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690" r:id="rId3"/>
    <p:sldMasterId id="2147483678" r:id="rId4"/>
    <p:sldMasterId id="2147483666" r:id="rId5"/>
  </p:sldMasterIdLst>
  <p:sldIdLst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2" r:id="rId52"/>
    <p:sldId id="303" r:id="rId53"/>
    <p:sldId id="381" r:id="rId54"/>
    <p:sldId id="305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8" r:id="rId70"/>
    <p:sldId id="397" r:id="rId71"/>
    <p:sldId id="399" r:id="rId72"/>
    <p:sldId id="400" r:id="rId73"/>
    <p:sldId id="324" r:id="rId74"/>
    <p:sldId id="401" r:id="rId75"/>
    <p:sldId id="403" r:id="rId76"/>
    <p:sldId id="402" r:id="rId77"/>
    <p:sldId id="404" r:id="rId78"/>
    <p:sldId id="405" r:id="rId79"/>
    <p:sldId id="406" r:id="rId80"/>
    <p:sldId id="407" r:id="rId81"/>
    <p:sldId id="408" r:id="rId82"/>
    <p:sldId id="409" r:id="rId83"/>
    <p:sldId id="410" r:id="rId8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1" autoAdjust="0"/>
  </p:normalViewPr>
  <p:slideViewPr>
    <p:cSldViewPr>
      <p:cViewPr>
        <p:scale>
          <a:sx n="100" d="100"/>
          <a:sy n="100" d="100"/>
        </p:scale>
        <p:origin x="612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56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6"/>
          <p:cNvSpPr/>
          <p:nvPr userDrawn="1"/>
        </p:nvSpPr>
        <p:spPr>
          <a:xfrm>
            <a:off x="393191" y="323850"/>
            <a:ext cx="707453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408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/>
          <p:cNvSpPr/>
          <p:nvPr userDrawn="1"/>
        </p:nvSpPr>
        <p:spPr>
          <a:xfrm>
            <a:off x="412241" y="342900"/>
            <a:ext cx="0" cy="9372600"/>
          </a:xfrm>
          <a:custGeom>
            <a:avLst/>
            <a:gdLst/>
            <a:ahLst/>
            <a:cxnLst/>
            <a:rect l="l" t="t" r="r" b="b"/>
            <a:pathLst>
              <a:path h="9372600">
                <a:moveTo>
                  <a:pt x="0" y="0"/>
                </a:moveTo>
                <a:lnTo>
                  <a:pt x="0" y="937260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8"/>
          <p:cNvSpPr/>
          <p:nvPr userDrawn="1"/>
        </p:nvSpPr>
        <p:spPr>
          <a:xfrm>
            <a:off x="7448550" y="342900"/>
            <a:ext cx="0" cy="9372600"/>
          </a:xfrm>
          <a:custGeom>
            <a:avLst/>
            <a:gdLst/>
            <a:ahLst/>
            <a:cxnLst/>
            <a:rect l="l" t="t" r="r" b="b"/>
            <a:pathLst>
              <a:path h="9372600">
                <a:moveTo>
                  <a:pt x="0" y="0"/>
                </a:moveTo>
                <a:lnTo>
                  <a:pt x="0" y="937260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393191" y="9734550"/>
            <a:ext cx="707453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40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2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6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171" y="2313432"/>
            <a:ext cx="6441060" cy="6638544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object 5"/>
          <p:cNvSpPr/>
          <p:nvPr userDrawn="1"/>
        </p:nvSpPr>
        <p:spPr>
          <a:xfrm>
            <a:off x="381380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81380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81380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381380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70534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70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470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612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5612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51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651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425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7425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332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8332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239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9239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14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014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052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1052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195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195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866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2866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77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377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679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4679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586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5586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493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6493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400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7400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307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8307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213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19213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120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0120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027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1027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1934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1934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84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284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747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3747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65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465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56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556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4680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64680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374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7374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2816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82816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188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29188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0951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00951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001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1001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19087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19087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815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2815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7223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37223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629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4629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5358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55358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442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6442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3494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73494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256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8256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162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39162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0697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00697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0976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0976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1883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1883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790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2790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696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3696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603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4603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510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5510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417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6417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324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7324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230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8230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137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49137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044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0044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0951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0951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857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1857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7646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27646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671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3671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5782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45782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485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5485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391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6391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298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7298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205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8205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112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59112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018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0018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0925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0925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832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1832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739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2739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6460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36460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552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4552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459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5459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366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6366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273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7273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179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8179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0943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690943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0087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00087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09231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09231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8375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18375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751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72751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70534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72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472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634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5634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54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654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448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7448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355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8355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262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9262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168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0168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075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1075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198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198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2889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2889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79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379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70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470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609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5609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51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651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423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7423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32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832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236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19236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14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014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050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1050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1957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1957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863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2863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7705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37705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677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4677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5841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55841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490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6490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3977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73977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304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8304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2112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292112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118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0118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0248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10248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1931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1931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8383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28383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745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3745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651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4651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558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5558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465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6465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372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7372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2790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82790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185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39185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0926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00926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0999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0999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19061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19061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812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2812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7197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37197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626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4626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5333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55333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440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6440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346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7346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253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8253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160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49160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067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0067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0973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0973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880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1880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787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2787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694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3694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601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4601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507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5507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414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6414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321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7321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228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8228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135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59135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041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0041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0948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0948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855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1855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762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2762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6689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36689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575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4575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482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5482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389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6389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296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7296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202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8202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1172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691172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0316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00316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09460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09460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8604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18604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774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2774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66634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66634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66634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66634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66634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7370064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470534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2"/>
          <p:cNvSpPr/>
          <p:nvPr userDrawn="1"/>
        </p:nvSpPr>
        <p:spPr>
          <a:xfrm>
            <a:off x="381000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Title 328"/>
          <p:cNvSpPr>
            <a:spLocks noGrp="1"/>
          </p:cNvSpPr>
          <p:nvPr>
            <p:ph type="title"/>
          </p:nvPr>
        </p:nvSpPr>
        <p:spPr>
          <a:xfrm>
            <a:off x="741171" y="838898"/>
            <a:ext cx="6173216" cy="556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7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8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0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6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8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8504" y="2545079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7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1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5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7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4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7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2372" y="4312158"/>
            <a:ext cx="2327655" cy="55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9378-AA56-4E47-81C9-616AD08043D4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smtClean="0">
          <a:solidFill>
            <a:srgbClr val="931200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ADCB-502A-4FE7-8D8F-4B3A4C0ECEF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3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33" y="457200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747" y="2533650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08" y="91709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A80E-60ED-4405-9E28-11354DE87DC6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145" y="91709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95" y="91709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4"/>
          <p:cNvSpPr/>
          <p:nvPr userDrawn="1"/>
        </p:nvSpPr>
        <p:spPr>
          <a:xfrm>
            <a:off x="39281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39281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39281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39281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48196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4819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4819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726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5726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3"/>
          <p:cNvSpPr/>
          <p:nvPr userDrawn="1"/>
        </p:nvSpPr>
        <p:spPr>
          <a:xfrm>
            <a:off x="6633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4"/>
          <p:cNvSpPr/>
          <p:nvPr userDrawn="1"/>
        </p:nvSpPr>
        <p:spPr>
          <a:xfrm>
            <a:off x="6633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5"/>
          <p:cNvSpPr/>
          <p:nvPr userDrawn="1"/>
        </p:nvSpPr>
        <p:spPr>
          <a:xfrm>
            <a:off x="7540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6"/>
          <p:cNvSpPr/>
          <p:nvPr userDrawn="1"/>
        </p:nvSpPr>
        <p:spPr>
          <a:xfrm>
            <a:off x="7540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7"/>
          <p:cNvSpPr/>
          <p:nvPr userDrawn="1"/>
        </p:nvSpPr>
        <p:spPr>
          <a:xfrm>
            <a:off x="8446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8"/>
          <p:cNvSpPr/>
          <p:nvPr userDrawn="1"/>
        </p:nvSpPr>
        <p:spPr>
          <a:xfrm>
            <a:off x="8446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9"/>
          <p:cNvSpPr/>
          <p:nvPr userDrawn="1"/>
        </p:nvSpPr>
        <p:spPr>
          <a:xfrm>
            <a:off x="9353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0"/>
          <p:cNvSpPr/>
          <p:nvPr userDrawn="1"/>
        </p:nvSpPr>
        <p:spPr>
          <a:xfrm>
            <a:off x="9353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1"/>
          <p:cNvSpPr/>
          <p:nvPr userDrawn="1"/>
        </p:nvSpPr>
        <p:spPr>
          <a:xfrm>
            <a:off x="10260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2"/>
          <p:cNvSpPr/>
          <p:nvPr userDrawn="1"/>
        </p:nvSpPr>
        <p:spPr>
          <a:xfrm>
            <a:off x="10260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3"/>
          <p:cNvSpPr/>
          <p:nvPr userDrawn="1"/>
        </p:nvSpPr>
        <p:spPr>
          <a:xfrm>
            <a:off x="11167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4"/>
          <p:cNvSpPr/>
          <p:nvPr userDrawn="1"/>
        </p:nvSpPr>
        <p:spPr>
          <a:xfrm>
            <a:off x="11167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5"/>
          <p:cNvSpPr/>
          <p:nvPr userDrawn="1"/>
        </p:nvSpPr>
        <p:spPr>
          <a:xfrm>
            <a:off x="12073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6"/>
          <p:cNvSpPr/>
          <p:nvPr userDrawn="1"/>
        </p:nvSpPr>
        <p:spPr>
          <a:xfrm>
            <a:off x="12073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7"/>
          <p:cNvSpPr/>
          <p:nvPr userDrawn="1"/>
        </p:nvSpPr>
        <p:spPr>
          <a:xfrm>
            <a:off x="12980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8"/>
          <p:cNvSpPr/>
          <p:nvPr userDrawn="1"/>
        </p:nvSpPr>
        <p:spPr>
          <a:xfrm>
            <a:off x="12980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9"/>
          <p:cNvSpPr/>
          <p:nvPr userDrawn="1"/>
        </p:nvSpPr>
        <p:spPr>
          <a:xfrm>
            <a:off x="13887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0"/>
          <p:cNvSpPr/>
          <p:nvPr userDrawn="1"/>
        </p:nvSpPr>
        <p:spPr>
          <a:xfrm>
            <a:off x="13887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1"/>
          <p:cNvSpPr/>
          <p:nvPr userDrawn="1"/>
        </p:nvSpPr>
        <p:spPr>
          <a:xfrm>
            <a:off x="14794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2"/>
          <p:cNvSpPr/>
          <p:nvPr userDrawn="1"/>
        </p:nvSpPr>
        <p:spPr>
          <a:xfrm>
            <a:off x="14794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3"/>
          <p:cNvSpPr/>
          <p:nvPr userDrawn="1"/>
        </p:nvSpPr>
        <p:spPr>
          <a:xfrm>
            <a:off x="15701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4"/>
          <p:cNvSpPr/>
          <p:nvPr userDrawn="1"/>
        </p:nvSpPr>
        <p:spPr>
          <a:xfrm>
            <a:off x="15701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5"/>
          <p:cNvSpPr/>
          <p:nvPr userDrawn="1"/>
        </p:nvSpPr>
        <p:spPr>
          <a:xfrm>
            <a:off x="16607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6"/>
          <p:cNvSpPr/>
          <p:nvPr userDrawn="1"/>
        </p:nvSpPr>
        <p:spPr>
          <a:xfrm>
            <a:off x="16607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7"/>
          <p:cNvSpPr/>
          <p:nvPr userDrawn="1"/>
        </p:nvSpPr>
        <p:spPr>
          <a:xfrm>
            <a:off x="17514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8"/>
          <p:cNvSpPr/>
          <p:nvPr userDrawn="1"/>
        </p:nvSpPr>
        <p:spPr>
          <a:xfrm>
            <a:off x="17514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9"/>
          <p:cNvSpPr/>
          <p:nvPr userDrawn="1"/>
        </p:nvSpPr>
        <p:spPr>
          <a:xfrm>
            <a:off x="18421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0"/>
          <p:cNvSpPr/>
          <p:nvPr userDrawn="1"/>
        </p:nvSpPr>
        <p:spPr>
          <a:xfrm>
            <a:off x="18421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1"/>
          <p:cNvSpPr/>
          <p:nvPr userDrawn="1"/>
        </p:nvSpPr>
        <p:spPr>
          <a:xfrm>
            <a:off x="19328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2"/>
          <p:cNvSpPr/>
          <p:nvPr userDrawn="1"/>
        </p:nvSpPr>
        <p:spPr>
          <a:xfrm>
            <a:off x="19328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3"/>
          <p:cNvSpPr/>
          <p:nvPr userDrawn="1"/>
        </p:nvSpPr>
        <p:spPr>
          <a:xfrm>
            <a:off x="20234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4"/>
          <p:cNvSpPr/>
          <p:nvPr userDrawn="1"/>
        </p:nvSpPr>
        <p:spPr>
          <a:xfrm>
            <a:off x="20234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5"/>
          <p:cNvSpPr/>
          <p:nvPr userDrawn="1"/>
        </p:nvSpPr>
        <p:spPr>
          <a:xfrm>
            <a:off x="21141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6"/>
          <p:cNvSpPr/>
          <p:nvPr userDrawn="1"/>
        </p:nvSpPr>
        <p:spPr>
          <a:xfrm>
            <a:off x="21141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7"/>
          <p:cNvSpPr/>
          <p:nvPr userDrawn="1"/>
        </p:nvSpPr>
        <p:spPr>
          <a:xfrm>
            <a:off x="22048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8"/>
          <p:cNvSpPr/>
          <p:nvPr userDrawn="1"/>
        </p:nvSpPr>
        <p:spPr>
          <a:xfrm>
            <a:off x="22048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9"/>
          <p:cNvSpPr/>
          <p:nvPr userDrawn="1"/>
        </p:nvSpPr>
        <p:spPr>
          <a:xfrm>
            <a:off x="22955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0"/>
          <p:cNvSpPr/>
          <p:nvPr userDrawn="1"/>
        </p:nvSpPr>
        <p:spPr>
          <a:xfrm>
            <a:off x="22955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1"/>
          <p:cNvSpPr/>
          <p:nvPr userDrawn="1"/>
        </p:nvSpPr>
        <p:spPr>
          <a:xfrm>
            <a:off x="23862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2"/>
          <p:cNvSpPr/>
          <p:nvPr userDrawn="1"/>
        </p:nvSpPr>
        <p:spPr>
          <a:xfrm>
            <a:off x="23862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3"/>
          <p:cNvSpPr/>
          <p:nvPr userDrawn="1"/>
        </p:nvSpPr>
        <p:spPr>
          <a:xfrm>
            <a:off x="247688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4"/>
          <p:cNvSpPr/>
          <p:nvPr userDrawn="1"/>
        </p:nvSpPr>
        <p:spPr>
          <a:xfrm>
            <a:off x="247688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5"/>
          <p:cNvSpPr/>
          <p:nvPr userDrawn="1"/>
        </p:nvSpPr>
        <p:spPr>
          <a:xfrm>
            <a:off x="25675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6"/>
          <p:cNvSpPr/>
          <p:nvPr userDrawn="1"/>
        </p:nvSpPr>
        <p:spPr>
          <a:xfrm>
            <a:off x="25675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7"/>
          <p:cNvSpPr/>
          <p:nvPr userDrawn="1"/>
        </p:nvSpPr>
        <p:spPr>
          <a:xfrm>
            <a:off x="265823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8"/>
          <p:cNvSpPr/>
          <p:nvPr userDrawn="1"/>
        </p:nvSpPr>
        <p:spPr>
          <a:xfrm>
            <a:off x="265823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9"/>
          <p:cNvSpPr/>
          <p:nvPr userDrawn="1"/>
        </p:nvSpPr>
        <p:spPr>
          <a:xfrm>
            <a:off x="27489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0"/>
          <p:cNvSpPr/>
          <p:nvPr userDrawn="1"/>
        </p:nvSpPr>
        <p:spPr>
          <a:xfrm>
            <a:off x="27489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1"/>
          <p:cNvSpPr/>
          <p:nvPr userDrawn="1"/>
        </p:nvSpPr>
        <p:spPr>
          <a:xfrm>
            <a:off x="283959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2"/>
          <p:cNvSpPr/>
          <p:nvPr userDrawn="1"/>
        </p:nvSpPr>
        <p:spPr>
          <a:xfrm>
            <a:off x="283959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3"/>
          <p:cNvSpPr/>
          <p:nvPr userDrawn="1"/>
        </p:nvSpPr>
        <p:spPr>
          <a:xfrm>
            <a:off x="29302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4"/>
          <p:cNvSpPr/>
          <p:nvPr userDrawn="1"/>
        </p:nvSpPr>
        <p:spPr>
          <a:xfrm>
            <a:off x="29302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5"/>
          <p:cNvSpPr/>
          <p:nvPr userDrawn="1"/>
        </p:nvSpPr>
        <p:spPr>
          <a:xfrm>
            <a:off x="30209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6"/>
          <p:cNvSpPr/>
          <p:nvPr userDrawn="1"/>
        </p:nvSpPr>
        <p:spPr>
          <a:xfrm>
            <a:off x="30209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7"/>
          <p:cNvSpPr/>
          <p:nvPr userDrawn="1"/>
        </p:nvSpPr>
        <p:spPr>
          <a:xfrm>
            <a:off x="31116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8"/>
          <p:cNvSpPr/>
          <p:nvPr userDrawn="1"/>
        </p:nvSpPr>
        <p:spPr>
          <a:xfrm>
            <a:off x="31116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9"/>
          <p:cNvSpPr/>
          <p:nvPr userDrawn="1"/>
        </p:nvSpPr>
        <p:spPr>
          <a:xfrm>
            <a:off x="32023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0"/>
          <p:cNvSpPr/>
          <p:nvPr userDrawn="1"/>
        </p:nvSpPr>
        <p:spPr>
          <a:xfrm>
            <a:off x="32023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1"/>
          <p:cNvSpPr/>
          <p:nvPr userDrawn="1"/>
        </p:nvSpPr>
        <p:spPr>
          <a:xfrm>
            <a:off x="32929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2"/>
          <p:cNvSpPr/>
          <p:nvPr userDrawn="1"/>
        </p:nvSpPr>
        <p:spPr>
          <a:xfrm>
            <a:off x="32929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3"/>
          <p:cNvSpPr/>
          <p:nvPr userDrawn="1"/>
        </p:nvSpPr>
        <p:spPr>
          <a:xfrm>
            <a:off x="33836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4"/>
          <p:cNvSpPr/>
          <p:nvPr userDrawn="1"/>
        </p:nvSpPr>
        <p:spPr>
          <a:xfrm>
            <a:off x="33836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5"/>
          <p:cNvSpPr/>
          <p:nvPr userDrawn="1"/>
        </p:nvSpPr>
        <p:spPr>
          <a:xfrm>
            <a:off x="34743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6"/>
          <p:cNvSpPr/>
          <p:nvPr userDrawn="1"/>
        </p:nvSpPr>
        <p:spPr>
          <a:xfrm>
            <a:off x="34743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7"/>
          <p:cNvSpPr/>
          <p:nvPr userDrawn="1"/>
        </p:nvSpPr>
        <p:spPr>
          <a:xfrm>
            <a:off x="35650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8"/>
          <p:cNvSpPr/>
          <p:nvPr userDrawn="1"/>
        </p:nvSpPr>
        <p:spPr>
          <a:xfrm>
            <a:off x="35650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9"/>
          <p:cNvSpPr/>
          <p:nvPr userDrawn="1"/>
        </p:nvSpPr>
        <p:spPr>
          <a:xfrm>
            <a:off x="36556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0"/>
          <p:cNvSpPr/>
          <p:nvPr userDrawn="1"/>
        </p:nvSpPr>
        <p:spPr>
          <a:xfrm>
            <a:off x="36556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1"/>
          <p:cNvSpPr/>
          <p:nvPr userDrawn="1"/>
        </p:nvSpPr>
        <p:spPr>
          <a:xfrm>
            <a:off x="37463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2"/>
          <p:cNvSpPr/>
          <p:nvPr userDrawn="1"/>
        </p:nvSpPr>
        <p:spPr>
          <a:xfrm>
            <a:off x="37463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3"/>
          <p:cNvSpPr/>
          <p:nvPr userDrawn="1"/>
        </p:nvSpPr>
        <p:spPr>
          <a:xfrm>
            <a:off x="383705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4"/>
          <p:cNvSpPr/>
          <p:nvPr userDrawn="1"/>
        </p:nvSpPr>
        <p:spPr>
          <a:xfrm>
            <a:off x="383705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5"/>
          <p:cNvSpPr/>
          <p:nvPr userDrawn="1"/>
        </p:nvSpPr>
        <p:spPr>
          <a:xfrm>
            <a:off x="39277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6"/>
          <p:cNvSpPr/>
          <p:nvPr userDrawn="1"/>
        </p:nvSpPr>
        <p:spPr>
          <a:xfrm>
            <a:off x="39277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7"/>
          <p:cNvSpPr/>
          <p:nvPr userDrawn="1"/>
        </p:nvSpPr>
        <p:spPr>
          <a:xfrm>
            <a:off x="401840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8"/>
          <p:cNvSpPr/>
          <p:nvPr userDrawn="1"/>
        </p:nvSpPr>
        <p:spPr>
          <a:xfrm>
            <a:off x="401840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9"/>
          <p:cNvSpPr/>
          <p:nvPr userDrawn="1"/>
        </p:nvSpPr>
        <p:spPr>
          <a:xfrm>
            <a:off x="41090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0"/>
          <p:cNvSpPr/>
          <p:nvPr userDrawn="1"/>
        </p:nvSpPr>
        <p:spPr>
          <a:xfrm>
            <a:off x="41090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1"/>
          <p:cNvSpPr/>
          <p:nvPr userDrawn="1"/>
        </p:nvSpPr>
        <p:spPr>
          <a:xfrm>
            <a:off x="41997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2"/>
          <p:cNvSpPr/>
          <p:nvPr userDrawn="1"/>
        </p:nvSpPr>
        <p:spPr>
          <a:xfrm>
            <a:off x="41997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3"/>
          <p:cNvSpPr/>
          <p:nvPr userDrawn="1"/>
        </p:nvSpPr>
        <p:spPr>
          <a:xfrm>
            <a:off x="42904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4"/>
          <p:cNvSpPr/>
          <p:nvPr userDrawn="1"/>
        </p:nvSpPr>
        <p:spPr>
          <a:xfrm>
            <a:off x="42904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5"/>
          <p:cNvSpPr/>
          <p:nvPr userDrawn="1"/>
        </p:nvSpPr>
        <p:spPr>
          <a:xfrm>
            <a:off x="43811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6"/>
          <p:cNvSpPr/>
          <p:nvPr userDrawn="1"/>
        </p:nvSpPr>
        <p:spPr>
          <a:xfrm>
            <a:off x="43811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7"/>
          <p:cNvSpPr/>
          <p:nvPr userDrawn="1"/>
        </p:nvSpPr>
        <p:spPr>
          <a:xfrm>
            <a:off x="44717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8"/>
          <p:cNvSpPr/>
          <p:nvPr userDrawn="1"/>
        </p:nvSpPr>
        <p:spPr>
          <a:xfrm>
            <a:off x="44717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9"/>
          <p:cNvSpPr/>
          <p:nvPr userDrawn="1"/>
        </p:nvSpPr>
        <p:spPr>
          <a:xfrm>
            <a:off x="456247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0"/>
          <p:cNvSpPr/>
          <p:nvPr userDrawn="1"/>
        </p:nvSpPr>
        <p:spPr>
          <a:xfrm>
            <a:off x="456247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1"/>
          <p:cNvSpPr/>
          <p:nvPr userDrawn="1"/>
        </p:nvSpPr>
        <p:spPr>
          <a:xfrm>
            <a:off x="46531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2"/>
          <p:cNvSpPr/>
          <p:nvPr userDrawn="1"/>
        </p:nvSpPr>
        <p:spPr>
          <a:xfrm>
            <a:off x="46531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3"/>
          <p:cNvSpPr/>
          <p:nvPr userDrawn="1"/>
        </p:nvSpPr>
        <p:spPr>
          <a:xfrm>
            <a:off x="474383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4"/>
          <p:cNvSpPr/>
          <p:nvPr userDrawn="1"/>
        </p:nvSpPr>
        <p:spPr>
          <a:xfrm>
            <a:off x="474383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5"/>
          <p:cNvSpPr/>
          <p:nvPr userDrawn="1"/>
        </p:nvSpPr>
        <p:spPr>
          <a:xfrm>
            <a:off x="48345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6"/>
          <p:cNvSpPr/>
          <p:nvPr userDrawn="1"/>
        </p:nvSpPr>
        <p:spPr>
          <a:xfrm>
            <a:off x="48345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7"/>
          <p:cNvSpPr/>
          <p:nvPr userDrawn="1"/>
        </p:nvSpPr>
        <p:spPr>
          <a:xfrm>
            <a:off x="492518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8"/>
          <p:cNvSpPr/>
          <p:nvPr userDrawn="1"/>
        </p:nvSpPr>
        <p:spPr>
          <a:xfrm>
            <a:off x="492518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9"/>
          <p:cNvSpPr/>
          <p:nvPr userDrawn="1"/>
        </p:nvSpPr>
        <p:spPr>
          <a:xfrm>
            <a:off x="501586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0"/>
          <p:cNvSpPr/>
          <p:nvPr userDrawn="1"/>
        </p:nvSpPr>
        <p:spPr>
          <a:xfrm>
            <a:off x="501586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1"/>
          <p:cNvSpPr/>
          <p:nvPr userDrawn="1"/>
        </p:nvSpPr>
        <p:spPr>
          <a:xfrm>
            <a:off x="51065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2"/>
          <p:cNvSpPr/>
          <p:nvPr userDrawn="1"/>
        </p:nvSpPr>
        <p:spPr>
          <a:xfrm>
            <a:off x="51065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3"/>
          <p:cNvSpPr/>
          <p:nvPr userDrawn="1"/>
        </p:nvSpPr>
        <p:spPr>
          <a:xfrm>
            <a:off x="519722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4"/>
          <p:cNvSpPr/>
          <p:nvPr userDrawn="1"/>
        </p:nvSpPr>
        <p:spPr>
          <a:xfrm>
            <a:off x="519722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5"/>
          <p:cNvSpPr/>
          <p:nvPr userDrawn="1"/>
        </p:nvSpPr>
        <p:spPr>
          <a:xfrm>
            <a:off x="528789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6"/>
          <p:cNvSpPr/>
          <p:nvPr userDrawn="1"/>
        </p:nvSpPr>
        <p:spPr>
          <a:xfrm>
            <a:off x="528789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7"/>
          <p:cNvSpPr/>
          <p:nvPr userDrawn="1"/>
        </p:nvSpPr>
        <p:spPr>
          <a:xfrm>
            <a:off x="53785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8"/>
          <p:cNvSpPr/>
          <p:nvPr userDrawn="1"/>
        </p:nvSpPr>
        <p:spPr>
          <a:xfrm>
            <a:off x="53785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9"/>
          <p:cNvSpPr/>
          <p:nvPr userDrawn="1"/>
        </p:nvSpPr>
        <p:spPr>
          <a:xfrm>
            <a:off x="54692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0"/>
          <p:cNvSpPr/>
          <p:nvPr userDrawn="1"/>
        </p:nvSpPr>
        <p:spPr>
          <a:xfrm>
            <a:off x="54692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1"/>
          <p:cNvSpPr/>
          <p:nvPr userDrawn="1"/>
        </p:nvSpPr>
        <p:spPr>
          <a:xfrm>
            <a:off x="55599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2"/>
          <p:cNvSpPr/>
          <p:nvPr userDrawn="1"/>
        </p:nvSpPr>
        <p:spPr>
          <a:xfrm>
            <a:off x="55599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3"/>
          <p:cNvSpPr/>
          <p:nvPr userDrawn="1"/>
        </p:nvSpPr>
        <p:spPr>
          <a:xfrm>
            <a:off x="56506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4"/>
          <p:cNvSpPr/>
          <p:nvPr userDrawn="1"/>
        </p:nvSpPr>
        <p:spPr>
          <a:xfrm>
            <a:off x="56506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5"/>
          <p:cNvSpPr/>
          <p:nvPr userDrawn="1"/>
        </p:nvSpPr>
        <p:spPr>
          <a:xfrm>
            <a:off x="57412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6"/>
          <p:cNvSpPr/>
          <p:nvPr userDrawn="1"/>
        </p:nvSpPr>
        <p:spPr>
          <a:xfrm>
            <a:off x="57412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7"/>
          <p:cNvSpPr/>
          <p:nvPr userDrawn="1"/>
        </p:nvSpPr>
        <p:spPr>
          <a:xfrm>
            <a:off x="58319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8"/>
          <p:cNvSpPr/>
          <p:nvPr userDrawn="1"/>
        </p:nvSpPr>
        <p:spPr>
          <a:xfrm>
            <a:off x="58319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9"/>
          <p:cNvSpPr/>
          <p:nvPr userDrawn="1"/>
        </p:nvSpPr>
        <p:spPr>
          <a:xfrm>
            <a:off x="59226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0"/>
          <p:cNvSpPr/>
          <p:nvPr userDrawn="1"/>
        </p:nvSpPr>
        <p:spPr>
          <a:xfrm>
            <a:off x="59226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1"/>
          <p:cNvSpPr/>
          <p:nvPr userDrawn="1"/>
        </p:nvSpPr>
        <p:spPr>
          <a:xfrm>
            <a:off x="60133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2"/>
          <p:cNvSpPr/>
          <p:nvPr userDrawn="1"/>
        </p:nvSpPr>
        <p:spPr>
          <a:xfrm>
            <a:off x="60133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3"/>
          <p:cNvSpPr/>
          <p:nvPr userDrawn="1"/>
        </p:nvSpPr>
        <p:spPr>
          <a:xfrm>
            <a:off x="61040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4"/>
          <p:cNvSpPr/>
          <p:nvPr userDrawn="1"/>
        </p:nvSpPr>
        <p:spPr>
          <a:xfrm>
            <a:off x="61040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5"/>
          <p:cNvSpPr/>
          <p:nvPr userDrawn="1"/>
        </p:nvSpPr>
        <p:spPr>
          <a:xfrm>
            <a:off x="61946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6"/>
          <p:cNvSpPr/>
          <p:nvPr userDrawn="1"/>
        </p:nvSpPr>
        <p:spPr>
          <a:xfrm>
            <a:off x="61946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7"/>
          <p:cNvSpPr/>
          <p:nvPr userDrawn="1"/>
        </p:nvSpPr>
        <p:spPr>
          <a:xfrm>
            <a:off x="62853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8"/>
          <p:cNvSpPr/>
          <p:nvPr userDrawn="1"/>
        </p:nvSpPr>
        <p:spPr>
          <a:xfrm>
            <a:off x="62853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9"/>
          <p:cNvSpPr/>
          <p:nvPr userDrawn="1"/>
        </p:nvSpPr>
        <p:spPr>
          <a:xfrm>
            <a:off x="63760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0"/>
          <p:cNvSpPr/>
          <p:nvPr userDrawn="1"/>
        </p:nvSpPr>
        <p:spPr>
          <a:xfrm>
            <a:off x="63760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1"/>
          <p:cNvSpPr/>
          <p:nvPr userDrawn="1"/>
        </p:nvSpPr>
        <p:spPr>
          <a:xfrm>
            <a:off x="64667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2"/>
          <p:cNvSpPr/>
          <p:nvPr userDrawn="1"/>
        </p:nvSpPr>
        <p:spPr>
          <a:xfrm>
            <a:off x="64667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3"/>
          <p:cNvSpPr/>
          <p:nvPr userDrawn="1"/>
        </p:nvSpPr>
        <p:spPr>
          <a:xfrm>
            <a:off x="65573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4"/>
          <p:cNvSpPr/>
          <p:nvPr userDrawn="1"/>
        </p:nvSpPr>
        <p:spPr>
          <a:xfrm>
            <a:off x="65573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5"/>
          <p:cNvSpPr/>
          <p:nvPr userDrawn="1"/>
        </p:nvSpPr>
        <p:spPr>
          <a:xfrm>
            <a:off x="66480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6"/>
          <p:cNvSpPr/>
          <p:nvPr userDrawn="1"/>
        </p:nvSpPr>
        <p:spPr>
          <a:xfrm>
            <a:off x="66480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7"/>
          <p:cNvSpPr/>
          <p:nvPr userDrawn="1"/>
        </p:nvSpPr>
        <p:spPr>
          <a:xfrm>
            <a:off x="67387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8"/>
          <p:cNvSpPr/>
          <p:nvPr userDrawn="1"/>
        </p:nvSpPr>
        <p:spPr>
          <a:xfrm>
            <a:off x="67387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9"/>
          <p:cNvSpPr/>
          <p:nvPr userDrawn="1"/>
        </p:nvSpPr>
        <p:spPr>
          <a:xfrm>
            <a:off x="68294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0"/>
          <p:cNvSpPr/>
          <p:nvPr userDrawn="1"/>
        </p:nvSpPr>
        <p:spPr>
          <a:xfrm>
            <a:off x="68294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1"/>
          <p:cNvSpPr/>
          <p:nvPr userDrawn="1"/>
        </p:nvSpPr>
        <p:spPr>
          <a:xfrm>
            <a:off x="692086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2"/>
          <p:cNvSpPr/>
          <p:nvPr userDrawn="1"/>
        </p:nvSpPr>
        <p:spPr>
          <a:xfrm>
            <a:off x="692086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3"/>
          <p:cNvSpPr/>
          <p:nvPr userDrawn="1"/>
        </p:nvSpPr>
        <p:spPr>
          <a:xfrm>
            <a:off x="701230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4"/>
          <p:cNvSpPr/>
          <p:nvPr userDrawn="1"/>
        </p:nvSpPr>
        <p:spPr>
          <a:xfrm>
            <a:off x="701230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5"/>
          <p:cNvSpPr/>
          <p:nvPr userDrawn="1"/>
        </p:nvSpPr>
        <p:spPr>
          <a:xfrm>
            <a:off x="710374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6"/>
          <p:cNvSpPr/>
          <p:nvPr userDrawn="1"/>
        </p:nvSpPr>
        <p:spPr>
          <a:xfrm>
            <a:off x="710374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7"/>
          <p:cNvSpPr/>
          <p:nvPr userDrawn="1"/>
        </p:nvSpPr>
        <p:spPr>
          <a:xfrm>
            <a:off x="719518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8"/>
          <p:cNvSpPr/>
          <p:nvPr userDrawn="1"/>
        </p:nvSpPr>
        <p:spPr>
          <a:xfrm>
            <a:off x="719518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9"/>
          <p:cNvSpPr/>
          <p:nvPr userDrawn="1"/>
        </p:nvSpPr>
        <p:spPr>
          <a:xfrm>
            <a:off x="72866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0"/>
          <p:cNvSpPr/>
          <p:nvPr userDrawn="1"/>
        </p:nvSpPr>
        <p:spPr>
          <a:xfrm>
            <a:off x="72866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1"/>
          <p:cNvSpPr/>
          <p:nvPr userDrawn="1"/>
        </p:nvSpPr>
        <p:spPr>
          <a:xfrm>
            <a:off x="48196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2"/>
          <p:cNvSpPr/>
          <p:nvPr userDrawn="1"/>
        </p:nvSpPr>
        <p:spPr>
          <a:xfrm>
            <a:off x="48425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3"/>
          <p:cNvSpPr/>
          <p:nvPr userDrawn="1"/>
        </p:nvSpPr>
        <p:spPr>
          <a:xfrm>
            <a:off x="48425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4"/>
          <p:cNvSpPr/>
          <p:nvPr userDrawn="1"/>
        </p:nvSpPr>
        <p:spPr>
          <a:xfrm>
            <a:off x="5749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5"/>
          <p:cNvSpPr/>
          <p:nvPr userDrawn="1"/>
        </p:nvSpPr>
        <p:spPr>
          <a:xfrm>
            <a:off x="5749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6"/>
          <p:cNvSpPr/>
          <p:nvPr userDrawn="1"/>
        </p:nvSpPr>
        <p:spPr>
          <a:xfrm>
            <a:off x="66560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7"/>
          <p:cNvSpPr/>
          <p:nvPr userDrawn="1"/>
        </p:nvSpPr>
        <p:spPr>
          <a:xfrm>
            <a:off x="66560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8"/>
          <p:cNvSpPr/>
          <p:nvPr userDrawn="1"/>
        </p:nvSpPr>
        <p:spPr>
          <a:xfrm>
            <a:off x="7562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9"/>
          <p:cNvSpPr/>
          <p:nvPr userDrawn="1"/>
        </p:nvSpPr>
        <p:spPr>
          <a:xfrm>
            <a:off x="7562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0"/>
          <p:cNvSpPr/>
          <p:nvPr userDrawn="1"/>
        </p:nvSpPr>
        <p:spPr>
          <a:xfrm>
            <a:off x="8469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1"/>
          <p:cNvSpPr/>
          <p:nvPr userDrawn="1"/>
        </p:nvSpPr>
        <p:spPr>
          <a:xfrm>
            <a:off x="8469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2"/>
          <p:cNvSpPr/>
          <p:nvPr userDrawn="1"/>
        </p:nvSpPr>
        <p:spPr>
          <a:xfrm>
            <a:off x="9376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3"/>
          <p:cNvSpPr/>
          <p:nvPr userDrawn="1"/>
        </p:nvSpPr>
        <p:spPr>
          <a:xfrm>
            <a:off x="9376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4"/>
          <p:cNvSpPr/>
          <p:nvPr userDrawn="1"/>
        </p:nvSpPr>
        <p:spPr>
          <a:xfrm>
            <a:off x="10283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5"/>
          <p:cNvSpPr/>
          <p:nvPr userDrawn="1"/>
        </p:nvSpPr>
        <p:spPr>
          <a:xfrm>
            <a:off x="10283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6"/>
          <p:cNvSpPr/>
          <p:nvPr userDrawn="1"/>
        </p:nvSpPr>
        <p:spPr>
          <a:xfrm>
            <a:off x="11189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7"/>
          <p:cNvSpPr/>
          <p:nvPr userDrawn="1"/>
        </p:nvSpPr>
        <p:spPr>
          <a:xfrm>
            <a:off x="11189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8"/>
          <p:cNvSpPr/>
          <p:nvPr userDrawn="1"/>
        </p:nvSpPr>
        <p:spPr>
          <a:xfrm>
            <a:off x="12096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9"/>
          <p:cNvSpPr/>
          <p:nvPr userDrawn="1"/>
        </p:nvSpPr>
        <p:spPr>
          <a:xfrm>
            <a:off x="12096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0"/>
          <p:cNvSpPr/>
          <p:nvPr userDrawn="1"/>
        </p:nvSpPr>
        <p:spPr>
          <a:xfrm>
            <a:off x="13003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1"/>
          <p:cNvSpPr/>
          <p:nvPr userDrawn="1"/>
        </p:nvSpPr>
        <p:spPr>
          <a:xfrm>
            <a:off x="13003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2"/>
          <p:cNvSpPr/>
          <p:nvPr userDrawn="1"/>
        </p:nvSpPr>
        <p:spPr>
          <a:xfrm>
            <a:off x="13910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3"/>
          <p:cNvSpPr/>
          <p:nvPr userDrawn="1"/>
        </p:nvSpPr>
        <p:spPr>
          <a:xfrm>
            <a:off x="13910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4"/>
          <p:cNvSpPr/>
          <p:nvPr userDrawn="1"/>
        </p:nvSpPr>
        <p:spPr>
          <a:xfrm>
            <a:off x="14817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5"/>
          <p:cNvSpPr/>
          <p:nvPr userDrawn="1"/>
        </p:nvSpPr>
        <p:spPr>
          <a:xfrm>
            <a:off x="14817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6"/>
          <p:cNvSpPr/>
          <p:nvPr userDrawn="1"/>
        </p:nvSpPr>
        <p:spPr>
          <a:xfrm>
            <a:off x="15723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7"/>
          <p:cNvSpPr/>
          <p:nvPr userDrawn="1"/>
        </p:nvSpPr>
        <p:spPr>
          <a:xfrm>
            <a:off x="15723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8"/>
          <p:cNvSpPr/>
          <p:nvPr userDrawn="1"/>
        </p:nvSpPr>
        <p:spPr>
          <a:xfrm>
            <a:off x="16630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9"/>
          <p:cNvSpPr/>
          <p:nvPr userDrawn="1"/>
        </p:nvSpPr>
        <p:spPr>
          <a:xfrm>
            <a:off x="16630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0"/>
          <p:cNvSpPr/>
          <p:nvPr userDrawn="1"/>
        </p:nvSpPr>
        <p:spPr>
          <a:xfrm>
            <a:off x="17537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1"/>
          <p:cNvSpPr/>
          <p:nvPr userDrawn="1"/>
        </p:nvSpPr>
        <p:spPr>
          <a:xfrm>
            <a:off x="17537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2"/>
          <p:cNvSpPr/>
          <p:nvPr userDrawn="1"/>
        </p:nvSpPr>
        <p:spPr>
          <a:xfrm>
            <a:off x="18444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3"/>
          <p:cNvSpPr/>
          <p:nvPr userDrawn="1"/>
        </p:nvSpPr>
        <p:spPr>
          <a:xfrm>
            <a:off x="18444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4"/>
          <p:cNvSpPr/>
          <p:nvPr userDrawn="1"/>
        </p:nvSpPr>
        <p:spPr>
          <a:xfrm>
            <a:off x="19350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5"/>
          <p:cNvSpPr/>
          <p:nvPr userDrawn="1"/>
        </p:nvSpPr>
        <p:spPr>
          <a:xfrm>
            <a:off x="19350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6"/>
          <p:cNvSpPr/>
          <p:nvPr userDrawn="1"/>
        </p:nvSpPr>
        <p:spPr>
          <a:xfrm>
            <a:off x="20257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7"/>
          <p:cNvSpPr/>
          <p:nvPr userDrawn="1"/>
        </p:nvSpPr>
        <p:spPr>
          <a:xfrm>
            <a:off x="20257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8"/>
          <p:cNvSpPr/>
          <p:nvPr userDrawn="1"/>
        </p:nvSpPr>
        <p:spPr>
          <a:xfrm>
            <a:off x="21164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9"/>
          <p:cNvSpPr/>
          <p:nvPr userDrawn="1"/>
        </p:nvSpPr>
        <p:spPr>
          <a:xfrm>
            <a:off x="21164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0"/>
          <p:cNvSpPr/>
          <p:nvPr userDrawn="1"/>
        </p:nvSpPr>
        <p:spPr>
          <a:xfrm>
            <a:off x="22071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1"/>
          <p:cNvSpPr/>
          <p:nvPr userDrawn="1"/>
        </p:nvSpPr>
        <p:spPr>
          <a:xfrm>
            <a:off x="22071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2"/>
          <p:cNvSpPr/>
          <p:nvPr userDrawn="1"/>
        </p:nvSpPr>
        <p:spPr>
          <a:xfrm>
            <a:off x="22978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3"/>
          <p:cNvSpPr/>
          <p:nvPr userDrawn="1"/>
        </p:nvSpPr>
        <p:spPr>
          <a:xfrm>
            <a:off x="22978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4"/>
          <p:cNvSpPr/>
          <p:nvPr userDrawn="1"/>
        </p:nvSpPr>
        <p:spPr>
          <a:xfrm>
            <a:off x="23884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5"/>
          <p:cNvSpPr/>
          <p:nvPr userDrawn="1"/>
        </p:nvSpPr>
        <p:spPr>
          <a:xfrm>
            <a:off x="23884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6"/>
          <p:cNvSpPr/>
          <p:nvPr userDrawn="1"/>
        </p:nvSpPr>
        <p:spPr>
          <a:xfrm>
            <a:off x="24791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7"/>
          <p:cNvSpPr/>
          <p:nvPr userDrawn="1"/>
        </p:nvSpPr>
        <p:spPr>
          <a:xfrm>
            <a:off x="24791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8"/>
          <p:cNvSpPr/>
          <p:nvPr userDrawn="1"/>
        </p:nvSpPr>
        <p:spPr>
          <a:xfrm>
            <a:off x="25698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9"/>
          <p:cNvSpPr/>
          <p:nvPr userDrawn="1"/>
        </p:nvSpPr>
        <p:spPr>
          <a:xfrm>
            <a:off x="25698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0"/>
          <p:cNvSpPr/>
          <p:nvPr userDrawn="1"/>
        </p:nvSpPr>
        <p:spPr>
          <a:xfrm>
            <a:off x="26605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1"/>
          <p:cNvSpPr/>
          <p:nvPr userDrawn="1"/>
        </p:nvSpPr>
        <p:spPr>
          <a:xfrm>
            <a:off x="26605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2"/>
          <p:cNvSpPr/>
          <p:nvPr userDrawn="1"/>
        </p:nvSpPr>
        <p:spPr>
          <a:xfrm>
            <a:off x="27512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3"/>
          <p:cNvSpPr/>
          <p:nvPr userDrawn="1"/>
        </p:nvSpPr>
        <p:spPr>
          <a:xfrm>
            <a:off x="27512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4"/>
          <p:cNvSpPr/>
          <p:nvPr userDrawn="1"/>
        </p:nvSpPr>
        <p:spPr>
          <a:xfrm>
            <a:off x="284188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5"/>
          <p:cNvSpPr/>
          <p:nvPr userDrawn="1"/>
        </p:nvSpPr>
        <p:spPr>
          <a:xfrm>
            <a:off x="284188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6"/>
          <p:cNvSpPr/>
          <p:nvPr userDrawn="1"/>
        </p:nvSpPr>
        <p:spPr>
          <a:xfrm>
            <a:off x="293255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7"/>
          <p:cNvSpPr/>
          <p:nvPr userDrawn="1"/>
        </p:nvSpPr>
        <p:spPr>
          <a:xfrm>
            <a:off x="293255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8"/>
          <p:cNvSpPr/>
          <p:nvPr userDrawn="1"/>
        </p:nvSpPr>
        <p:spPr>
          <a:xfrm>
            <a:off x="302323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9"/>
          <p:cNvSpPr/>
          <p:nvPr userDrawn="1"/>
        </p:nvSpPr>
        <p:spPr>
          <a:xfrm>
            <a:off x="302323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0"/>
          <p:cNvSpPr/>
          <p:nvPr userDrawn="1"/>
        </p:nvSpPr>
        <p:spPr>
          <a:xfrm>
            <a:off x="31139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1"/>
          <p:cNvSpPr/>
          <p:nvPr userDrawn="1"/>
        </p:nvSpPr>
        <p:spPr>
          <a:xfrm>
            <a:off x="31139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2"/>
          <p:cNvSpPr/>
          <p:nvPr userDrawn="1"/>
        </p:nvSpPr>
        <p:spPr>
          <a:xfrm>
            <a:off x="32045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3"/>
          <p:cNvSpPr/>
          <p:nvPr userDrawn="1"/>
        </p:nvSpPr>
        <p:spPr>
          <a:xfrm>
            <a:off x="32045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4"/>
          <p:cNvSpPr/>
          <p:nvPr userDrawn="1"/>
        </p:nvSpPr>
        <p:spPr>
          <a:xfrm>
            <a:off x="32952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5"/>
          <p:cNvSpPr/>
          <p:nvPr userDrawn="1"/>
        </p:nvSpPr>
        <p:spPr>
          <a:xfrm>
            <a:off x="32952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6"/>
          <p:cNvSpPr/>
          <p:nvPr userDrawn="1"/>
        </p:nvSpPr>
        <p:spPr>
          <a:xfrm>
            <a:off x="33859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7"/>
          <p:cNvSpPr/>
          <p:nvPr userDrawn="1"/>
        </p:nvSpPr>
        <p:spPr>
          <a:xfrm>
            <a:off x="33859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8"/>
          <p:cNvSpPr/>
          <p:nvPr userDrawn="1"/>
        </p:nvSpPr>
        <p:spPr>
          <a:xfrm>
            <a:off x="347662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9"/>
          <p:cNvSpPr/>
          <p:nvPr userDrawn="1"/>
        </p:nvSpPr>
        <p:spPr>
          <a:xfrm>
            <a:off x="347662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0"/>
          <p:cNvSpPr/>
          <p:nvPr userDrawn="1"/>
        </p:nvSpPr>
        <p:spPr>
          <a:xfrm>
            <a:off x="35673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1"/>
          <p:cNvSpPr/>
          <p:nvPr userDrawn="1"/>
        </p:nvSpPr>
        <p:spPr>
          <a:xfrm>
            <a:off x="35673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2"/>
          <p:cNvSpPr/>
          <p:nvPr userDrawn="1"/>
        </p:nvSpPr>
        <p:spPr>
          <a:xfrm>
            <a:off x="36579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3"/>
          <p:cNvSpPr/>
          <p:nvPr userDrawn="1"/>
        </p:nvSpPr>
        <p:spPr>
          <a:xfrm>
            <a:off x="36579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4"/>
          <p:cNvSpPr/>
          <p:nvPr userDrawn="1"/>
        </p:nvSpPr>
        <p:spPr>
          <a:xfrm>
            <a:off x="37486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5"/>
          <p:cNvSpPr/>
          <p:nvPr userDrawn="1"/>
        </p:nvSpPr>
        <p:spPr>
          <a:xfrm>
            <a:off x="37486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6"/>
          <p:cNvSpPr/>
          <p:nvPr userDrawn="1"/>
        </p:nvSpPr>
        <p:spPr>
          <a:xfrm>
            <a:off x="38393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7"/>
          <p:cNvSpPr/>
          <p:nvPr userDrawn="1"/>
        </p:nvSpPr>
        <p:spPr>
          <a:xfrm>
            <a:off x="38393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8"/>
          <p:cNvSpPr/>
          <p:nvPr userDrawn="1"/>
        </p:nvSpPr>
        <p:spPr>
          <a:xfrm>
            <a:off x="39300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9"/>
          <p:cNvSpPr/>
          <p:nvPr userDrawn="1"/>
        </p:nvSpPr>
        <p:spPr>
          <a:xfrm>
            <a:off x="39300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0"/>
          <p:cNvSpPr/>
          <p:nvPr userDrawn="1"/>
        </p:nvSpPr>
        <p:spPr>
          <a:xfrm>
            <a:off x="40206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1"/>
          <p:cNvSpPr/>
          <p:nvPr userDrawn="1"/>
        </p:nvSpPr>
        <p:spPr>
          <a:xfrm>
            <a:off x="40206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2"/>
          <p:cNvSpPr/>
          <p:nvPr userDrawn="1"/>
        </p:nvSpPr>
        <p:spPr>
          <a:xfrm>
            <a:off x="41113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3"/>
          <p:cNvSpPr/>
          <p:nvPr userDrawn="1"/>
        </p:nvSpPr>
        <p:spPr>
          <a:xfrm>
            <a:off x="41113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4"/>
          <p:cNvSpPr/>
          <p:nvPr userDrawn="1"/>
        </p:nvSpPr>
        <p:spPr>
          <a:xfrm>
            <a:off x="42020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5"/>
          <p:cNvSpPr/>
          <p:nvPr userDrawn="1"/>
        </p:nvSpPr>
        <p:spPr>
          <a:xfrm>
            <a:off x="42020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6"/>
          <p:cNvSpPr/>
          <p:nvPr userDrawn="1"/>
        </p:nvSpPr>
        <p:spPr>
          <a:xfrm>
            <a:off x="42927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7"/>
          <p:cNvSpPr/>
          <p:nvPr userDrawn="1"/>
        </p:nvSpPr>
        <p:spPr>
          <a:xfrm>
            <a:off x="42927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8"/>
          <p:cNvSpPr/>
          <p:nvPr userDrawn="1"/>
        </p:nvSpPr>
        <p:spPr>
          <a:xfrm>
            <a:off x="43834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9"/>
          <p:cNvSpPr/>
          <p:nvPr userDrawn="1"/>
        </p:nvSpPr>
        <p:spPr>
          <a:xfrm>
            <a:off x="43834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0"/>
          <p:cNvSpPr/>
          <p:nvPr userDrawn="1"/>
        </p:nvSpPr>
        <p:spPr>
          <a:xfrm>
            <a:off x="44740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1"/>
          <p:cNvSpPr/>
          <p:nvPr userDrawn="1"/>
        </p:nvSpPr>
        <p:spPr>
          <a:xfrm>
            <a:off x="44740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2"/>
          <p:cNvSpPr/>
          <p:nvPr userDrawn="1"/>
        </p:nvSpPr>
        <p:spPr>
          <a:xfrm>
            <a:off x="45647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3"/>
          <p:cNvSpPr/>
          <p:nvPr userDrawn="1"/>
        </p:nvSpPr>
        <p:spPr>
          <a:xfrm>
            <a:off x="45647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4"/>
          <p:cNvSpPr/>
          <p:nvPr userDrawn="1"/>
        </p:nvSpPr>
        <p:spPr>
          <a:xfrm>
            <a:off x="46554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5"/>
          <p:cNvSpPr/>
          <p:nvPr userDrawn="1"/>
        </p:nvSpPr>
        <p:spPr>
          <a:xfrm>
            <a:off x="46554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6"/>
          <p:cNvSpPr/>
          <p:nvPr userDrawn="1"/>
        </p:nvSpPr>
        <p:spPr>
          <a:xfrm>
            <a:off x="47461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7"/>
          <p:cNvSpPr/>
          <p:nvPr userDrawn="1"/>
        </p:nvSpPr>
        <p:spPr>
          <a:xfrm>
            <a:off x="47461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8"/>
          <p:cNvSpPr/>
          <p:nvPr userDrawn="1"/>
        </p:nvSpPr>
        <p:spPr>
          <a:xfrm>
            <a:off x="48367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9"/>
          <p:cNvSpPr/>
          <p:nvPr userDrawn="1"/>
        </p:nvSpPr>
        <p:spPr>
          <a:xfrm>
            <a:off x="48367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0"/>
          <p:cNvSpPr/>
          <p:nvPr userDrawn="1"/>
        </p:nvSpPr>
        <p:spPr>
          <a:xfrm>
            <a:off x="49274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1"/>
          <p:cNvSpPr/>
          <p:nvPr userDrawn="1"/>
        </p:nvSpPr>
        <p:spPr>
          <a:xfrm>
            <a:off x="49274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2"/>
          <p:cNvSpPr/>
          <p:nvPr userDrawn="1"/>
        </p:nvSpPr>
        <p:spPr>
          <a:xfrm>
            <a:off x="50181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3"/>
          <p:cNvSpPr/>
          <p:nvPr userDrawn="1"/>
        </p:nvSpPr>
        <p:spPr>
          <a:xfrm>
            <a:off x="50181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4"/>
          <p:cNvSpPr/>
          <p:nvPr userDrawn="1"/>
        </p:nvSpPr>
        <p:spPr>
          <a:xfrm>
            <a:off x="51088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5"/>
          <p:cNvSpPr/>
          <p:nvPr userDrawn="1"/>
        </p:nvSpPr>
        <p:spPr>
          <a:xfrm>
            <a:off x="51088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6"/>
          <p:cNvSpPr/>
          <p:nvPr userDrawn="1"/>
        </p:nvSpPr>
        <p:spPr>
          <a:xfrm>
            <a:off x="51995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7"/>
          <p:cNvSpPr/>
          <p:nvPr userDrawn="1"/>
        </p:nvSpPr>
        <p:spPr>
          <a:xfrm>
            <a:off x="51995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8"/>
          <p:cNvSpPr/>
          <p:nvPr userDrawn="1"/>
        </p:nvSpPr>
        <p:spPr>
          <a:xfrm>
            <a:off x="52901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9"/>
          <p:cNvSpPr/>
          <p:nvPr userDrawn="1"/>
        </p:nvSpPr>
        <p:spPr>
          <a:xfrm>
            <a:off x="52901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0"/>
          <p:cNvSpPr/>
          <p:nvPr userDrawn="1"/>
        </p:nvSpPr>
        <p:spPr>
          <a:xfrm>
            <a:off x="53808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1"/>
          <p:cNvSpPr/>
          <p:nvPr userDrawn="1"/>
        </p:nvSpPr>
        <p:spPr>
          <a:xfrm>
            <a:off x="53808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2"/>
          <p:cNvSpPr/>
          <p:nvPr userDrawn="1"/>
        </p:nvSpPr>
        <p:spPr>
          <a:xfrm>
            <a:off x="54715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3"/>
          <p:cNvSpPr/>
          <p:nvPr userDrawn="1"/>
        </p:nvSpPr>
        <p:spPr>
          <a:xfrm>
            <a:off x="54715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4"/>
          <p:cNvSpPr/>
          <p:nvPr userDrawn="1"/>
        </p:nvSpPr>
        <p:spPr>
          <a:xfrm>
            <a:off x="55622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5"/>
          <p:cNvSpPr/>
          <p:nvPr userDrawn="1"/>
        </p:nvSpPr>
        <p:spPr>
          <a:xfrm>
            <a:off x="55622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6"/>
          <p:cNvSpPr/>
          <p:nvPr userDrawn="1"/>
        </p:nvSpPr>
        <p:spPr>
          <a:xfrm>
            <a:off x="56528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7"/>
          <p:cNvSpPr/>
          <p:nvPr userDrawn="1"/>
        </p:nvSpPr>
        <p:spPr>
          <a:xfrm>
            <a:off x="56528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8"/>
          <p:cNvSpPr/>
          <p:nvPr userDrawn="1"/>
        </p:nvSpPr>
        <p:spPr>
          <a:xfrm>
            <a:off x="57435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9"/>
          <p:cNvSpPr/>
          <p:nvPr userDrawn="1"/>
        </p:nvSpPr>
        <p:spPr>
          <a:xfrm>
            <a:off x="57435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0"/>
          <p:cNvSpPr/>
          <p:nvPr userDrawn="1"/>
        </p:nvSpPr>
        <p:spPr>
          <a:xfrm>
            <a:off x="58342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1"/>
          <p:cNvSpPr/>
          <p:nvPr userDrawn="1"/>
        </p:nvSpPr>
        <p:spPr>
          <a:xfrm>
            <a:off x="58342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2"/>
          <p:cNvSpPr/>
          <p:nvPr userDrawn="1"/>
        </p:nvSpPr>
        <p:spPr>
          <a:xfrm>
            <a:off x="59249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3"/>
          <p:cNvSpPr/>
          <p:nvPr userDrawn="1"/>
        </p:nvSpPr>
        <p:spPr>
          <a:xfrm>
            <a:off x="59249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4"/>
          <p:cNvSpPr/>
          <p:nvPr userDrawn="1"/>
        </p:nvSpPr>
        <p:spPr>
          <a:xfrm>
            <a:off x="60156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5"/>
          <p:cNvSpPr/>
          <p:nvPr userDrawn="1"/>
        </p:nvSpPr>
        <p:spPr>
          <a:xfrm>
            <a:off x="60156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6"/>
          <p:cNvSpPr/>
          <p:nvPr userDrawn="1"/>
        </p:nvSpPr>
        <p:spPr>
          <a:xfrm>
            <a:off x="61062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7"/>
          <p:cNvSpPr/>
          <p:nvPr userDrawn="1"/>
        </p:nvSpPr>
        <p:spPr>
          <a:xfrm>
            <a:off x="61062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8"/>
          <p:cNvSpPr/>
          <p:nvPr userDrawn="1"/>
        </p:nvSpPr>
        <p:spPr>
          <a:xfrm>
            <a:off x="61969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9"/>
          <p:cNvSpPr/>
          <p:nvPr userDrawn="1"/>
        </p:nvSpPr>
        <p:spPr>
          <a:xfrm>
            <a:off x="61969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0"/>
          <p:cNvSpPr/>
          <p:nvPr userDrawn="1"/>
        </p:nvSpPr>
        <p:spPr>
          <a:xfrm>
            <a:off x="62876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1"/>
          <p:cNvSpPr/>
          <p:nvPr userDrawn="1"/>
        </p:nvSpPr>
        <p:spPr>
          <a:xfrm>
            <a:off x="62876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2"/>
          <p:cNvSpPr/>
          <p:nvPr userDrawn="1"/>
        </p:nvSpPr>
        <p:spPr>
          <a:xfrm>
            <a:off x="63783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3"/>
          <p:cNvSpPr/>
          <p:nvPr userDrawn="1"/>
        </p:nvSpPr>
        <p:spPr>
          <a:xfrm>
            <a:off x="63783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4"/>
          <p:cNvSpPr/>
          <p:nvPr userDrawn="1"/>
        </p:nvSpPr>
        <p:spPr>
          <a:xfrm>
            <a:off x="64689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5"/>
          <p:cNvSpPr/>
          <p:nvPr userDrawn="1"/>
        </p:nvSpPr>
        <p:spPr>
          <a:xfrm>
            <a:off x="64689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6"/>
          <p:cNvSpPr/>
          <p:nvPr userDrawn="1"/>
        </p:nvSpPr>
        <p:spPr>
          <a:xfrm>
            <a:off x="65596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7"/>
          <p:cNvSpPr/>
          <p:nvPr userDrawn="1"/>
        </p:nvSpPr>
        <p:spPr>
          <a:xfrm>
            <a:off x="65596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8"/>
          <p:cNvSpPr/>
          <p:nvPr userDrawn="1"/>
        </p:nvSpPr>
        <p:spPr>
          <a:xfrm>
            <a:off x="66503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9"/>
          <p:cNvSpPr/>
          <p:nvPr userDrawn="1"/>
        </p:nvSpPr>
        <p:spPr>
          <a:xfrm>
            <a:off x="66503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0"/>
          <p:cNvSpPr/>
          <p:nvPr userDrawn="1"/>
        </p:nvSpPr>
        <p:spPr>
          <a:xfrm>
            <a:off x="67410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1"/>
          <p:cNvSpPr/>
          <p:nvPr userDrawn="1"/>
        </p:nvSpPr>
        <p:spPr>
          <a:xfrm>
            <a:off x="67410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2"/>
          <p:cNvSpPr/>
          <p:nvPr userDrawn="1"/>
        </p:nvSpPr>
        <p:spPr>
          <a:xfrm>
            <a:off x="68317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3"/>
          <p:cNvSpPr/>
          <p:nvPr userDrawn="1"/>
        </p:nvSpPr>
        <p:spPr>
          <a:xfrm>
            <a:off x="68317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4"/>
          <p:cNvSpPr/>
          <p:nvPr userDrawn="1"/>
        </p:nvSpPr>
        <p:spPr>
          <a:xfrm>
            <a:off x="692315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5"/>
          <p:cNvSpPr/>
          <p:nvPr userDrawn="1"/>
        </p:nvSpPr>
        <p:spPr>
          <a:xfrm>
            <a:off x="692315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6"/>
          <p:cNvSpPr/>
          <p:nvPr userDrawn="1"/>
        </p:nvSpPr>
        <p:spPr>
          <a:xfrm>
            <a:off x="701459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7"/>
          <p:cNvSpPr/>
          <p:nvPr userDrawn="1"/>
        </p:nvSpPr>
        <p:spPr>
          <a:xfrm>
            <a:off x="701459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8"/>
          <p:cNvSpPr/>
          <p:nvPr userDrawn="1"/>
        </p:nvSpPr>
        <p:spPr>
          <a:xfrm>
            <a:off x="71060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9"/>
          <p:cNvSpPr/>
          <p:nvPr userDrawn="1"/>
        </p:nvSpPr>
        <p:spPr>
          <a:xfrm>
            <a:off x="71060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0"/>
          <p:cNvSpPr/>
          <p:nvPr userDrawn="1"/>
        </p:nvSpPr>
        <p:spPr>
          <a:xfrm>
            <a:off x="719747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1"/>
          <p:cNvSpPr/>
          <p:nvPr userDrawn="1"/>
        </p:nvSpPr>
        <p:spPr>
          <a:xfrm>
            <a:off x="719747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2"/>
          <p:cNvSpPr/>
          <p:nvPr userDrawn="1"/>
        </p:nvSpPr>
        <p:spPr>
          <a:xfrm>
            <a:off x="72889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3"/>
          <p:cNvSpPr/>
          <p:nvPr userDrawn="1"/>
        </p:nvSpPr>
        <p:spPr>
          <a:xfrm>
            <a:off x="72889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4"/>
          <p:cNvSpPr/>
          <p:nvPr userDrawn="1"/>
        </p:nvSpPr>
        <p:spPr>
          <a:xfrm>
            <a:off x="737806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5"/>
          <p:cNvSpPr/>
          <p:nvPr userDrawn="1"/>
        </p:nvSpPr>
        <p:spPr>
          <a:xfrm>
            <a:off x="737806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6"/>
          <p:cNvSpPr/>
          <p:nvPr userDrawn="1"/>
        </p:nvSpPr>
        <p:spPr>
          <a:xfrm>
            <a:off x="737806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7"/>
          <p:cNvSpPr/>
          <p:nvPr userDrawn="1"/>
        </p:nvSpPr>
        <p:spPr>
          <a:xfrm>
            <a:off x="737806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8"/>
          <p:cNvSpPr/>
          <p:nvPr userDrawn="1"/>
        </p:nvSpPr>
        <p:spPr>
          <a:xfrm>
            <a:off x="737806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9"/>
          <p:cNvSpPr/>
          <p:nvPr userDrawn="1"/>
        </p:nvSpPr>
        <p:spPr>
          <a:xfrm>
            <a:off x="738149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0"/>
          <p:cNvSpPr/>
          <p:nvPr userDrawn="1"/>
        </p:nvSpPr>
        <p:spPr>
          <a:xfrm>
            <a:off x="48196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1"/>
          <p:cNvSpPr/>
          <p:nvPr userDrawn="1"/>
        </p:nvSpPr>
        <p:spPr>
          <a:xfrm>
            <a:off x="39243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2"/>
          <p:cNvSpPr txBox="1">
            <a:spLocks/>
          </p:cNvSpPr>
          <p:nvPr userDrawn="1"/>
        </p:nvSpPr>
        <p:spPr>
          <a:xfrm>
            <a:off x="5489195" y="9323388"/>
            <a:ext cx="1747838" cy="534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r>
              <a:rPr lang="en-US" sz="1200" smtClean="0">
                <a:solidFill>
                  <a:srgbClr val="041DAA"/>
                </a:solidFill>
                <a:latin typeface="Arial"/>
                <a:cs typeface="Arial"/>
              </a:rPr>
              <a:t>24</a:t>
            </a: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4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E808-E83F-4B62-84BF-8216795C745D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3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ningmoonstudi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unm.edu/Redirect/casaa.unm.edu/inst/Personal%20Values%20Card%20Sort.pdf" TargetMode="External"/><Relationship Id="rId2" Type="http://schemas.openxmlformats.org/officeDocument/2006/relationships/hyperlink" Target="https://webmail.unm.edu/Redirect/casaa.unm.edu/inst/Personal%20Values%20Record.pdf" TargetMode="Externa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ationalinterview.org/" TargetMode="External"/><Relationship Id="rId2" Type="http://schemas.openxmlformats.org/officeDocument/2006/relationships/hyperlink" Target="http://casaa.unm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2930" y="914400"/>
            <a:ext cx="6606540" cy="1538883"/>
          </a:xfrm>
        </p:spPr>
        <p:txBody>
          <a:bodyPr/>
          <a:lstStyle/>
          <a:p>
            <a:pPr marL="4445" marR="0" lvl="0" indent="0" algn="ctr" defTabSz="914400" rtl="0" eaLnBrk="1" fontAlgn="auto" latinLnBrk="0" hangingPunct="1">
              <a:spcBef>
                <a:spcPts val="3600"/>
              </a:spcBef>
              <a:spcAft>
                <a:spcPts val="0"/>
              </a:spcAft>
              <a:tabLst/>
              <a:defRPr/>
            </a:pPr>
            <a:r>
              <a:rPr lang="en-US" sz="2000" kern="1200" spc="-10" dirty="0">
                <a:ea typeface="+mn-ea"/>
              </a:rPr>
              <a:t>Native </a:t>
            </a:r>
            <a:r>
              <a:rPr lang="en-US" sz="2000" kern="1200" spc="-20" dirty="0">
                <a:ea typeface="+mn-ea"/>
              </a:rPr>
              <a:t>Am</a:t>
            </a:r>
            <a:r>
              <a:rPr lang="en-US" sz="2000" kern="1200" spc="-15" dirty="0">
                <a:ea typeface="+mn-ea"/>
              </a:rPr>
              <a:t>er</a:t>
            </a:r>
            <a:r>
              <a:rPr lang="en-US" sz="2000" kern="1200" spc="-10" dirty="0">
                <a:ea typeface="+mn-ea"/>
              </a:rPr>
              <a:t>i</a:t>
            </a:r>
            <a:r>
              <a:rPr lang="en-US" sz="2000" kern="1200" spc="-20" dirty="0">
                <a:ea typeface="+mn-ea"/>
              </a:rPr>
              <a:t>c</a:t>
            </a:r>
            <a:r>
              <a:rPr lang="en-US" sz="2000" kern="1200" spc="-15" dirty="0">
                <a:ea typeface="+mn-ea"/>
              </a:rPr>
              <a:t>an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5" dirty="0">
                <a:ea typeface="+mn-ea"/>
              </a:rPr>
              <a:t>Motivat</a:t>
            </a:r>
            <a:r>
              <a:rPr lang="en-US" sz="2000" kern="1200" spc="-10" dirty="0">
                <a:ea typeface="+mn-ea"/>
              </a:rPr>
              <a:t>ional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Inte</a:t>
            </a:r>
            <a:r>
              <a:rPr lang="en-US" sz="2000" kern="1200" spc="-15" dirty="0">
                <a:ea typeface="+mn-ea"/>
              </a:rPr>
              <a:t>rviewing:</a:t>
            </a:r>
            <a:r>
              <a:rPr lang="en-US" sz="2000" b="0" kern="120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2000" b="0" kern="1200" dirty="0">
                <a:solidFill>
                  <a:prstClr val="black"/>
                </a:solidFill>
                <a:ea typeface="+mn-ea"/>
              </a:rPr>
            </a:br>
            <a:r>
              <a:rPr lang="en-US" sz="2000" b="0" kern="1200" spc="-15" dirty="0">
                <a:ea typeface="+mn-ea"/>
              </a:rPr>
              <a:t>Weaving</a:t>
            </a:r>
            <a:r>
              <a:rPr lang="en-US" sz="2000" b="0" kern="1200" spc="-5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Native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American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20" dirty="0">
                <a:ea typeface="+mn-ea"/>
              </a:rPr>
              <a:t>an</a:t>
            </a:r>
            <a:r>
              <a:rPr lang="en-US" sz="2000" b="0" kern="1200" spc="-15" dirty="0">
                <a:ea typeface="+mn-ea"/>
              </a:rPr>
              <a:t>d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Western</a:t>
            </a:r>
            <a:r>
              <a:rPr lang="en-US" sz="2000" b="0" kern="1200" spc="-5" dirty="0">
                <a:ea typeface="+mn-ea"/>
              </a:rPr>
              <a:t> </a:t>
            </a:r>
            <a:r>
              <a:rPr lang="en-US" sz="2000" b="0" kern="1200" spc="-10" dirty="0" smtClean="0">
                <a:ea typeface="+mn-ea"/>
              </a:rPr>
              <a:t>Practices</a:t>
            </a:r>
            <a:br>
              <a:rPr lang="en-US" sz="2000" b="0" kern="1200" spc="-10" dirty="0" smtClean="0">
                <a:ea typeface="+mn-ea"/>
              </a:rPr>
            </a:br>
            <a:r>
              <a:rPr lang="en-US" sz="2000" b="0" kern="1200" spc="-10" dirty="0" smtClean="0">
                <a:ea typeface="+mn-ea"/>
              </a:rPr>
              <a:t/>
            </a:r>
            <a:br>
              <a:rPr lang="en-US" sz="2000" b="0" kern="1200" spc="-10" dirty="0" smtClean="0">
                <a:ea typeface="+mn-ea"/>
              </a:rPr>
            </a:br>
            <a:r>
              <a:rPr lang="en-US" sz="2000" b="0" kern="1200" spc="-15" dirty="0" smtClean="0">
                <a:ea typeface="+mn-ea"/>
              </a:rPr>
              <a:t>A </a:t>
            </a:r>
            <a:r>
              <a:rPr lang="en-US" sz="2000" b="0" kern="1200" spc="-15" dirty="0">
                <a:ea typeface="+mn-ea"/>
              </a:rPr>
              <a:t>Manual </a:t>
            </a:r>
            <a:r>
              <a:rPr lang="en-US" sz="2000" b="0" kern="1200" spc="-10" dirty="0">
                <a:ea typeface="+mn-ea"/>
              </a:rPr>
              <a:t>for </a:t>
            </a:r>
            <a:r>
              <a:rPr lang="en-US" sz="2000" b="0" kern="1200" spc="-20" dirty="0">
                <a:ea typeface="+mn-ea"/>
              </a:rPr>
              <a:t>Counselor</a:t>
            </a:r>
            <a:r>
              <a:rPr lang="en-US" sz="2000" b="0" kern="1200" spc="-10" dirty="0">
                <a:ea typeface="+mn-ea"/>
              </a:rPr>
              <a:t>s</a:t>
            </a:r>
            <a:r>
              <a:rPr lang="en-US" sz="2000" b="0" kern="1200" spc="5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in </a:t>
            </a:r>
            <a:r>
              <a:rPr lang="en-US" sz="2000" b="0" kern="1200" spc="-15" dirty="0" smtClean="0">
                <a:ea typeface="+mn-ea"/>
              </a:rPr>
              <a:t/>
            </a:r>
            <a:br>
              <a:rPr lang="en-US" sz="2000" b="0" kern="1200" spc="-15" dirty="0" smtClean="0">
                <a:ea typeface="+mn-ea"/>
              </a:rPr>
            </a:br>
            <a:r>
              <a:rPr lang="en-US" sz="2000" b="0" kern="1200" spc="-15" dirty="0" smtClean="0">
                <a:ea typeface="+mn-ea"/>
              </a:rPr>
              <a:t>Native</a:t>
            </a:r>
            <a:r>
              <a:rPr lang="en-US" sz="2000" b="0" kern="1200" dirty="0" smtClean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American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20" dirty="0" smtClean="0">
                <a:ea typeface="+mn-ea"/>
              </a:rPr>
              <a:t>Communities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990600" y="6648524"/>
            <a:ext cx="5867400" cy="2295500"/>
          </a:xfrm>
        </p:spPr>
        <p:txBody>
          <a:bodyPr/>
          <a:lstStyle/>
          <a:p>
            <a:pPr marL="387350" marR="380365" lvl="0" indent="0" algn="ctr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Kamilla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 L. </a:t>
            </a:r>
            <a:r>
              <a:rPr lang="en-US" sz="14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Venner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, PhD (Alaska Native) </a:t>
            </a:r>
            <a: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/>
            </a:r>
            <a:b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>Sarah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W. Feldstein,</a:t>
            </a:r>
            <a:r>
              <a:rPr lang="en-US" sz="14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5" dirty="0">
                <a:solidFill>
                  <a:srgbClr val="931200"/>
                </a:solidFill>
                <a:latin typeface="Arial"/>
                <a:cs typeface="Arial"/>
              </a:rPr>
              <a:t>MS</a:t>
            </a:r>
            <a:endParaRPr lang="en-US" sz="14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ts val="1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Alcoholism,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Substance Abuse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Addictions</a:t>
            </a:r>
          </a:p>
          <a:p>
            <a:pPr marL="1130300" marR="1122045" lvl="0" indent="0" algn="ctr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Departmen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Psychology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Universit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Mexi</a:t>
            </a:r>
            <a:r>
              <a:rPr lang="en-US" sz="1200" kern="12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endParaRPr lang="en-US" sz="1200" kern="1200" dirty="0">
              <a:solidFill>
                <a:prstClr val="black"/>
              </a:solidFill>
            </a:endParaRPr>
          </a:p>
          <a:p>
            <a:pPr lvl="0" algn="ctr" rtl="0">
              <a:lnSpc>
                <a:spcPts val="1645"/>
              </a:lnSpc>
              <a:spcBef>
                <a:spcPts val="1800"/>
              </a:spcBef>
            </a:pP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Nadine Tafo</a:t>
            </a:r>
            <a:r>
              <a:rPr lang="en-US" sz="14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a,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MSW,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LISW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(Mescalero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Apache)</a:t>
            </a:r>
            <a:endParaRPr lang="en-US" sz="14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Nadin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Tafoya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sociates</a:t>
            </a:r>
          </a:p>
          <a:p>
            <a:pPr marL="109220" marR="102235" lvl="0" indent="0" algn="ctr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Substance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Abuse Prevention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Programs</a:t>
            </a:r>
            <a:b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Technical</a:t>
            </a:r>
            <a:r>
              <a:rPr lang="en-US" sz="12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Assistance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Program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Evaluation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© 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spc="-5" dirty="0" err="1">
                <a:solidFill>
                  <a:prstClr val="black"/>
                </a:solidFill>
                <a:latin typeface="Arial"/>
                <a:cs typeface="Arial"/>
              </a:rPr>
              <a:t>enner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, Fel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stein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 smtClean="0">
                <a:solidFill>
                  <a:prstClr val="black"/>
                </a:solidFill>
                <a:latin typeface="Arial"/>
                <a:cs typeface="Arial"/>
              </a:rPr>
              <a:t>Tafoya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3" descr="woman looking at the moon.  "/>
          <p:cNvSpPr/>
          <p:nvPr/>
        </p:nvSpPr>
        <p:spPr>
          <a:xfrm>
            <a:off x="1573530" y="2617468"/>
            <a:ext cx="4716780" cy="3571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67200" y="394932"/>
            <a:ext cx="2811462" cy="6718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Native American Motivational Interviewing Manual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Venner, Feldstein &amp; Tafoya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1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1171" y="2112382"/>
            <a:ext cx="6441060" cy="7184018"/>
          </a:xfrm>
        </p:spPr>
        <p:txBody>
          <a:bodyPr/>
          <a:lstStyle/>
          <a:p>
            <a:pPr marL="12700" marR="6350" lvl="0" indent="457200" algn="l" defTabSz="914400" rtl="0" eaLnBrk="1" fontAlgn="auto" latinLnBrk="0" hangingPunct="1">
              <a:lnSpc>
                <a:spcPts val="138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thought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brie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– 4 sessions)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effectiv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its own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prepar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clients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shown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improv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effectivenes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treat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two sessions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program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When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usual, abstinenc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rates 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double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compared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regular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progra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consider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spirit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(essence)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skills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therapeutic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approaches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blen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two.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blende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Cognitiv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Behavior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(CBT),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sessions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switch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princi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maintained.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rms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adult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starting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adolescent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studied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children.</a:t>
            </a:r>
          </a:p>
          <a:p>
            <a:pPr marL="16510" marR="0" lvl="0" indent="0" algn="ctr" defTabSz="914400" rtl="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Will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Tribes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abl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use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Motivational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Inte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viewing?</a:t>
            </a:r>
            <a:endParaRPr lang="en-US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1440" lvl="0" indent="457200" algn="l" defTabSz="914400" rtl="0" eaLnBrk="1" fontAlgn="auto" latinLnBrk="0" hangingPunct="1">
              <a:lnSpc>
                <a:spcPts val="138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Yes,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writte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this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anua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this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motivational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interviewin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ay,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difference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acr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ss tribes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tribes,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perfec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tribe.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hopin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enoug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common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can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offe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this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suggest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tr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they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particula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community. 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may mean translat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certain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identifyin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appropriate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spiritual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religious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advisor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/healer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making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vignettes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capture common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strengths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community.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seek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solutions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subs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your community.</a:t>
            </a:r>
          </a:p>
          <a:p>
            <a:pPr lvl="0" algn="l" rtl="0">
              <a:lnSpc>
                <a:spcPts val="650"/>
              </a:lnSpc>
              <a:spcBef>
                <a:spcPts val="7"/>
              </a:spcBef>
            </a:pPr>
            <a:endParaRPr lang="en-US" sz="65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200"/>
              </a:lnSpc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806575" marR="1038225" lvl="0" indent="-740410" algn="l" defTabSz="91440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Why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Motivational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Interviewing</a:t>
            </a:r>
            <a:r>
              <a:rPr lang="en-US" sz="1600" i="1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wa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s chosen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for 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Nativ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e American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communities</a:t>
            </a:r>
            <a:endParaRPr lang="en-US" sz="1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800"/>
              </a:lnSpc>
              <a:spcBef>
                <a:spcPts val="22"/>
              </a:spcBef>
            </a:pPr>
            <a:endParaRPr lang="en-US" kern="1200" dirty="0">
              <a:solidFill>
                <a:prstClr val="black"/>
              </a:solidFill>
            </a:endParaRPr>
          </a:p>
          <a:p>
            <a:pPr marL="12700" marR="762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possibl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ubstanc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trea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ments,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chose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MI?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thought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helpfu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share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reasons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3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hoosin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First,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Alcoho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lism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Abuse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(CASAA) received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nd continue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receive many requests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tive American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facilities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lth professional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(doctors,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nurses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social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workers,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counselors, community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healt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aides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240" lvl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 othe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trainers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many trainings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These train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eithe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modified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take the culture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into account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modified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Ven</a:t>
            </a:r>
            <a:r>
              <a:rPr lang="en-US" sz="1200" kern="1200" spc="-5" dirty="0" err="1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has provide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feedback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message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consistent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culture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111125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20" dirty="0">
                <a:ea typeface="+mn-ea"/>
              </a:rPr>
              <a:t>Use</a:t>
            </a:r>
            <a:r>
              <a:rPr lang="en-US" sz="2000" kern="1200" spc="-15" dirty="0">
                <a:ea typeface="+mn-ea"/>
              </a:rPr>
              <a:t>s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of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Motivational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 smtClean="0">
                <a:ea typeface="+mn-ea"/>
              </a:rPr>
              <a:t>Interviewing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7800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3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371" y="838200"/>
            <a:ext cx="6193029" cy="6638544"/>
          </a:xfrm>
        </p:spPr>
        <p:txBody>
          <a:bodyPr/>
          <a:lstStyle/>
          <a:p>
            <a:pPr marL="12700" marR="11557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Another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confidence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trying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communities came from research.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study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substance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outcome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took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9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states,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Americans.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 receiving Motivational Enhan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(MI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plu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individuali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feedback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drinking outcome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than those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Twelve Step Facili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atio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(approach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le ge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involv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AA;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Villanueva, </a:t>
            </a:r>
            <a:r>
              <a:rPr lang="en-US" sz="1200" kern="1200" spc="-1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5" dirty="0" err="1">
                <a:solidFill>
                  <a:prstClr val="black"/>
                </a:solidFill>
                <a:latin typeface="Arial"/>
                <a:cs typeface="Arial"/>
              </a:rPr>
              <a:t>nigan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2002)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Although 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 small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numbe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eeme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helpfu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h.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300"/>
              </a:lnSpc>
              <a:spcBef>
                <a:spcPts val="44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66675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federal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gran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(from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tional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Institute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Abuse) Miller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a two-day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rk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counseled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ative Americans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substance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oblems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necessaril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heritag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served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cl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wondere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current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training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(without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adaptations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those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clients.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workshop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reported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extre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importan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their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counseling,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very confident 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they could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moderately ready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neede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their clients. The comments from these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suppo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ted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culture. One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perso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referred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“e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powermen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model.” The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answer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motivations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similar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honorin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indi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idual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One simply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said, “This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my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culture.”</a:t>
            </a:r>
          </a:p>
          <a:p>
            <a:pPr lvl="0" algn="l" rtl="0">
              <a:lnSpc>
                <a:spcPts val="1400"/>
              </a:lnSpc>
              <a:spcBef>
                <a:spcPts val="16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12700" marR="635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Finally,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thrilled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enthusias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 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health provider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focus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culminated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this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Americans. Some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commented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emphasi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respecting clients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seemed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take “respect”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heights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Participants commented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that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refer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“clients”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“relatives”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figure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their clan relation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call their “client” their “sist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“uncle”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appropriat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seems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equalize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powe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differentia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inheren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therapeutic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relationship.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term “client”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commonly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sure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tribes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agre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 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term “relative”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refer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counsel.</a:t>
            </a:r>
          </a:p>
          <a:p>
            <a:pPr lvl="0" algn="l" rtl="0">
              <a:lnSpc>
                <a:spcPts val="1300"/>
              </a:lnSpc>
              <a:spcBef>
                <a:spcPts val="80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14859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 general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seems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goo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values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interactin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200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decid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your tribal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backgroun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 various tribal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your clients.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look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this manual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7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130683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>
                <a:ea typeface="+mn-ea"/>
              </a:rPr>
              <a:t>MI might be </a:t>
            </a:r>
            <a:r>
              <a:rPr lang="en-US" sz="2000" kern="1200" spc="-20" dirty="0">
                <a:ea typeface="+mn-ea"/>
              </a:rPr>
              <a:t>ea</a:t>
            </a:r>
            <a:r>
              <a:rPr lang="en-US" sz="2000" kern="1200" spc="-15" dirty="0">
                <a:ea typeface="+mn-ea"/>
              </a:rPr>
              <a:t>sy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for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20" dirty="0">
                <a:ea typeface="+mn-ea"/>
              </a:rPr>
              <a:t>y</a:t>
            </a:r>
            <a:r>
              <a:rPr lang="en-US" sz="2000" kern="1200" spc="-15" dirty="0">
                <a:ea typeface="+mn-ea"/>
              </a:rPr>
              <a:t>ou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if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.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.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 smtClean="0">
                <a:ea typeface="+mn-ea"/>
              </a:rPr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2057400"/>
            <a:ext cx="6441060" cy="5219378"/>
          </a:xfrm>
        </p:spPr>
        <p:txBody>
          <a:bodyPr/>
          <a:lstStyle/>
          <a:p>
            <a:pPr marL="697865" marR="0" lvl="0" indent="-227965" algn="l" defTabSz="914400" rtl="0" eaLnBrk="1" fontAlgn="auto" latinLnBrk="0" hangingPunct="1">
              <a:lnSpc>
                <a:spcPts val="1295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mfortable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qual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uine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answers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lie within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disagree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ficult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63195" lvl="0" indent="-227965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smoothly,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inclu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relapse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motivations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85090" lvl="0" indent="-227965" algn="l" defTabSz="914400" rtl="0" eaLnBrk="1" fontAlgn="auto" latinLnBrk="0" hangingPunct="1">
              <a:lnSpc>
                <a:spcPts val="127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clients’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verbal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nonverbal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219075" lvl="0" indent="-228600" algn="l" defTabSz="914400" rtl="0" eaLnBrk="1" fontAlgn="auto" latinLnBrk="0" hangingPunct="1">
              <a:lnSpc>
                <a:spcPts val="1260"/>
              </a:lnSpc>
              <a:spcBef>
                <a:spcPts val="50"/>
              </a:spcBef>
              <a:spcAft>
                <a:spcPts val="0"/>
              </a:spcAft>
              <a:buClrTx/>
              <a:buSzPct val="109090"/>
              <a:buFont typeface="Arial"/>
              <a:buChar char="❖"/>
              <a:tabLst>
                <a:tab pos="698500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sponsibi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decreasi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increas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mov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oward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onsibility)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100"/>
              </a:lnSpc>
            </a:pPr>
            <a:endParaRPr lang="en-US" sz="110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200"/>
              </a:lnSpc>
              <a:spcBef>
                <a:spcPts val="14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384300" marR="557530" lvl="0" indent="-1372235" algn="l" defTabSz="91440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following</a:t>
            </a:r>
            <a:r>
              <a:rPr lang="en-US" sz="1600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comments 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wer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e made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a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t MI trainings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wit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h 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Native people</a:t>
            </a:r>
            <a:endParaRPr lang="en-US" sz="1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0" lvl="0" indent="-228600" algn="l" defTabSz="914400" rtl="0" eaLnBrk="1" fontAlgn="auto" latinLnBrk="0" hangingPunct="1">
              <a:lnSpc>
                <a:spcPts val="141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513080" algn="l"/>
              </a:tabLst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“Gaining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skills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re-mot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vated me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abilitie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my clients.”</a:t>
            </a:r>
          </a:p>
          <a:p>
            <a:pPr marL="469900" marR="6350" lvl="0" indent="-228600" algn="l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469900" algn="l"/>
              </a:tabLst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concept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alread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culture.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Navaj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culture,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it’s 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think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think Indigenous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cultures,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cultures,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ltur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alread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…”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art,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train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Western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ltur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confuses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1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…”</a:t>
            </a:r>
          </a:p>
          <a:p>
            <a:pPr lvl="0" algn="l" rtl="0">
              <a:lnSpc>
                <a:spcPts val="1400"/>
              </a:lnSpc>
              <a:spcBef>
                <a:spcPts val="39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241300" marR="212090" lvl="0" indent="227965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We invi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continue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read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manual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decide whethe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could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wor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700" i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sz="17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09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438400"/>
            <a:ext cx="6267450" cy="3502025"/>
          </a:xfrm>
        </p:spPr>
        <p:txBody>
          <a:bodyPr/>
          <a:lstStyle/>
          <a:p>
            <a:pPr marL="330200" marR="6350" lvl="0" indent="-318135">
              <a:lnSpc>
                <a:spcPts val="4140"/>
              </a:lnSpc>
              <a:spcBef>
                <a:spcPts val="0"/>
              </a:spcBef>
            </a:pP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Spirit</a:t>
            </a:r>
            <a:r>
              <a:rPr lang="en-US" sz="3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3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Definition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36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 Motivational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Interviewing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508504" y="2338577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1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11188"/>
            <a:ext cx="6702425" cy="684212"/>
          </a:xfrm>
        </p:spPr>
        <p:txBody>
          <a:bodyPr/>
          <a:lstStyle/>
          <a:p>
            <a:pPr marL="35560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Introduction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Spirit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Definitions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295400"/>
            <a:ext cx="6475412" cy="6381750"/>
          </a:xfrm>
        </p:spPr>
        <p:txBody>
          <a:bodyPr/>
          <a:lstStyle/>
          <a:p>
            <a:pPr marL="12700" marR="6350" lvl="0" indent="0">
              <a:lnSpc>
                <a:spcPct val="95900"/>
              </a:lnSpc>
              <a:spcBef>
                <a:spcPts val="1610"/>
              </a:spcBef>
              <a:buNone/>
            </a:pP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begin this manual with the spi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defi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nit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 foundation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importance.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learly,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need 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definition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imilarl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y,   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“spirit”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cap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essenc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includes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strengths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together 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equality.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focuses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 drawing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comment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  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“empowers”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144145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 this manual, we begin with the spiri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various techniques.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 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 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techniques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manual,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hand,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never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techn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ques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learning 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spiri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4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69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312163"/>
            <a:ext cx="6702425" cy="745237"/>
          </a:xfrm>
        </p:spPr>
        <p:txBody>
          <a:bodyPr/>
          <a:lstStyle/>
          <a:p>
            <a:pPr marL="77914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What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is Motivational Interviewing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(MI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416799" cy="6381750"/>
          </a:xfrm>
        </p:spPr>
        <p:txBody>
          <a:bodyPr>
            <a:noAutofit/>
          </a:bodyPr>
          <a:lstStyle/>
          <a:p>
            <a:pPr marL="12700" marR="13970" lvl="0" indent="0">
              <a:lnSpc>
                <a:spcPct val="95800"/>
              </a:lnSpc>
              <a:spcBef>
                <a:spcPts val="12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Developed by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William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PhD and Stephen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t-centered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u="sng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u="sng" spc="-5" dirty="0">
                <a:solidFill>
                  <a:prstClr val="black"/>
                </a:solidFill>
                <a:latin typeface="Arial"/>
                <a:cs typeface="Arial"/>
              </a:rPr>
              <a:t>of being wi</a:t>
            </a:r>
            <a:r>
              <a:rPr lang="en-US" sz="1100" i="1" u="sng" spc="-10" dirty="0">
                <a:solidFill>
                  <a:prstClr val="black"/>
                </a:solidFill>
                <a:latin typeface="Arial"/>
                <a:cs typeface="Arial"/>
              </a:rPr>
              <a:t>th peopl</a:t>
            </a:r>
            <a:r>
              <a:rPr lang="en-US" sz="1100" i="1" u="sng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ehavior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tips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balance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650"/>
              </a:lnSpc>
              <a:spcBef>
                <a:spcPts val="22"/>
              </a:spcBef>
              <a:buNone/>
            </a:pPr>
            <a:endParaRPr lang="en-US" sz="65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some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idea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572135" lvl="0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therapist’s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83820" lvl="0" algn="just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level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6350" lvl="0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humble,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respectful,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examine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309245" lvl="0" indent="-227965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Persuasion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method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convince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invites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Font typeface="Arial"/>
              <a:buAutoNum type="arabicPeriod"/>
            </a:pPr>
            <a:endParaRPr lang="en-US" sz="11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eaceful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6350" lvl="0" indent="-227965" algn="just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steady.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external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environments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(i.e.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relationships, 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status,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nancial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441325" lvl="0" indent="-227965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therapeutic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partnership,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patient.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31140" lvl="0" indent="-635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Adapted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from: 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(1995)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terviewing?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sng" spc="-10" dirty="0" err="1">
                <a:solidFill>
                  <a:prstClr val="black"/>
                </a:solidFill>
                <a:latin typeface="Arial"/>
                <a:cs typeface="Arial"/>
              </a:rPr>
              <a:t>Behavioural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sng" spc="-10" dirty="0">
                <a:solidFill>
                  <a:prstClr val="black"/>
                </a:solidFill>
                <a:latin typeface="Arial"/>
                <a:cs typeface="Arial"/>
              </a:rPr>
              <a:t>and Cognitive Psychotherap</a:t>
            </a:r>
            <a:r>
              <a:rPr lang="en-US" sz="1100" u="sng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23,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325-334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915" marR="109220" lvl="0" indent="-69850" algn="ctr">
              <a:lnSpc>
                <a:spcPts val="1270"/>
              </a:lnSpc>
              <a:spcBef>
                <a:spcPts val="300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“We have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 the 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srgbClr val="931200"/>
                </a:solidFill>
                <a:latin typeface="Arial"/>
                <a:cs typeface="Arial"/>
              </a:rPr>
              <a:t>person</a:t>
            </a:r>
            <a:br>
              <a:rPr lang="en-US" sz="1100" spc="-10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alcoholic,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but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that’s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grandmother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b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grandfather,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bring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9905" lv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(to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allow)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6350" lvl="0" indent="0" algn="ctr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				~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Navajo female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9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370837"/>
            <a:ext cx="6702425" cy="762763"/>
          </a:xfrm>
        </p:spPr>
        <p:txBody>
          <a:bodyPr/>
          <a:lstStyle/>
          <a:p>
            <a:pPr marL="14344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Usin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Prayer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Describ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2209800"/>
            <a:ext cx="6399212" cy="6381750"/>
          </a:xfrm>
        </p:spPr>
        <p:txBody>
          <a:bodyPr/>
          <a:lstStyle/>
          <a:p>
            <a:pPr marL="12700" marR="6350" lvl="0" indent="0">
              <a:lnSpc>
                <a:spcPts val="1380"/>
              </a:lnSpc>
              <a:spcBef>
                <a:spcPts val="141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writte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goa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capturing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essenc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academi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way. 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suggested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ceremony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easie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time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adop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We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offe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suggestion.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preparatio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session, you may choose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modify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preparation 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a session,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entere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feel right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spiritual realm.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igh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you find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 feel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counseling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counseling session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includ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understan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cultures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Plea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comfortable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and 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cl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Please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your client’s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discretion.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80695" lvl="0" indent="0">
              <a:lnSpc>
                <a:spcPts val="2760"/>
              </a:lnSpc>
              <a:spcBef>
                <a:spcPts val="275"/>
              </a:spcBef>
              <a:buNone/>
            </a:pP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Pueblo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recommends, “Pray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whicheve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you know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how.”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(You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prayer)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marR="35032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Guide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patien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companion  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the sky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317436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Grant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me vision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see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(his/her)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eyes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story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189992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Creat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 safe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meadow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together Make me a clear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may reflect</a:t>
            </a: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Guide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find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your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Knowing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desir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harmon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–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healthy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loving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strong</a:t>
            </a: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52730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respect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choosing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path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freely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2292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 know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agai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peacefu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(your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endin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prayer)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48284"/>
            <a:ext cx="1283970" cy="622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82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836612"/>
          </a:xfrm>
        </p:spPr>
        <p:txBody>
          <a:bodyPr/>
          <a:lstStyle/>
          <a:p>
            <a:pPr marL="340995" marR="330835" lvl="0" indent="422909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mples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eremoni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explain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MI: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Creat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safe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respectful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harmonious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399212" cy="6381750"/>
          </a:xfrm>
        </p:spPr>
        <p:txBody>
          <a:bodyPr>
            <a:noAutofit/>
          </a:bodyPr>
          <a:lstStyle/>
          <a:p>
            <a:pPr marL="12700" marR="238760" lvl="0" indent="0">
              <a:lnSpc>
                <a:spcPts val="1270"/>
              </a:lnSpc>
              <a:spcBef>
                <a:spcPts val="123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Similar to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prayer 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 page, 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few examples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connect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essence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anual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writ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especi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indigeno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s/aboriginal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igenous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another,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onies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731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similarities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honored.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approach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session.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Again,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 them,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heritage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Pueblo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8425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“ceremony” presented 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attempt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initially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outside.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enter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space,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interacting,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heart.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prayers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ancestors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athering.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Ancient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 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 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7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~Based on Nadine Tafoya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Maori (Ab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originals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Zeala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Maori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outsiders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Maori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Marai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(special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all one,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Marai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 author’s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themselves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welcoming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noses,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breathing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signifying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cheek.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 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ogether.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7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~Based on 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i="1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20" dirty="0" err="1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 err="1">
                <a:solidFill>
                  <a:prstClr val="black"/>
                </a:solidFill>
                <a:latin typeface="Arial"/>
                <a:cs typeface="Arial"/>
              </a:rPr>
              <a:t>illa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i="1" spc="-15" dirty="0" err="1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North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est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Canadian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Tribe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3975" lvl="0" indent="0">
              <a:lnSpc>
                <a:spcPct val="959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leader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addresses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owledging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evolves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connected.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inner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introducer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circle.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egins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music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Siem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”,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translated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family”,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Susan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Aglukark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Inuit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woman).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introducers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selves.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 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interact.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~B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dy </a:t>
            </a:r>
            <a:r>
              <a:rPr lang="en-US" sz="900" spc="-15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900" dirty="0" err="1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900" spc="5" dirty="0" err="1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g’</a:t>
            </a:r>
            <a:r>
              <a:rPr lang="en-US" sz="900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expe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ien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alc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ol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nc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pha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izi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uni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ty </a:t>
            </a:r>
            <a:r>
              <a:rPr lang="en-US" sz="9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428749"/>
            <a:ext cx="6702425" cy="1050926"/>
          </a:xfrm>
        </p:spPr>
        <p:txBody>
          <a:bodyPr/>
          <a:lstStyle/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 Four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Principles of Motivational Interviewing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5713413" cy="638175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315"/>
              </a:spcBef>
              <a:buClr>
                <a:srgbClr val="931200"/>
              </a:buClr>
              <a:buSzPct val="85714"/>
              <a:buFont typeface="Arial"/>
              <a:buChar char="❖"/>
              <a:tabLst>
                <a:tab pos="228600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Empathy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8580" lvl="0" indent="-227965">
              <a:lnSpc>
                <a:spcPts val="1270"/>
              </a:lnSpc>
              <a:spcBef>
                <a:spcPts val="120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accurately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moccasins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prefer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810" dirty="0">
                <a:solidFill>
                  <a:prstClr val="black"/>
                </a:solidFill>
                <a:latin typeface="Arial"/>
                <a:cs typeface="Arial"/>
              </a:rPr>
              <a:t>!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1594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erbally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nonverbally)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 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ct val="100000"/>
              </a:lnSpc>
              <a:spcBef>
                <a:spcPts val="2400"/>
              </a:spcBef>
              <a:buClr>
                <a:srgbClr val="931200"/>
              </a:buClr>
              <a:buSzPct val="78571"/>
              <a:buFont typeface="Arial"/>
              <a:buChar char="❖"/>
              <a:tabLst>
                <a:tab pos="241300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Develop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Discrepancy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50"/>
              </a:lnSpc>
              <a:spcBef>
                <a:spcPts val="40"/>
              </a:spcBef>
              <a:buClr>
                <a:srgbClr val="931200"/>
              </a:buClr>
              <a:buFont typeface="Arial"/>
              <a:buChar char="❖"/>
            </a:pPr>
            <a:endParaRPr lang="en-US" sz="1250" dirty="0">
              <a:solidFill>
                <a:prstClr val="black"/>
              </a:solidFill>
            </a:endParaRPr>
          </a:p>
          <a:p>
            <a:pPr marL="240665" marR="52705" lvl="0" indent="-227965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atch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 personal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ependent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oneself,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universe.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45720" lvl="0" indent="-227965">
              <a:lnSpc>
                <a:spcPct val="958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67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 various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communities, each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responsibilit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es. Especially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small,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ulfill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model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contribute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 disconnect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“beauty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interferes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 true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215900" lvl="0" indent="-227965">
              <a:lnSpc>
                <a:spcPct val="957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upholding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otivated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ctices. 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80695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29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838200"/>
            <a:ext cx="5714999" cy="6381750"/>
          </a:xfrm>
        </p:spPr>
        <p:txBody>
          <a:bodyPr/>
          <a:lstStyle/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SzPct val="78571"/>
              <a:buFont typeface="Arial"/>
              <a:buChar char="❖"/>
              <a:tabLst>
                <a:tab pos="280988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Roll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Resistance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50"/>
              </a:lnSpc>
              <a:spcBef>
                <a:spcPts val="4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50" dirty="0">
              <a:solidFill>
                <a:prstClr val="black"/>
              </a:solidFill>
            </a:endParaRPr>
          </a:p>
          <a:p>
            <a:pPr marL="309563" marR="6350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 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100"/>
              </a:lnSpc>
              <a:spcBef>
                <a:spcPts val="71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1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head-on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marR="44450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his/her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view.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100"/>
              </a:lnSpc>
              <a:spcBef>
                <a:spcPts val="71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1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answers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solutio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marR="395605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sistance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 differently.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marR="983615" lvl="0" indent="-185738">
              <a:lnSpc>
                <a:spcPts val="1610"/>
              </a:lnSpc>
              <a:spcBef>
                <a:spcPts val="0"/>
              </a:spcBef>
              <a:buClr>
                <a:srgbClr val="931200"/>
              </a:buClr>
              <a:buSzPct val="85714"/>
              <a:buFont typeface="Arial"/>
              <a:buChar char="❖"/>
              <a:tabLst>
                <a:tab pos="280988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Support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Self-Efficacy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(client’s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belief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she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can successfully make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change)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ct val="100000"/>
              </a:lnSpc>
              <a:spcBef>
                <a:spcPts val="1165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11"/>
              </a:spcBef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onsible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carrying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11"/>
              </a:spcBef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 sources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(friends,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 Helpful.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bility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ntribute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fulfill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3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17462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these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together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defines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MI;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ly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one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these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necessari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MI.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 best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outcome,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ork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using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these</a:t>
            </a:r>
            <a:r>
              <a:rPr lang="en-US" sz="1200" b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200" b="1" spc="-15" dirty="0" smtClean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3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3999" y="2313432"/>
            <a:ext cx="4648201" cy="4783361"/>
          </a:xfrm>
        </p:spPr>
        <p:txBody>
          <a:bodyPr/>
          <a:lstStyle/>
          <a:p>
            <a:pPr marL="12700" marR="6350" lvl="0" indent="0" algn="ctr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This manual may be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reprinted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distributed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in its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entirety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b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non-comm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ercial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purposes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of providers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b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clients without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prior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permission.</a:t>
            </a:r>
          </a:p>
          <a:p>
            <a:pPr marL="598170" marR="6350" lvl="0" indent="-586105" algn="l" defTabSz="914400" rtl="0" eaLnBrk="1" fontAlgn="auto" latinLnBrk="0" hangingPunct="1">
              <a:lnSpc>
                <a:spcPts val="1800"/>
              </a:lnSpc>
              <a:spcBef>
                <a:spcPts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1200" spc="-5" smtClean="0">
                <a:solidFill>
                  <a:prstClr val="black"/>
                </a:solidFill>
                <a:latin typeface="Monotype Corsiva"/>
                <a:cs typeface="Monotype Corsiva"/>
              </a:rPr>
              <a:t>Ou</a:t>
            </a:r>
            <a:r>
              <a:rPr lang="en-US" sz="1600" i="1" kern="1200" smtClean="0">
                <a:solidFill>
                  <a:prstClr val="black"/>
                </a:solidFill>
                <a:latin typeface="Monotype Corsiva"/>
                <a:cs typeface="Monotype Corsiva"/>
              </a:rPr>
              <a:t>r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hope is that this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manua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l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wil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l help improve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substance abuse treatment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for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Nativ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e and Indigenous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people.</a:t>
            </a:r>
            <a:endParaRPr lang="en-US" sz="1600" kern="12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12700" marR="6350" lvl="0" indent="-635" algn="ctr" defTabSz="914400" rtl="0" eaLnBrk="1" fontAlgn="auto" latinLnBrk="0" hangingPunct="1">
              <a:lnSpc>
                <a:spcPts val="1610"/>
              </a:lnSpc>
              <a:spcBef>
                <a:spcPts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Cover art</a:t>
            </a:r>
            <a:r>
              <a:rPr lang="en-US" sz="14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Beverly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Jose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 err="1">
                <a:solidFill>
                  <a:prstClr val="black"/>
                </a:solidFill>
                <a:latin typeface="Arial"/>
                <a:cs typeface="Arial"/>
              </a:rPr>
              <a:t>Sacoman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  Website: </a:t>
            </a:r>
            <a:r>
              <a:rPr lang="en-US" sz="1400" u="heavy" kern="1200" spc="-10" dirty="0">
                <a:solidFill>
                  <a:srgbClr val="0A31FF"/>
                </a:solidFill>
                <a:latin typeface="Arial"/>
                <a:cs typeface="Arial"/>
                <a:hlinkClick r:id="rId2"/>
              </a:rPr>
              <a:t>http://www.morningmoonstudio.com</a:t>
            </a:r>
            <a:r>
              <a:rPr lang="en-US" sz="1400" kern="1200" spc="-5" dirty="0">
                <a:solidFill>
                  <a:srgbClr val="0A31FF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Reproduced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1711325"/>
            <a:ext cx="6323013" cy="1108075"/>
          </a:xfrm>
        </p:spPr>
        <p:txBody>
          <a:bodyPr/>
          <a:lstStyle/>
          <a:p>
            <a:pPr marL="12700" marR="6350" lvl="0">
              <a:lnSpc>
                <a:spcPts val="207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developer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 </a:t>
            </a:r>
            <a:r>
              <a:rPr lang="en-US" sz="1800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try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clarify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differenc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betwee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an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styles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that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ar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non-M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givin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you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following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4737"/>
            <a:ext cx="6324600" cy="601663"/>
          </a:xfrm>
        </p:spPr>
        <p:txBody>
          <a:bodyPr/>
          <a:lstStyle/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Adapted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i="1" spc="-15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002),</a:t>
            </a:r>
            <a:r>
              <a:rPr lang="en-US" sz="1100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Interviewing;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Preparing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Second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edition,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Guilford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Press,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York.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95326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7242"/>
              </p:ext>
            </p:extLst>
          </p:nvPr>
        </p:nvGraphicFramePr>
        <p:xfrm>
          <a:off x="1115695" y="2715009"/>
          <a:ext cx="5623559" cy="5895591"/>
        </p:xfrm>
        <a:graphic>
          <a:graphicData uri="http://schemas.openxmlformats.org/drawingml/2006/table">
            <a:tbl>
              <a:tblPr firstRow="1" bandRow="1"/>
              <a:tblGrid>
                <a:gridCol w="2811780"/>
                <a:gridCol w="2811779"/>
              </a:tblGrid>
              <a:tr h="57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MI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way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(person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cente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ed)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non-MI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(not 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son-cente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ed)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83820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Partne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ship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Counseli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involves a partnership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hat honors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client’s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own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natural wis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om and point of view.  It may be important to include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wisdom and participation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(attendance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 sessions,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help, support, etc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 of others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clien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’s family, clan and comm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nity. The counselor provides an atmosphere that is open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 change but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does not fo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 or requi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 change.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76835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Confront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Counseling involves pointing out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 correcting the clien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’s problematic way of thinking 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orcing them to “w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ke up from denial” and see “reality.”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349885">
                        <a:lnSpc>
                          <a:spcPct val="957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ing Out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nt has the 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ols (desire, reasons, need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nd ability to change) wi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hin themselves. They also know about community resources.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 marR="194310">
                        <a:lnSpc>
                          <a:spcPts val="127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Encouragi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the client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 describe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nd share their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houghts, 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als, point of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view, and values increases 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eir natural motivation for change.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6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171450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Education.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couns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lor believes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the client 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 not have important information, insight, and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skills that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are necessary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change.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counselor seeks to “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these holes”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by providing the necessary information.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6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3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99695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Independent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Choice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counselor supports 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 encourag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 the client’s right to and abili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to determ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ne and foll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 their own chosen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path. In 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 commu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ities it may be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ortant to kn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 whether the client’s choice ought to involve the wisdom of others in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commun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ty. The counselor does this th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ough helpi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the client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make informed choices.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12255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Authorit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counselor tells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client what to do. The counselor knows what the client nee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 to do to “fix” the problem.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1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6702425" cy="422275"/>
          </a:xfrm>
        </p:spPr>
        <p:txBody>
          <a:bodyPr/>
          <a:lstStyle/>
          <a:p>
            <a:pPr marL="21329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Cas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78113"/>
            <a:ext cx="6323013" cy="6381750"/>
          </a:xfrm>
        </p:spPr>
        <p:txBody>
          <a:bodyPr/>
          <a:lstStyle/>
          <a:p>
            <a:pPr marL="12700" marR="229235" lvl="0" indent="0">
              <a:lnSpc>
                <a:spcPct val="95800"/>
              </a:lnSpc>
              <a:spcBef>
                <a:spcPts val="1385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 order for us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imagine how MI 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work,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created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case examples: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near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case. Although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haracters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features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 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know,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neither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15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93370" lvl="0" indent="0">
              <a:lnSpc>
                <a:spcPts val="1610"/>
              </a:lnSpc>
              <a:spcBef>
                <a:spcPts val="0"/>
              </a:spcBef>
              <a:buNone/>
            </a:pP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As an introduction,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we’d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400" b="1" i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initi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sion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2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rie done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Non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-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MI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done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3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way: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character is: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CARR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50"/>
              </a:lnSpc>
              <a:spcBef>
                <a:spcPts val="26"/>
              </a:spcBef>
              <a:buNone/>
            </a:pPr>
            <a:endParaRPr lang="en-US" sz="1350" dirty="0">
              <a:solidFill>
                <a:prstClr val="black"/>
              </a:solidFill>
            </a:endParaRPr>
          </a:p>
          <a:p>
            <a:pPr marL="12700" marR="3619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 years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Native 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eric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nearby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evenings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weekends,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either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clubs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is 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mobile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adjacent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 as a rece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local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ian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hospital.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746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referred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avioral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Cora,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 party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violent.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control,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hospital.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 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undisciplined behavior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carry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struggled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Council member.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nfortunately,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arrested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several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license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pottery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55904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diabet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years.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complication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ealth,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watching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grandmother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eyesight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diabetes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twenty-year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period.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9398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resents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hreats,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96088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24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531812"/>
          </a:xfrm>
        </p:spPr>
        <p:txBody>
          <a:bodyPr/>
          <a:lstStyle/>
          <a:p>
            <a:pPr marL="6731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Non-M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38200"/>
            <a:ext cx="6400800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1415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parentheses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describe how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34-35).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ds,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obvio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 such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confrontation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judging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resistance.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details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-MI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19.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2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 hope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 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another useful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ct val="957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Carrie. I’m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therapist. I’m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glad 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 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 court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house.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looks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 Setting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Agenda,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role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Oh, hmm.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sister.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lems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indent="-1358900">
              <a:lnSpc>
                <a:spcPct val="957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latin typeface="Arial"/>
                <a:cs typeface="Arial"/>
              </a:rPr>
              <a:t>You’re having problems </a:t>
            </a:r>
            <a:r>
              <a:rPr lang="en-US" sz="1100" spc="-5" dirty="0">
                <a:latin typeface="Arial"/>
                <a:cs typeface="Arial"/>
              </a:rPr>
              <a:t>with </a:t>
            </a:r>
            <a:r>
              <a:rPr lang="en-US" sz="1100" spc="-10" dirty="0">
                <a:latin typeface="Arial"/>
                <a:cs typeface="Arial"/>
              </a:rPr>
              <a:t>your </a:t>
            </a:r>
            <a:r>
              <a:rPr lang="en-US" sz="1100" spc="-5" dirty="0">
                <a:latin typeface="Arial"/>
                <a:cs typeface="Arial"/>
              </a:rPr>
              <a:t>sister, but it also </a:t>
            </a:r>
            <a:r>
              <a:rPr lang="en-US" sz="1100" spc="-10" dirty="0">
                <a:latin typeface="Arial"/>
                <a:cs typeface="Arial"/>
              </a:rPr>
              <a:t>looks </a:t>
            </a:r>
            <a:r>
              <a:rPr lang="en-US" sz="1100" spc="-5" dirty="0">
                <a:latin typeface="Arial"/>
                <a:cs typeface="Arial"/>
              </a:rPr>
              <a:t>like </a:t>
            </a:r>
            <a:r>
              <a:rPr lang="en-US" sz="1100" spc="-10" dirty="0">
                <a:latin typeface="Arial"/>
                <a:cs typeface="Arial"/>
              </a:rPr>
              <a:t>you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are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hav</a:t>
            </a:r>
            <a:r>
              <a:rPr lang="en-US" sz="1100" dirty="0">
                <a:latin typeface="Arial"/>
                <a:cs typeface="Arial"/>
              </a:rPr>
              <a:t>i</a:t>
            </a:r>
            <a:r>
              <a:rPr lang="en-US" sz="1100" spc="-10" dirty="0">
                <a:latin typeface="Arial"/>
                <a:cs typeface="Arial"/>
              </a:rPr>
              <a:t>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problems</a:t>
            </a:r>
            <a:r>
              <a:rPr lang="en-US" sz="1100" spc="-5" dirty="0">
                <a:latin typeface="Arial"/>
                <a:cs typeface="Arial"/>
              </a:rPr>
              <a:t> with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too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much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partying,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fighting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and</a:t>
            </a:r>
            <a:r>
              <a:rPr lang="en-US" sz="1100" spc="-5" dirty="0">
                <a:latin typeface="Arial"/>
                <a:cs typeface="Arial"/>
              </a:rPr>
              <a:t> giving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alco</a:t>
            </a:r>
            <a:r>
              <a:rPr lang="en-US" sz="1100" spc="-15" dirty="0">
                <a:latin typeface="Arial"/>
                <a:cs typeface="Arial"/>
              </a:rPr>
              <a:t>h</a:t>
            </a:r>
            <a:r>
              <a:rPr lang="en-US" sz="1100" spc="-5" dirty="0">
                <a:latin typeface="Arial"/>
                <a:cs typeface="Arial"/>
              </a:rPr>
              <a:t>ol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to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ki</a:t>
            </a:r>
            <a:r>
              <a:rPr lang="en-US" sz="1100" spc="-15" dirty="0">
                <a:latin typeface="Arial"/>
                <a:cs typeface="Arial"/>
              </a:rPr>
              <a:t>d</a:t>
            </a:r>
            <a:r>
              <a:rPr lang="en-US" sz="1100" spc="-5" dirty="0">
                <a:latin typeface="Arial"/>
                <a:cs typeface="Arial"/>
              </a:rPr>
              <a:t>s.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(M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I-Consistent: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 reflections;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MI-Inconsist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Labeli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Authority)</a:t>
            </a:r>
            <a:endParaRPr lang="en-US" sz="1100" dirty="0"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Uh…well.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reatening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 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Unsafe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envir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sister??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party.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boyfriend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 algn="just">
              <a:lnSpc>
                <a:spcPct val="962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 many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volved?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 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- Inconsisten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Arguing,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 Authority)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6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his 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dropping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ct val="962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lots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complaini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 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 Judging,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safe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enviro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ment)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 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everybo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everyone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involved.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Judgi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Expert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role)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lvl="0" indent="-1358900">
              <a:lnSpc>
                <a:spcPct val="1000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533400"/>
          </a:xfrm>
        </p:spPr>
        <p:txBody>
          <a:bodyPr/>
          <a:lstStyle/>
          <a:p>
            <a:pPr marL="4318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 MI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914400"/>
            <a:ext cx="6323012" cy="85344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139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parentheses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describe how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32-33).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ords,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 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onsidered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obvious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 empat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rapport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 changes.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useful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 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thanks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myself.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 Geraldine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Trujillos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glad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minutes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confidential.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break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in 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(MI-Consistent: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Appropriate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self-disclos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introd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Describing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expect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erapy,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Affi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Sharing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li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confid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ntiality,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Collaborating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setting,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I called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You’re 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E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pathy-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trying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rstand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perspective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yeah.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mplicated.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us; we’re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competing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against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jealous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threatening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ct val="961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butts 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 jealous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You’re wondering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 Consistent: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otivations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from 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plified 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inviting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 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possible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sister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concerned</a:t>
            </a:r>
            <a:r>
              <a:rPr lang="en-US" sz="1100" i="1" spc="-10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err="1" smtClean="0">
                <a:latin typeface="Arial"/>
                <a:cs typeface="Arial"/>
              </a:rPr>
              <a:t>Carrrie</a:t>
            </a:r>
            <a:r>
              <a:rPr lang="en-US" sz="1100" i="1" spc="-5" dirty="0" smtClean="0">
                <a:latin typeface="Arial"/>
                <a:cs typeface="Arial"/>
              </a:rPr>
              <a:t>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no…I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 smtClean="0">
                <a:latin typeface="Arial"/>
                <a:cs typeface="Arial"/>
              </a:rPr>
              <a:t>	</a:t>
            </a:r>
          </a:p>
          <a:p>
            <a:pPr marL="862013" marR="6350" lvl="0" indent="-849313">
              <a:lnSpc>
                <a:spcPct val="962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Counselor:”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 thou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Double-sided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ending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with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understated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viti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share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why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sister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worried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err="1" smtClean="0">
                <a:latin typeface="Arial"/>
                <a:cs typeface="Arial"/>
              </a:rPr>
              <a:t>Carrrie</a:t>
            </a:r>
            <a:r>
              <a:rPr lang="en-US" sz="1100" i="1" spc="-5" dirty="0" smtClean="0">
                <a:latin typeface="Arial"/>
                <a:cs typeface="Arial"/>
              </a:rPr>
              <a:t>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Yes,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while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took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trailer.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Par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tnership,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per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ission,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dirty="0" smtClean="0">
                <a:latin typeface="Arial"/>
                <a:cs typeface="Arial"/>
              </a:rPr>
              <a:t>Carrie:	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all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oyfriend.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dropping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 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762000"/>
            <a:ext cx="6170612" cy="6381750"/>
          </a:xfrm>
        </p:spPr>
        <p:txBody>
          <a:bodyPr>
            <a:noAutofit/>
          </a:bodyPr>
          <a:lstStyle/>
          <a:p>
            <a:pPr marL="914400" marR="6350" lvl="0" indent="-901700">
              <a:lnSpc>
                <a:spcPts val="127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Counselor:	A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turned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weren’t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of.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Nonjudg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enta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Carrie:	Yeah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 my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 and 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plex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ore</a:t>
            </a:r>
            <a:r>
              <a:rPr lang="en-US" sz="1100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specifically, an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plified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reflection)</a:t>
            </a: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not exactly...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2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had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legal 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before.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hassles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Nonjudgmental,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Op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question,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by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not-so-good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side 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 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Well sometimes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start 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sudden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point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2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blackouts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remember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Nonjud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ental)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didn’t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 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 there or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 being able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 these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worri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plex 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guessing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at underlying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eelings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eginning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Complex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‘cause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1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 some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 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blackout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else?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Mini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summary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negatives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 drinking,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more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4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550" y="2670175"/>
            <a:ext cx="5829300" cy="3502025"/>
          </a:xfrm>
        </p:spPr>
        <p:txBody>
          <a:bodyPr/>
          <a:lstStyle/>
          <a:p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Using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Communication</a:t>
            </a:r>
            <a:r>
              <a:rPr lang="en-US" sz="36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Skills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cs typeface="Arial"/>
              </a:rPr>
              <a:t>Decrease Resistanc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Increase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endParaRPr lang="en-US" dirty="0"/>
          </a:p>
        </p:txBody>
      </p:sp>
      <p:sp>
        <p:nvSpPr>
          <p:cNvPr id="6" name="object 2" descr="    "/>
          <p:cNvSpPr/>
          <p:nvPr/>
        </p:nvSpPr>
        <p:spPr>
          <a:xfrm>
            <a:off x="2522553" y="243840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91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609600"/>
            <a:ext cx="6702425" cy="609600"/>
          </a:xfrm>
        </p:spPr>
        <p:txBody>
          <a:bodyPr/>
          <a:lstStyle/>
          <a:p>
            <a:pPr marL="6985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371600"/>
            <a:ext cx="6702425" cy="6381750"/>
          </a:xfrm>
        </p:spPr>
        <p:txBody>
          <a:bodyPr>
            <a:noAutofit/>
          </a:bodyPr>
          <a:lstStyle/>
          <a:p>
            <a:pPr marL="12700" marR="175895" lvl="0" indent="0">
              <a:lnSpc>
                <a:spcPts val="1380"/>
              </a:lnSpc>
              <a:spcBef>
                <a:spcPts val="1295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many communication skills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 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clients. The following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nformation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meant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focus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making connections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create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environmen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motivating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236854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2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experienc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wher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said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wasn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so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eon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els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–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though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thought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really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clear.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3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ppens: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270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husband and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watching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T.V.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awhile.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over,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awhil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leaving?”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1914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tell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simple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confusion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elings…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08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Co</a:t>
            </a:r>
            <a:r>
              <a:rPr lang="en-US" sz="1400" b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munic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at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ion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go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wrong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bec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ause…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120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exactly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correctly.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08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Refle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ct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li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en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help!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1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 use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eflective lis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tening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22250" lvl="0" indent="-209550">
              <a:lnSpc>
                <a:spcPct val="100000"/>
              </a:lnSpc>
              <a:spcBef>
                <a:spcPts val="0"/>
              </a:spcBef>
              <a:buFont typeface="Arial"/>
              <a:buAutoNum type="arabicParenBoth"/>
              <a:tabLst>
                <a:tab pos="2228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listener 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26"/>
              </a:spcBef>
              <a:buFont typeface="Arial"/>
              <a:buAutoNum type="arabicParenBoth"/>
            </a:pPr>
            <a:endParaRPr lang="en-US" sz="1300" dirty="0">
              <a:solidFill>
                <a:prstClr val="black"/>
              </a:solidFill>
            </a:endParaRPr>
          </a:p>
          <a:p>
            <a:pPr marL="85725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1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260985" lvl="0" indent="-209550">
              <a:lnSpc>
                <a:spcPct val="100000"/>
              </a:lnSpc>
              <a:spcBef>
                <a:spcPts val="0"/>
              </a:spcBef>
              <a:buFont typeface="Arial"/>
              <a:buAutoNum type="arabicParenBoth" startAt="2"/>
              <a:tabLst>
                <a:tab pos="26162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9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97155" marR="83820" lvl="0" indent="0" algn="ctr">
              <a:lnSpc>
                <a:spcPct val="1073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Think of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 listening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 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mirror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pool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see themselves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deeper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838200"/>
          </a:xfrm>
        </p:spPr>
        <p:txBody>
          <a:bodyPr/>
          <a:lstStyle/>
          <a:p>
            <a:pPr marL="10534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Reflective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Listenin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sz="2000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ke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066800"/>
            <a:ext cx="6702425" cy="6381750"/>
          </a:xfrm>
        </p:spPr>
        <p:txBody>
          <a:bodyPr>
            <a:noAutofit/>
          </a:bodyPr>
          <a:lstStyle/>
          <a:p>
            <a:pPr marL="12700" marR="8890" lvl="0" indent="0">
              <a:lnSpc>
                <a:spcPct val="95800"/>
              </a:lnSpc>
              <a:spcBef>
                <a:spcPts val="128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Traditionally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strong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oral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tradition.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ral,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  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stor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ellers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tap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illingness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tory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life.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 counselor,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et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understood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(express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empat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accurate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understanding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ents).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starts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 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communicator.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short,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cluded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brief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description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con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sider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77.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587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mentioned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reflective listening briefly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Steps: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4515" lvl="0" indent="-32321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saying.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emotion.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4515" marR="196215" lvl="0" indent="-323215">
              <a:lnSpc>
                <a:spcPts val="1260"/>
              </a:lnSpc>
              <a:spcBef>
                <a:spcPts val="6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 by?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3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listening: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SIMPLE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REFLECTIONS: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ords;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 beginning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sessions,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angry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description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  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careful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might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frustrated.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Repeat: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85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384300" lvl="2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Client:	“It almost feels like my husband is judging me.”</a:t>
            </a:r>
          </a:p>
          <a:p>
            <a:pPr marL="1384300" lvl="2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Therapist  “</a:t>
            </a:r>
            <a:r>
              <a:rPr lang="en-US" sz="1100" spc="-10" dirty="0" err="1" smtClean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 husband is judging you.”</a:t>
            </a:r>
          </a:p>
          <a:p>
            <a:pPr marL="984250" lvl="1" indent="-285750">
              <a:lnSpc>
                <a:spcPts val="1285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927735" algn="l"/>
              </a:tabLst>
            </a:pPr>
            <a:r>
              <a:rPr lang="en-US" sz="1100" b="1" dirty="0" err="1" smtClean="0">
                <a:solidFill>
                  <a:prstClr val="black"/>
                </a:solidFill>
                <a:latin typeface="Arial"/>
                <a:cs typeface="Arial"/>
              </a:rPr>
              <a:t>Rephase</a:t>
            </a:r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Staying close to what the client said, but in different words.  A rephrase is like a synonym.</a:t>
            </a:r>
          </a:p>
          <a:p>
            <a:pPr marL="1441450" lvl="2" indent="-285750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Client: “It almost feels like my husband is judging me.”</a:t>
            </a:r>
          </a:p>
          <a:p>
            <a:pPr marL="1441450" lvl="2" indent="-285750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Therapist: “Your husband is critical of you.”</a:t>
            </a:r>
          </a:p>
          <a:p>
            <a:pPr marL="698500" lvl="1" indent="0">
              <a:lnSpc>
                <a:spcPts val="1285"/>
              </a:lnSpc>
              <a:spcBef>
                <a:spcPts val="1200"/>
              </a:spcBef>
              <a:buNone/>
              <a:tabLst>
                <a:tab pos="927735" algn="l"/>
              </a:tabLst>
            </a:pP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Complex Reflections: Can help increase the pace of the session by helping clients get to the heard of the matter. A Good gal is to use more complex than simple reflections. </a:t>
            </a:r>
            <a:endParaRPr lang="en-US" sz="1100" b="1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85"/>
              </a:lnSpc>
              <a:spcBef>
                <a:spcPts val="120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Paraphrase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2827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said,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emotions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order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erstanding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ician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meaning.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amplified,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ouble-sided,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155065" marR="128270" lvl="1" indent="-227965">
              <a:lnSpc>
                <a:spcPts val="1270"/>
              </a:lnSpc>
              <a:spcBef>
                <a:spcPts val="5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Client: “It almost feels like my husband is judging me.”</a:t>
            </a:r>
          </a:p>
          <a:p>
            <a:pPr marL="1155065" marR="128270" lvl="1" indent="-227965">
              <a:lnSpc>
                <a:spcPts val="1270"/>
              </a:lnSpc>
              <a:spcBef>
                <a:spcPts val="5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Therapist: “ You’re afraid he doesn’t like what he’s seeing in you.”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685800"/>
            <a:ext cx="6702425" cy="8458200"/>
          </a:xfrm>
        </p:spPr>
        <p:txBody>
          <a:bodyPr>
            <a:noAutofit/>
          </a:bodyPr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Mini Sum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6350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presenting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bouquet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flower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Transitional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155065" marR="215265" lvl="0">
              <a:lnSpc>
                <a:spcPts val="1270"/>
              </a:lnSpc>
              <a:spcBef>
                <a:spcPts val="0"/>
              </a:spcBef>
              <a:buNone/>
              <a:tabLst>
                <a:tab pos="11550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criticizes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compares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skid-r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alcoholics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anything.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Transitional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27940" lvl="0">
              <a:lnSpc>
                <a:spcPct val="95800"/>
              </a:lnSpc>
              <a:spcBef>
                <a:spcPts val="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shift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wrap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switch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negatives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Phase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(building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(increasing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change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marL="697865" marR="27940" lvl="0">
              <a:lnSpc>
                <a:spcPct val="95800"/>
              </a:lnSpc>
              <a:spcBef>
                <a:spcPts val="120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:	“Okay.  So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straight.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criticism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5176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become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affec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self-est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daughter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women.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now?”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6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Overshoot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Undershooting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Directio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Symbol"/>
              <a:buChar char=""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11430" lvl="1" indent="-227965">
              <a:lnSpc>
                <a:spcPct val="9580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Reframing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Planful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something.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 (useful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(useful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065" lvl="2" indent="-227965">
              <a:lnSpc>
                <a:spcPts val="1240"/>
              </a:lnSpc>
              <a:spcBef>
                <a:spcPts val="0"/>
              </a:spcBef>
              <a:buFont typeface="Courier New"/>
              <a:buChar char="o"/>
              <a:tabLst>
                <a:tab pos="11557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 “It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almost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 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 husband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jud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0922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(Overshoot: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tears.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disagreeing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12725" lvl="0" indent="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Therapist: 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“H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disagree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detail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 Met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pho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lvl="1">
              <a:lnSpc>
                <a:spcPts val="126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metaphor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saying.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1388110" lvl="2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11557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 “It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almost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 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 husband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jud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me.”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Therapist: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“H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trial.”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200"/>
              </a:lnSpc>
              <a:spcBef>
                <a:spcPts val="80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Judging the Quality 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Reflection: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Instant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Feedback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59055" lvl="1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keeps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quality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35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closing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improving”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68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3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762000"/>
          </a:xfrm>
        </p:spPr>
        <p:txBody>
          <a:bodyPr/>
          <a:lstStyle/>
          <a:p>
            <a:pPr marL="183007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OARS: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4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ke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47" y="1219201"/>
            <a:ext cx="6350453" cy="7696199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700"/>
              </a:lnSpc>
              <a:spcBef>
                <a:spcPts val="127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comfortable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additional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steps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help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movement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clarif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ions.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abbreviate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strategies 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O-A-R-S.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stands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2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 Op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n-Ended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Questions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(O)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34290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3371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qu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swered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“yes”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“no.”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46685" lvl="0" indent="0">
              <a:lnSpc>
                <a:spcPct val="1436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closed-end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storytelling.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16839" lvl="1" indent="-342900">
              <a:lnSpc>
                <a:spcPct val="143700"/>
              </a:lnSpc>
              <a:spcBef>
                <a:spcPts val="0"/>
              </a:spcBef>
              <a:buFont typeface="Arial"/>
              <a:buAutoNum type="alphaUcPeriod" startAt="2"/>
              <a:tabLst>
                <a:tab pos="3371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asking an op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question,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answ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questio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story.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2080" lvl="0" indent="0">
              <a:lnSpc>
                <a:spcPct val="1437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few 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tely?”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anything,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7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2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Affirm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A)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7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0850" lvl="1" indent="-20955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counselor 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praise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84175" lvl="1">
              <a:lnSpc>
                <a:spcPts val="1900"/>
              </a:lnSpc>
              <a:spcBef>
                <a:spcPts val="15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appointments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ifficult topics.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27660" lvl="1">
              <a:lnSpc>
                <a:spcPts val="1900"/>
              </a:lnSpc>
              <a:spcBef>
                <a:spcPts val="0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comment on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brave,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role-model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Future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honest.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ct val="100000"/>
              </a:lnSpc>
              <a:spcBef>
                <a:spcPts val="41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54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8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Listen Reflective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(R)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04800" lvl="1" indent="-227965">
              <a:lnSpc>
                <a:spcPct val="143700"/>
              </a:lnSpc>
              <a:spcBef>
                <a:spcPts val="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statement showing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132080" lvl="1" indent="-227965">
              <a:lnSpc>
                <a:spcPct val="143700"/>
              </a:lnSpc>
              <a:spcBef>
                <a:spcPts val="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8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mark.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18159" lvl="1">
              <a:lnSpc>
                <a:spcPct val="143600"/>
              </a:lnSpc>
              <a:spcBef>
                <a:spcPts val="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question.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12115" lvl="1" indent="-170815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1275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mo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lection.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26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1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4319905"/>
            <a:ext cx="6173216" cy="556895"/>
          </a:xfrm>
        </p:spPr>
        <p:txBody>
          <a:bodyPr/>
          <a:lstStyle/>
          <a:p>
            <a:pPr algn="ctr"/>
            <a:r>
              <a:rPr lang="en-US" kern="1200" dirty="0"/>
              <a:t>Welcome</a:t>
            </a:r>
            <a:endParaRPr lang="en-US" dirty="0"/>
          </a:p>
        </p:txBody>
      </p:sp>
      <p:sp>
        <p:nvSpPr>
          <p:cNvPr id="4" name="object 2" descr="   "/>
          <p:cNvSpPr/>
          <p:nvPr/>
        </p:nvSpPr>
        <p:spPr>
          <a:xfrm>
            <a:off x="2508504" y="238887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25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6502853" cy="6381750"/>
          </a:xfrm>
        </p:spPr>
        <p:txBody>
          <a:bodyPr>
            <a:noAutofit/>
          </a:bodyPr>
          <a:lstStyle/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4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Summarize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(S)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350" lvl="1" indent="-227965">
              <a:lnSpc>
                <a:spcPct val="143700"/>
              </a:lnSpc>
              <a:spcBef>
                <a:spcPts val="63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off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erries,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corn,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chiles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ish,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 through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highli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i.e.,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goals, etc.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0850" lvl="1" indent="-20955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Demons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8470" lvl="1" indent="-21717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tations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49554" lvl="1" indent="-227965">
              <a:lnSpc>
                <a:spcPct val="143700"/>
              </a:lnSpc>
              <a:spcBef>
                <a:spcPts val="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transiti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“key” question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27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65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90601"/>
          </a:xfrm>
        </p:spPr>
        <p:txBody>
          <a:bodyPr/>
          <a:lstStyle/>
          <a:p>
            <a:pPr marR="1216025" lvl="0" algn="ctr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Non-Change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Behavior:</a:t>
            </a:r>
            <a:b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</a:b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When</a:t>
            </a:r>
            <a:r>
              <a:rPr lang="en-US" sz="2000" b="1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put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brakes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47" y="1371601"/>
            <a:ext cx="6502853" cy="7543799"/>
          </a:xfrm>
        </p:spPr>
        <p:txBody>
          <a:bodyPr>
            <a:noAutofit/>
          </a:bodyPr>
          <a:lstStyle/>
          <a:p>
            <a:pPr marL="1940560" lvl="0" indent="-144526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In MI, we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“resistan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” behavior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s a big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op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sign: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2200"/>
              </a:lnSpc>
              <a:spcBef>
                <a:spcPts val="13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0" marR="734695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480820" algn="l"/>
              </a:tabLst>
            </a:pP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RESISTANC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	=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127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 it 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normal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 clients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 show signs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contact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 even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progress.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signal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 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heth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her.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orried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“fail”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concerns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0515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directed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 counselor. One thing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different.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helpful.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3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5143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Categories of “resistance”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285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Challenging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6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“Do you even speak your Native language?”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“Did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ever 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85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Interruptin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85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Disagreeing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2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subject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 do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those healthcare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budget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cuts?”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ct val="100000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Ignoring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85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daydreaming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bored.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9779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 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rude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disagree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request.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“resistant.”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through.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rescheduled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participan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several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actually refusing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continue.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participate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 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complicated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distress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negative.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Categories of “non-change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7950" lvl="0" indent="0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res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behaviors,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“non-change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“status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escribe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endParaRPr lang="en-US" dirty="0"/>
          </a:p>
        </p:txBody>
      </p:sp>
      <p:sp>
        <p:nvSpPr>
          <p:cNvPr id="4" name="object 2" descr="stop sign"/>
          <p:cNvSpPr/>
          <p:nvPr/>
        </p:nvSpPr>
        <p:spPr>
          <a:xfrm>
            <a:off x="4630673" y="1784602"/>
            <a:ext cx="482346" cy="48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034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7620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oal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36-37)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Desir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 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“I’ve tried before;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 changin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“My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I’d 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2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Need to remain the sam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“I’ve got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using.”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2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Commitment to remain the sam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going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684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1399793"/>
            <a:ext cx="6702425" cy="1002094"/>
          </a:xfrm>
        </p:spPr>
        <p:txBody>
          <a:bodyPr/>
          <a:lstStyle/>
          <a:p>
            <a:pPr marL="1905" lvl="0" algn="ctr">
              <a:lnSpc>
                <a:spcPts val="235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Respondin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Behavior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Ref</a:t>
            </a:r>
            <a:r>
              <a:rPr lang="en-US" sz="20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lecti</a:t>
            </a:r>
            <a:r>
              <a:rPr lang="en-US" sz="20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</a:t>
            </a:r>
            <a:r>
              <a:rPr lang="en-US" sz="2000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</a:t>
            </a:r>
            <a:r>
              <a:rPr lang="en-US" sz="2000" spc="-1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47" y="2401887"/>
            <a:ext cx="6426653" cy="6513513"/>
          </a:xfrm>
        </p:spPr>
        <p:txBody>
          <a:bodyPr>
            <a:noAutofit/>
          </a:bodyPr>
          <a:lstStyle/>
          <a:p>
            <a:pPr marL="12700" lvl="0" indent="0">
              <a:lnSpc>
                <a:spcPts val="1295"/>
              </a:lnSpc>
              <a:spcBef>
                <a:spcPts val="121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Simple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Repeating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rephrasing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confusing.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807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 repeat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“Confusing...” (to invite the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confusing)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7100" marR="457834" lvl="0" indent="-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Repeating can help when you want more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information (for 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clarify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ey 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said)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04315" lvl="0" indent="457200">
              <a:lnSpc>
                <a:spcPts val="2530"/>
              </a:lnSpc>
              <a:spcBef>
                <a:spcPts val="24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 rephrase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 hard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situation.”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Comple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x</a:t>
            </a:r>
            <a:r>
              <a:rPr lang="en-US" sz="11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95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 to get at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“You’re 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around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know?”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720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Double-sid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711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dislikes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“and”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tired of dealing with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courts but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enjoy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ends.”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870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“Both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anymore.”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Reframing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interpre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perspective.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still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 drunk.”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720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safety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alarms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Agreeing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 Twist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0">
              <a:lnSpc>
                <a:spcPts val="1260"/>
              </a:lnSpc>
              <a:spcBef>
                <a:spcPts val="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agree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the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perspective.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reflection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llowed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reframe.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2448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probably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all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you.”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one-treatment-fits-all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probably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personalize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7800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00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685800"/>
            <a:ext cx="6702425" cy="6381750"/>
          </a:xfrm>
        </p:spPr>
        <p:txBody>
          <a:bodyPr>
            <a:noAutofit/>
          </a:bodyPr>
          <a:lstStyle/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Emphasize Personal Choice and 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ntrol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159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and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struggle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omework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assignment),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decisio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probably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ccessful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 in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 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 -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2446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“Well, 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decisi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“Do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tested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1594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uirement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be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consistent with MI,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recommend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wrestling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boxing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martial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opponents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oneself.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ergy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(resistance)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figure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16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685800"/>
          </a:xfrm>
        </p:spPr>
        <p:txBody>
          <a:bodyPr/>
          <a:lstStyle/>
          <a:p>
            <a:pPr marL="4318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Traps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066800"/>
            <a:ext cx="6350453" cy="6381750"/>
          </a:xfrm>
        </p:spPr>
        <p:txBody>
          <a:bodyPr>
            <a:noAutofit/>
          </a:bodyPr>
          <a:lstStyle/>
          <a:p>
            <a:pPr marL="12700" marR="4127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Remembe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r how we talked before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 the MI way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d the non- MI way.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Her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som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things that we have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found don’t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fit well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MI. These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“traps” because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they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keep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importantly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stuc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movin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g toward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. These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rap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s interfere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abilit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y to use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MI: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0">
              <a:lnSpc>
                <a:spcPct val="96000"/>
              </a:lnSpc>
              <a:spcBef>
                <a:spcPts val="126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Question-Ans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r Trap:</a:t>
            </a:r>
            <a:r>
              <a:rPr lang="en-US" sz="1200" b="1" spc="3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after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try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assively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giving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short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answers.</a:t>
            </a:r>
            <a:r>
              <a:rPr lang="en-US" sz="1100" spc="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problem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used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short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</a:t>
            </a:r>
            <a:r>
              <a:rPr lang="en-US" sz="1100" spc="-2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ers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bei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passive.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hard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up.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forms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complete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helpful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filling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forms.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 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lvl="0" indent="-227965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rank?”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9"/>
              </a:spcBef>
              <a:buFont typeface="Times New Roman"/>
              <a:buChar char="-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4604" lv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Confrontation-Denia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Trap: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confronti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problems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problem.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resis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 status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leads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non-change.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900" marR="8699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example: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00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marR="281305" lvl="0" indent="-227965">
              <a:lnSpc>
                <a:spcPts val="1270"/>
              </a:lnSpc>
              <a:spcBef>
                <a:spcPts val="55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 acting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5"/>
              </a:spcBef>
              <a:buFont typeface="Times New Roman"/>
              <a:buChar char="-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08585" lvl="0" indent="-635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Expert Trap: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knowled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expertise,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show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charge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answers.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assive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role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om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angry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respect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str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ngths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 knowledge.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714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00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etter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33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78105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Labeling Trap: 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spc="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livering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news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waiting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 client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label,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rat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meeting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stage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level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readiness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(see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4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6-47).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either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assively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accepts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fensive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angry,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which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associated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not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6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marR="2730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ehavior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seeing.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-114300">
              <a:lnSpc>
                <a:spcPts val="1205"/>
              </a:lnSpc>
              <a:spcBef>
                <a:spcPts val="0"/>
              </a:spcBef>
              <a:buFont typeface="Times New Roman"/>
              <a:buChar char="-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alcoholic.”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ndence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762000"/>
          </a:xfrm>
        </p:spPr>
        <p:txBody>
          <a:bodyPr/>
          <a:lstStyle/>
          <a:p>
            <a:pPr marL="778510" marR="729615" lvl="0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Increasing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Talk: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Help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mov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toward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harmony</a:t>
            </a:r>
            <a:endParaRPr lang="en-US" sz="2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466850"/>
            <a:ext cx="6702425" cy="6381750"/>
          </a:xfrm>
        </p:spPr>
        <p:txBody>
          <a:bodyPr>
            <a:noAutofit/>
          </a:bodyPr>
          <a:lstStyle/>
          <a:p>
            <a:pPr marL="12700" lv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Ch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nge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lk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alk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5" dirty="0">
                <a:solidFill>
                  <a:srgbClr val="931200"/>
                </a:solidFill>
                <a:latin typeface="Arial"/>
                <a:cs typeface="Arial"/>
              </a:rPr>
              <a:t>from</a:t>
            </a:r>
            <a:r>
              <a:rPr lang="en-US" sz="2000" b="1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2000" b="1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2000" b="1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about: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92430" lvl="0" indent="-635">
              <a:lnSpc>
                <a:spcPts val="1270"/>
              </a:lnSpc>
              <a:spcBef>
                <a:spcPts val="1295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isadvantages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self-respect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nking.”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dvantages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ber,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serve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tribal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cil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odel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chil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just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sobriety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825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DARN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 letter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types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905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recognize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simple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“non-resistance”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mentioned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early,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request.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passively 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along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misread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unselors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passive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(e.g.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us.”).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Change talk is important because: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50"/>
              </a:lnSpc>
              <a:spcBef>
                <a:spcPts val="39"/>
              </a:spcBef>
              <a:buNone/>
            </a:pPr>
            <a:endParaRPr lang="en-US" sz="1250" dirty="0">
              <a:solidFill>
                <a:prstClr val="black"/>
              </a:solidFill>
            </a:endParaRPr>
          </a:p>
          <a:p>
            <a:pPr marL="12700" marR="8191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more we hear ourselves say something,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 we 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9367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Research shows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session,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etter.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45720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more counselors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1686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arm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66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How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co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tal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k?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-227965">
              <a:lnSpc>
                <a:spcPts val="1290"/>
              </a:lnSpc>
              <a:spcBef>
                <a:spcPts val="121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feels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least)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3048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happen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extremes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2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 what might happen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often.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lvl="0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future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3876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(How might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g?;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79705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reinforcing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2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-52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38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47" y="762000"/>
            <a:ext cx="6426653" cy="6381750"/>
          </a:xfrm>
        </p:spPr>
        <p:txBody>
          <a:bodyPr>
            <a:noAutofit/>
          </a:bodyPr>
          <a:lstStyle/>
          <a:p>
            <a:pPr marL="926465" lvl="0" indent="-227965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635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46-48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2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How can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encourage</a:t>
            </a:r>
            <a:r>
              <a:rPr lang="en-US" sz="14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commitment</a:t>
            </a:r>
            <a:r>
              <a:rPr lang="en-US" sz="14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language?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39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9596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Reinforc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 talk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reflections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mmaries.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careful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overly enthusiasti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case a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reasons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</a:p>
          <a:p>
            <a:pPr marL="0" lvl="0" indent="0">
              <a:lnSpc>
                <a:spcPts val="1500"/>
              </a:lnSpc>
              <a:spcBef>
                <a:spcPts val="80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9398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Commitmen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languag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can vary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strength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determinatio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unsure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their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determine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changes. For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a client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mig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stop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” then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very strong. This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importan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found 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very strong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make a change, 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successful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and lastin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changes.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a client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definitel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drinking”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stronger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statement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 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changes.</a:t>
            </a:r>
          </a:p>
          <a:p>
            <a:pPr marL="0" lvl="0" indent="0">
              <a:lnSpc>
                <a:spcPts val="1300"/>
              </a:lnSpc>
              <a:spcBef>
                <a:spcPts val="2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927100" lvl="0">
              <a:lnSpc>
                <a:spcPts val="14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 question: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5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b="1" i="1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do?”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>
              <a:lnSpc>
                <a:spcPts val="138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confidenc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ctio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plan.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19760" lvl="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improve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idence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ability 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mak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successfu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>
              <a:lnSpc>
                <a:spcPts val="131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dr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aw</a:t>
            </a:r>
            <a:r>
              <a:rPr lang="en-US" sz="12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optimism.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71780" lvl="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Express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optimi</a:t>
            </a:r>
            <a:r>
              <a:rPr lang="en-US" sz="1200" b="1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m that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make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481965" lvl="0">
              <a:lnSpc>
                <a:spcPts val="138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Remin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them that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availabl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mee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agai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 smtClean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3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931200"/>
                </a:solidFill>
                <a:latin typeface="Arial"/>
                <a:cs typeface="Arial"/>
              </a:rPr>
              <a:t>Strategies</a:t>
            </a:r>
            <a:endParaRPr lang="en-US" dirty="0"/>
          </a:p>
        </p:txBody>
      </p:sp>
      <p:sp>
        <p:nvSpPr>
          <p:cNvPr id="5" name="object 2" descr="   "/>
          <p:cNvSpPr/>
          <p:nvPr/>
        </p:nvSpPr>
        <p:spPr>
          <a:xfrm>
            <a:off x="2508504" y="238887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82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838898"/>
            <a:ext cx="6173216" cy="200055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300" kern="1200" dirty="0">
                <a:solidFill>
                  <a:prstClr val="black"/>
                </a:solidFill>
                <a:ea typeface="+mn-ea"/>
              </a:rPr>
              <a:t>T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a</a:t>
            </a:r>
            <a:r>
              <a:rPr lang="en-US" sz="1300" kern="1200" dirty="0">
                <a:solidFill>
                  <a:prstClr val="black"/>
                </a:solidFill>
                <a:ea typeface="+mn-ea"/>
              </a:rPr>
              <a:t>ble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300" kern="1200" dirty="0">
                <a:solidFill>
                  <a:prstClr val="black"/>
                </a:solidFill>
                <a:ea typeface="+mn-ea"/>
              </a:rPr>
              <a:t>of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300" kern="1200" spc="-5" dirty="0" smtClean="0">
                <a:solidFill>
                  <a:prstClr val="black"/>
                </a:solidFill>
                <a:ea typeface="+mn-ea"/>
              </a:rPr>
              <a:t>Conte</a:t>
            </a:r>
            <a:r>
              <a:rPr lang="en-US" sz="1300" kern="1200" dirty="0" smtClean="0">
                <a:solidFill>
                  <a:prstClr val="black"/>
                </a:solidFill>
                <a:ea typeface="+mn-ea"/>
              </a:rPr>
              <a:t>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1600200"/>
            <a:ext cx="6441060" cy="7394332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Welcom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2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ments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Manua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rticip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8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Moti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ationa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 Interv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eas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 for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000" kern="1200" spc="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Spirit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and Definitions of Motivational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Intervie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12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Interv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win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(MI)?</a:t>
            </a:r>
            <a:r>
              <a:rPr lang="en-US" sz="1000" kern="12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Pray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Describ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Examples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Ceremoni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explai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 MI:</a:t>
            </a:r>
            <a:r>
              <a:rPr lang="en-US" sz="1000" kern="1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 Pri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cipl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Interviewing: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se Example</a:t>
            </a:r>
            <a:r>
              <a:rPr lang="en-US" sz="1000" kern="12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000" kern="1200" spc="7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Using Our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Communication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Skills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Decrease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Resistance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Increase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Tal</a:t>
            </a:r>
            <a:r>
              <a:rPr lang="en-US" sz="1100" b="1" kern="1200" spc="25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24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cat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Refle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ctive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Listening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: 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</a:t>
            </a:r>
            <a:r>
              <a:rPr lang="en-US" sz="1000" kern="1200" spc="4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OARS: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0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28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brake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ndin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000" kern="12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Tra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Avoid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Incre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Talk: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move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har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000" kern="12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Strategies</a:t>
            </a:r>
            <a:r>
              <a:rPr lang="en-US" sz="1100" b="1" kern="1200" spc="-17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38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Introd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Strateg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16764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Phase 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1: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lang="en-US" sz="1100" b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b="1" kern="1200" spc="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Devel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ping 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rki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Re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tionsh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cidi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on 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000" kern="12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....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43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Elicit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s: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ona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Bala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Ass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ssing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portan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Confiden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Rea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ines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Ruler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Meas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mport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Chang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Ask-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ovide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-Ask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Formula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eanin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Va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 American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lue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r>
              <a:rPr lang="en-US" sz="1000" kern="12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317500" marR="0" lvl="0" indent="0" algn="l" defTabSz="914400" rtl="0" eaLnBrk="1" fontAlgn="auto" latinLnBrk="0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Affirming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16764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Phase 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2: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Strengthening Commitment to Chang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55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Creatin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000" kern="1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rksh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4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Overvie</a:t>
            </a:r>
            <a:r>
              <a:rPr lang="en-US" sz="1000" kern="1200" spc="8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9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1270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Steps to Begin Using MI 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Cli</a:t>
            </a:r>
            <a:r>
              <a:rPr lang="en-US" sz="1100" b="1" kern="12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nts</a:t>
            </a:r>
            <a:r>
              <a:rPr lang="en-US" sz="1100" b="1" kern="1200" spc="-1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63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Putting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All Togeth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64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Goal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for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Clin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cian</a:t>
            </a:r>
            <a:r>
              <a:rPr lang="en-US" sz="1000" kern="1200" spc="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improving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Tip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Shee</a:t>
            </a:r>
            <a:r>
              <a:rPr lang="en-US" sz="1000" kern="1200" spc="7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lang="en-US" sz="1000" kern="1200" dirty="0" smtClean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02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417319"/>
            <a:ext cx="6702425" cy="792481"/>
          </a:xfrm>
        </p:spPr>
        <p:txBody>
          <a:bodyPr/>
          <a:lstStyle/>
          <a:p>
            <a:pPr marL="85661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Introduction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Strategies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2362200"/>
            <a:ext cx="6323012" cy="6381750"/>
          </a:xfrm>
        </p:spPr>
        <p:txBody>
          <a:bodyPr/>
          <a:lstStyle/>
          <a:p>
            <a:pPr marL="12700" marR="68580" lvl="0" indent="456565">
              <a:lnSpc>
                <a:spcPct val="95800"/>
              </a:lnSpc>
              <a:spcBef>
                <a:spcPts val="1614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 section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eant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 begin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style.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section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divided into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second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strengthen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ients’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mitment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12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196215" lvl="0" indent="456565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 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1.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However,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 changes,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2 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voicing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concerns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helpful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12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350" lvl="0" indent="456565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Just a reminder that these strategi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guidelines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have 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followed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exactly.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Again,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 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teachers.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Finally,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order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 interviewing,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principles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present.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1932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777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8366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Phase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1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Developin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2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Motivation to </a:t>
            </a:r>
            <a:r>
              <a:rPr lang="en-US" sz="2200" b="1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600200"/>
            <a:ext cx="6399212" cy="7459663"/>
          </a:xfrm>
        </p:spPr>
        <p:txBody>
          <a:bodyPr>
            <a:noAutofit/>
          </a:bodyPr>
          <a:lstStyle/>
          <a:p>
            <a:pPr marL="9899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Developin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Wo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king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Relationship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3660" lvl="0" indent="0">
              <a:lnSpc>
                <a:spcPct val="95700"/>
              </a:lnSpc>
              <a:spcBef>
                <a:spcPts val="12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outcomes.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 present: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let clients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know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 inten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demonstrate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 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instrument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space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uthful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well-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eing;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strengths.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Let the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kn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his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side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want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at’s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best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429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 approach,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side.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(forced 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loved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tho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nervous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early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communicating,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95388" indent="-842963">
              <a:buNone/>
              <a:tabLst>
                <a:tab pos="11953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Client: </a:t>
            </a: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“I don’t need to be here and you probably can’t help me.”</a:t>
            </a:r>
          </a:p>
          <a:p>
            <a:pPr marL="1195388" indent="-842963">
              <a:buNone/>
              <a:tabLst>
                <a:tab pos="11953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Counselor: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“You’re not sure you have a problem and you are worried that I couldn’t help you even if you did.”</a:t>
            </a:r>
          </a:p>
          <a:p>
            <a:pPr marL="12700" marR="163195" lvl="0" indent="0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responses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3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 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sponses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safe.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 accepting of the person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nonjudgmental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Americans,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holistically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ccepting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unaccept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ashamed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afraid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negative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judgment,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Involve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setting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goals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62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want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working 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osing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evelop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interviewing,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directive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course,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choices,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ourselves)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7678473" y="5217884"/>
            <a:ext cx="70104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270"/>
              </a:lnSpc>
            </a:pPr>
            <a:r>
              <a:rPr sz="1100" spc="-5" dirty="0">
                <a:solidFill>
                  <a:srgbClr val="931200"/>
                </a:solidFill>
                <a:latin typeface="Arial"/>
                <a:cs typeface="Arial"/>
              </a:rPr>
              <a:t>Client: Counselor: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2821" y="5217884"/>
            <a:ext cx="3599179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6350" indent="-39370">
              <a:lnSpc>
                <a:spcPts val="1270"/>
              </a:lnSpc>
            </a:pPr>
            <a:r>
              <a:rPr sz="1100" spc="-5" dirty="0">
                <a:latin typeface="Arial"/>
                <a:cs typeface="Arial"/>
              </a:rPr>
              <a:t>“I don’t </a:t>
            </a:r>
            <a:r>
              <a:rPr sz="1100" spc="-10" dirty="0">
                <a:latin typeface="Arial"/>
                <a:cs typeface="Arial"/>
              </a:rPr>
              <a:t>need</a:t>
            </a:r>
            <a:r>
              <a:rPr sz="1100" spc="-5" dirty="0">
                <a:latin typeface="Arial"/>
                <a:cs typeface="Arial"/>
              </a:rPr>
              <a:t>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probably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can’t </a:t>
            </a:r>
            <a:r>
              <a:rPr sz="1100" spc="-10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me.”</a:t>
            </a:r>
            <a:r>
              <a:rPr sz="1100" spc="-5" dirty="0">
                <a:latin typeface="Arial"/>
                <a:cs typeface="Arial"/>
              </a:rPr>
              <a:t> “You’re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problem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worried</a:t>
            </a:r>
            <a:r>
              <a:rPr sz="1100" spc="-5" dirty="0">
                <a:latin typeface="Arial"/>
                <a:cs typeface="Arial"/>
              </a:rPr>
              <a:t> 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coul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n’t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even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did.”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16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531812"/>
          </a:xfrm>
        </p:spPr>
        <p:txBody>
          <a:bodyPr/>
          <a:lstStyle/>
          <a:p>
            <a:pPr marL="12700" lvl="0" indent="489584">
              <a:lnSpc>
                <a:spcPct val="100000"/>
              </a:lnSpc>
              <a:spcBef>
                <a:spcPts val="0"/>
              </a:spcBef>
            </a:pP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Prochaska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&amp; </a:t>
            </a: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DiClemente’s</a:t>
            </a:r>
            <a:r>
              <a:rPr lang="en-US" sz="1400" b="1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Transtheoretical</a:t>
            </a:r>
            <a:r>
              <a:rPr lang="en-US" sz="1400" b="1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Stages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96" y="1104902"/>
            <a:ext cx="6399212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Some counselors have an easier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ti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fitting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into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thei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mind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when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are familiar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stages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model.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We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ough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wo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include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for you,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so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could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sense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wh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re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4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terms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“readiness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for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400" spc="-10" dirty="0" smtClean="0">
                <a:solidFill>
                  <a:srgbClr val="931200"/>
                </a:solidFill>
                <a:latin typeface="Arial"/>
                <a:cs typeface="Arial"/>
              </a:rPr>
              <a:t>.”</a:t>
            </a:r>
          </a:p>
          <a:p>
            <a:pPr marL="12700" marR="141605" lvl="0" indent="0">
              <a:lnSpc>
                <a:spcPts val="1380"/>
              </a:lnSpc>
              <a:spcBef>
                <a:spcPts val="2250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James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Prochaska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DiClement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created a model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withou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eatment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think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certain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such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 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smoking cigarett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six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propose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tage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describ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changing those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behaviors: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530"/>
              </a:lnSpc>
              <a:spcBef>
                <a:spcPts val="825"/>
              </a:spcBef>
              <a:buSzPct val="84615"/>
              <a:buFont typeface="Arial"/>
              <a:buAutoNum type="arabicPeriod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Pre-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mplat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3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300" spc="5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7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marR="140970" lvl="0">
              <a:lnSpc>
                <a:spcPts val="1380"/>
              </a:lnSpc>
              <a:spcBef>
                <a:spcPts val="60"/>
              </a:spcBef>
              <a:buNone/>
            </a:pPr>
            <a:r>
              <a:rPr lang="en-US" sz="1200" spc="52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reflect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session,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 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explor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cons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 love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concerns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or 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 issues/problem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related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525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Cont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mp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lat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io</a:t>
            </a:r>
            <a:r>
              <a:rPr lang="en-US" sz="13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7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causing some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i="1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I’m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ready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change.”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6350" lvl="2">
              <a:lnSpc>
                <a:spcPts val="1380"/>
              </a:lnSpc>
              <a:spcBef>
                <a:spcPts val="65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Explore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cons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double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sided refle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tions</a:t>
            </a:r>
          </a:p>
          <a:p>
            <a:pPr marL="914400" lvl="2" indent="0">
              <a:lnSpc>
                <a:spcPts val="1500"/>
              </a:lnSpc>
              <a:spcBef>
                <a:spcPts val="45"/>
              </a:spcBef>
              <a:buFont typeface="Arial"/>
              <a:buChar char="&quot;"/>
            </a:pPr>
            <a:endParaRPr lang="en-US" sz="1500" dirty="0">
              <a:solidFill>
                <a:prstClr val="black"/>
              </a:solidFill>
            </a:endParaRPr>
          </a:p>
          <a:p>
            <a:pPr marL="469900" marR="416559" lvl="0">
              <a:lnSpc>
                <a:spcPts val="1300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Preparat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 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trying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weeken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i="1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hou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see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goes.”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81280" lvl="2">
              <a:lnSpc>
                <a:spcPts val="1380"/>
              </a:lnSpc>
              <a:spcBef>
                <a:spcPts val="60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Support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imagin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might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happe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(respond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ambivalenc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 arises).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200"/>
              </a:lnSpc>
              <a:spcBef>
                <a:spcPts val="92"/>
              </a:spcBef>
              <a:buFont typeface="Arial"/>
              <a:buChar char="&quot;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500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Action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300" b="1" spc="-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43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goin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stop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today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lvl="2">
              <a:lnSpc>
                <a:spcPts val="1490"/>
              </a:lnSpc>
              <a:spcBef>
                <a:spcPts val="0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develo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37" name="Group 36" descr="Prochaska &amp; DiClemente's Transtheoretical Stage of Change&#10;Relapse, Pre-Contemplation, Contemplation, Preparation, Action, Maintenance, Permanent Exit"/>
          <p:cNvGrpSpPr/>
          <p:nvPr/>
        </p:nvGrpSpPr>
        <p:grpSpPr>
          <a:xfrm>
            <a:off x="1394460" y="2164716"/>
            <a:ext cx="4686299" cy="2483484"/>
            <a:chOff x="1394460" y="2164716"/>
            <a:chExt cx="4686299" cy="2483484"/>
          </a:xfrm>
        </p:grpSpPr>
        <p:sp>
          <p:nvSpPr>
            <p:cNvPr id="5" name="object 3"/>
            <p:cNvSpPr/>
            <p:nvPr/>
          </p:nvSpPr>
          <p:spPr>
            <a:xfrm>
              <a:off x="1394460" y="3161412"/>
              <a:ext cx="1485900" cy="260985"/>
            </a:xfrm>
            <a:custGeom>
              <a:avLst/>
              <a:gdLst/>
              <a:ahLst/>
              <a:cxnLst/>
              <a:rect l="l" t="t" r="r" b="b"/>
              <a:pathLst>
                <a:path w="1485900" h="260985">
                  <a:moveTo>
                    <a:pt x="1485900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485900" y="260603"/>
                  </a:lnTo>
                  <a:lnTo>
                    <a:pt x="14859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1851660" y="2279016"/>
              <a:ext cx="1143000" cy="342900"/>
            </a:xfrm>
            <a:custGeom>
              <a:avLst/>
              <a:gdLst/>
              <a:ahLst/>
              <a:cxnLst/>
              <a:rect l="l" t="t" r="r" b="b"/>
              <a:pathLst>
                <a:path w="1143000" h="342900">
                  <a:moveTo>
                    <a:pt x="1143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143000" y="342900"/>
                  </a:lnTo>
                  <a:lnTo>
                    <a:pt x="11430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4937759" y="2164716"/>
              <a:ext cx="1028700" cy="342900"/>
            </a:xfrm>
            <a:custGeom>
              <a:avLst/>
              <a:gdLst/>
              <a:ahLst/>
              <a:cxnLst/>
              <a:rect l="l" t="t" r="r" b="b"/>
              <a:pathLst>
                <a:path w="1028700" h="342900">
                  <a:moveTo>
                    <a:pt x="10287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028700" y="342900"/>
                  </a:lnTo>
                  <a:lnTo>
                    <a:pt x="10287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5166359" y="2736216"/>
              <a:ext cx="685800" cy="260350"/>
            </a:xfrm>
            <a:custGeom>
              <a:avLst/>
              <a:gdLst/>
              <a:ahLst/>
              <a:cxnLst/>
              <a:rect l="l" t="t" r="r" b="b"/>
              <a:pathLst>
                <a:path w="685800" h="260350">
                  <a:moveTo>
                    <a:pt x="6858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685800" y="259841"/>
                  </a:lnTo>
                  <a:lnTo>
                    <a:pt x="685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052059" y="3536316"/>
              <a:ext cx="1028700" cy="260350"/>
            </a:xfrm>
            <a:custGeom>
              <a:avLst/>
              <a:gdLst/>
              <a:ahLst/>
              <a:cxnLst/>
              <a:rect l="l" t="t" r="r" b="b"/>
              <a:pathLst>
                <a:path w="1028700" h="260350">
                  <a:moveTo>
                    <a:pt x="10287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1028700" y="259841"/>
                  </a:lnTo>
                  <a:lnTo>
                    <a:pt x="10287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023359" y="3201035"/>
              <a:ext cx="1007219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023359" y="2279016"/>
              <a:ext cx="1028700" cy="10934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023359" y="2279016"/>
              <a:ext cx="1028700" cy="980440"/>
            </a:xfrm>
            <a:custGeom>
              <a:avLst/>
              <a:gdLst/>
              <a:ahLst/>
              <a:cxnLst/>
              <a:rect l="l" t="t" r="r" b="b"/>
              <a:pathLst>
                <a:path w="1028700" h="980439">
                  <a:moveTo>
                    <a:pt x="0" y="0"/>
                  </a:moveTo>
                  <a:lnTo>
                    <a:pt x="0" y="416813"/>
                  </a:lnTo>
                  <a:lnTo>
                    <a:pt x="84412" y="418681"/>
                  </a:lnTo>
                  <a:lnTo>
                    <a:pt x="166937" y="424187"/>
                  </a:lnTo>
                  <a:lnTo>
                    <a:pt x="247311" y="433185"/>
                  </a:lnTo>
                  <a:lnTo>
                    <a:pt x="325270" y="445532"/>
                  </a:lnTo>
                  <a:lnTo>
                    <a:pt x="400550" y="461081"/>
                  </a:lnTo>
                  <a:lnTo>
                    <a:pt x="472886" y="479688"/>
                  </a:lnTo>
                  <a:lnTo>
                    <a:pt x="542015" y="501207"/>
                  </a:lnTo>
                  <a:lnTo>
                    <a:pt x="607673" y="525493"/>
                  </a:lnTo>
                  <a:lnTo>
                    <a:pt x="669596" y="552401"/>
                  </a:lnTo>
                  <a:lnTo>
                    <a:pt x="727519" y="581786"/>
                  </a:lnTo>
                  <a:lnTo>
                    <a:pt x="781179" y="613503"/>
                  </a:lnTo>
                  <a:lnTo>
                    <a:pt x="830311" y="647407"/>
                  </a:lnTo>
                  <a:lnTo>
                    <a:pt x="874652" y="683352"/>
                  </a:lnTo>
                  <a:lnTo>
                    <a:pt x="913938" y="721193"/>
                  </a:lnTo>
                  <a:lnTo>
                    <a:pt x="947904" y="760785"/>
                  </a:lnTo>
                  <a:lnTo>
                    <a:pt x="976286" y="801983"/>
                  </a:lnTo>
                  <a:lnTo>
                    <a:pt x="998821" y="844642"/>
                  </a:lnTo>
                  <a:lnTo>
                    <a:pt x="1015244" y="888616"/>
                  </a:lnTo>
                  <a:lnTo>
                    <a:pt x="1025292" y="933761"/>
                  </a:lnTo>
                  <a:lnTo>
                    <a:pt x="1028700" y="979931"/>
                  </a:lnTo>
                  <a:lnTo>
                    <a:pt x="1028700" y="563117"/>
                  </a:lnTo>
                  <a:lnTo>
                    <a:pt x="1025292" y="516947"/>
                  </a:lnTo>
                  <a:lnTo>
                    <a:pt x="1015244" y="471802"/>
                  </a:lnTo>
                  <a:lnTo>
                    <a:pt x="998821" y="427828"/>
                  </a:lnTo>
                  <a:lnTo>
                    <a:pt x="976286" y="385169"/>
                  </a:lnTo>
                  <a:lnTo>
                    <a:pt x="947904" y="343971"/>
                  </a:lnTo>
                  <a:lnTo>
                    <a:pt x="913938" y="304379"/>
                  </a:lnTo>
                  <a:lnTo>
                    <a:pt x="874652" y="266538"/>
                  </a:lnTo>
                  <a:lnTo>
                    <a:pt x="830311" y="230593"/>
                  </a:lnTo>
                  <a:lnTo>
                    <a:pt x="781179" y="196689"/>
                  </a:lnTo>
                  <a:lnTo>
                    <a:pt x="727519" y="164973"/>
                  </a:lnTo>
                  <a:lnTo>
                    <a:pt x="669596" y="135587"/>
                  </a:lnTo>
                  <a:lnTo>
                    <a:pt x="607673" y="108679"/>
                  </a:lnTo>
                  <a:lnTo>
                    <a:pt x="542015" y="84393"/>
                  </a:lnTo>
                  <a:lnTo>
                    <a:pt x="472886" y="62874"/>
                  </a:lnTo>
                  <a:lnTo>
                    <a:pt x="400550" y="44267"/>
                  </a:lnTo>
                  <a:lnTo>
                    <a:pt x="325270" y="28718"/>
                  </a:lnTo>
                  <a:lnTo>
                    <a:pt x="247311" y="16371"/>
                  </a:lnTo>
                  <a:lnTo>
                    <a:pt x="166937" y="7373"/>
                  </a:lnTo>
                  <a:lnTo>
                    <a:pt x="84412" y="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0D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4023359" y="2279016"/>
              <a:ext cx="1028700" cy="1682750"/>
            </a:xfrm>
            <a:custGeom>
              <a:avLst/>
              <a:gdLst/>
              <a:ahLst/>
              <a:cxnLst/>
              <a:rect l="l" t="t" r="r" b="b"/>
              <a:pathLst>
                <a:path w="1028700" h="1682750">
                  <a:moveTo>
                    <a:pt x="0" y="0"/>
                  </a:moveTo>
                  <a:lnTo>
                    <a:pt x="84412" y="1867"/>
                  </a:lnTo>
                  <a:lnTo>
                    <a:pt x="166937" y="7373"/>
                  </a:lnTo>
                  <a:lnTo>
                    <a:pt x="247311" y="16371"/>
                  </a:lnTo>
                  <a:lnTo>
                    <a:pt x="325270" y="28718"/>
                  </a:lnTo>
                  <a:lnTo>
                    <a:pt x="400550" y="44267"/>
                  </a:lnTo>
                  <a:lnTo>
                    <a:pt x="472886" y="62874"/>
                  </a:lnTo>
                  <a:lnTo>
                    <a:pt x="542015" y="84393"/>
                  </a:lnTo>
                  <a:lnTo>
                    <a:pt x="607673" y="108679"/>
                  </a:lnTo>
                  <a:lnTo>
                    <a:pt x="669596" y="135587"/>
                  </a:lnTo>
                  <a:lnTo>
                    <a:pt x="727519" y="164973"/>
                  </a:lnTo>
                  <a:lnTo>
                    <a:pt x="781179" y="196689"/>
                  </a:lnTo>
                  <a:lnTo>
                    <a:pt x="830311" y="230593"/>
                  </a:lnTo>
                  <a:lnTo>
                    <a:pt x="874652" y="266538"/>
                  </a:lnTo>
                  <a:lnTo>
                    <a:pt x="913938" y="304379"/>
                  </a:lnTo>
                  <a:lnTo>
                    <a:pt x="947904" y="343971"/>
                  </a:lnTo>
                  <a:lnTo>
                    <a:pt x="976286" y="385169"/>
                  </a:lnTo>
                  <a:lnTo>
                    <a:pt x="998821" y="427828"/>
                  </a:lnTo>
                  <a:lnTo>
                    <a:pt x="1015244" y="471802"/>
                  </a:lnTo>
                  <a:lnTo>
                    <a:pt x="1025292" y="516947"/>
                  </a:lnTo>
                  <a:lnTo>
                    <a:pt x="1028700" y="563117"/>
                  </a:lnTo>
                  <a:lnTo>
                    <a:pt x="1028700" y="979931"/>
                  </a:lnTo>
                  <a:lnTo>
                    <a:pt x="1020586" y="1050599"/>
                  </a:lnTo>
                  <a:lnTo>
                    <a:pt x="996805" y="1119073"/>
                  </a:lnTo>
                  <a:lnTo>
                    <a:pt x="958192" y="1184711"/>
                  </a:lnTo>
                  <a:lnTo>
                    <a:pt x="933586" y="1216268"/>
                  </a:lnTo>
                  <a:lnTo>
                    <a:pt x="905585" y="1246875"/>
                  </a:lnTo>
                  <a:lnTo>
                    <a:pt x="874294" y="1276454"/>
                  </a:lnTo>
                  <a:lnTo>
                    <a:pt x="839819" y="1304925"/>
                  </a:lnTo>
                  <a:lnTo>
                    <a:pt x="802263" y="1332206"/>
                  </a:lnTo>
                  <a:lnTo>
                    <a:pt x="761731" y="1358219"/>
                  </a:lnTo>
                  <a:lnTo>
                    <a:pt x="718328" y="1382883"/>
                  </a:lnTo>
                  <a:lnTo>
                    <a:pt x="672159" y="1406118"/>
                  </a:lnTo>
                  <a:lnTo>
                    <a:pt x="623327" y="1427845"/>
                  </a:lnTo>
                  <a:lnTo>
                    <a:pt x="571938" y="1447982"/>
                  </a:lnTo>
                  <a:lnTo>
                    <a:pt x="518097" y="1466451"/>
                  </a:lnTo>
                  <a:lnTo>
                    <a:pt x="461906" y="1483172"/>
                  </a:lnTo>
                  <a:lnTo>
                    <a:pt x="403472" y="1498063"/>
                  </a:lnTo>
                  <a:lnTo>
                    <a:pt x="342900" y="1511046"/>
                  </a:lnTo>
                  <a:lnTo>
                    <a:pt x="342900" y="1682495"/>
                  </a:lnTo>
                  <a:lnTo>
                    <a:pt x="0" y="1334261"/>
                  </a:lnTo>
                  <a:lnTo>
                    <a:pt x="342900" y="922019"/>
                  </a:lnTo>
                  <a:lnTo>
                    <a:pt x="342900" y="1093469"/>
                  </a:lnTo>
                  <a:lnTo>
                    <a:pt x="384418" y="1084884"/>
                  </a:lnTo>
                  <a:lnTo>
                    <a:pt x="425047" y="1075371"/>
                  </a:lnTo>
                  <a:lnTo>
                    <a:pt x="464745" y="1064955"/>
                  </a:lnTo>
                  <a:lnTo>
                    <a:pt x="503468" y="1053657"/>
                  </a:lnTo>
                  <a:lnTo>
                    <a:pt x="541174" y="1041499"/>
                  </a:lnTo>
                  <a:lnTo>
                    <a:pt x="577820" y="1028504"/>
                  </a:lnTo>
                  <a:lnTo>
                    <a:pt x="613363" y="1014694"/>
                  </a:lnTo>
                  <a:lnTo>
                    <a:pt x="680969" y="984718"/>
                  </a:lnTo>
                  <a:lnTo>
                    <a:pt x="743648" y="951750"/>
                  </a:lnTo>
                  <a:lnTo>
                    <a:pt x="801058" y="915968"/>
                  </a:lnTo>
                  <a:lnTo>
                    <a:pt x="852856" y="877550"/>
                  </a:lnTo>
                  <a:lnTo>
                    <a:pt x="898699" y="836674"/>
                  </a:lnTo>
                  <a:lnTo>
                    <a:pt x="938244" y="793520"/>
                  </a:lnTo>
                  <a:lnTo>
                    <a:pt x="955548" y="771143"/>
                  </a:lnTo>
                  <a:lnTo>
                    <a:pt x="930470" y="739588"/>
                  </a:lnTo>
                  <a:lnTo>
                    <a:pt x="902190" y="709191"/>
                  </a:lnTo>
                  <a:lnTo>
                    <a:pt x="870843" y="680002"/>
                  </a:lnTo>
                  <a:lnTo>
                    <a:pt x="836566" y="652070"/>
                  </a:lnTo>
                  <a:lnTo>
                    <a:pt x="799492" y="625447"/>
                  </a:lnTo>
                  <a:lnTo>
                    <a:pt x="759758" y="600180"/>
                  </a:lnTo>
                  <a:lnTo>
                    <a:pt x="717500" y="576321"/>
                  </a:lnTo>
                  <a:lnTo>
                    <a:pt x="672852" y="553919"/>
                  </a:lnTo>
                  <a:lnTo>
                    <a:pt x="625949" y="533023"/>
                  </a:lnTo>
                  <a:lnTo>
                    <a:pt x="576929" y="513683"/>
                  </a:lnTo>
                  <a:lnTo>
                    <a:pt x="525925" y="495949"/>
                  </a:lnTo>
                  <a:lnTo>
                    <a:pt x="473073" y="479871"/>
                  </a:lnTo>
                  <a:lnTo>
                    <a:pt x="418510" y="465498"/>
                  </a:lnTo>
                  <a:lnTo>
                    <a:pt x="362369" y="452880"/>
                  </a:lnTo>
                  <a:lnTo>
                    <a:pt x="304788" y="442067"/>
                  </a:lnTo>
                  <a:lnTo>
                    <a:pt x="245900" y="433108"/>
                  </a:lnTo>
                  <a:lnTo>
                    <a:pt x="185842" y="426054"/>
                  </a:lnTo>
                  <a:lnTo>
                    <a:pt x="124749" y="420953"/>
                  </a:lnTo>
                  <a:lnTo>
                    <a:pt x="62756" y="417857"/>
                  </a:lnTo>
                  <a:lnTo>
                    <a:pt x="0" y="4168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4982339" y="3054961"/>
              <a:ext cx="69850" cy="204470"/>
            </a:xfrm>
            <a:custGeom>
              <a:avLst/>
              <a:gdLst/>
              <a:ahLst/>
              <a:cxnLst/>
              <a:rect l="l" t="t" r="r" b="b"/>
              <a:pathLst>
                <a:path w="69850" h="204469">
                  <a:moveTo>
                    <a:pt x="69720" y="203986"/>
                  </a:moveTo>
                  <a:lnTo>
                    <a:pt x="65770" y="154810"/>
                  </a:lnTo>
                  <a:lnTo>
                    <a:pt x="54031" y="106153"/>
                  </a:lnTo>
                  <a:lnTo>
                    <a:pt x="40215" y="70166"/>
                  </a:lnTo>
                  <a:lnTo>
                    <a:pt x="22181" y="34742"/>
                  </a:lnTo>
                  <a:lnTo>
                    <a:pt x="7850" y="1149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2990088" y="2190624"/>
              <a:ext cx="1068324" cy="1668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2990088" y="2920619"/>
              <a:ext cx="1068705" cy="938530"/>
            </a:xfrm>
            <a:custGeom>
              <a:avLst/>
              <a:gdLst/>
              <a:ahLst/>
              <a:cxnLst/>
              <a:rect l="l" t="t" r="r" b="b"/>
              <a:pathLst>
                <a:path w="1068704" h="938529">
                  <a:moveTo>
                    <a:pt x="0" y="0"/>
                  </a:moveTo>
                  <a:lnTo>
                    <a:pt x="17525" y="416813"/>
                  </a:lnTo>
                  <a:lnTo>
                    <a:pt x="22858" y="462837"/>
                  </a:lnTo>
                  <a:lnTo>
                    <a:pt x="34789" y="507550"/>
                  </a:lnTo>
                  <a:lnTo>
                    <a:pt x="53046" y="550820"/>
                  </a:lnTo>
                  <a:lnTo>
                    <a:pt x="77358" y="592512"/>
                  </a:lnTo>
                  <a:lnTo>
                    <a:pt x="107453" y="632495"/>
                  </a:lnTo>
                  <a:lnTo>
                    <a:pt x="143061" y="670635"/>
                  </a:lnTo>
                  <a:lnTo>
                    <a:pt x="183910" y="706798"/>
                  </a:lnTo>
                  <a:lnTo>
                    <a:pt x="229727" y="740852"/>
                  </a:lnTo>
                  <a:lnTo>
                    <a:pt x="280243" y="772664"/>
                  </a:lnTo>
                  <a:lnTo>
                    <a:pt x="335184" y="802100"/>
                  </a:lnTo>
                  <a:lnTo>
                    <a:pt x="394281" y="829027"/>
                  </a:lnTo>
                  <a:lnTo>
                    <a:pt x="457260" y="853311"/>
                  </a:lnTo>
                  <a:lnTo>
                    <a:pt x="523852" y="874821"/>
                  </a:lnTo>
                  <a:lnTo>
                    <a:pt x="593784" y="893422"/>
                  </a:lnTo>
                  <a:lnTo>
                    <a:pt x="666785" y="908982"/>
                  </a:lnTo>
                  <a:lnTo>
                    <a:pt x="742584" y="921367"/>
                  </a:lnTo>
                  <a:lnTo>
                    <a:pt x="820908" y="930444"/>
                  </a:lnTo>
                  <a:lnTo>
                    <a:pt x="901487" y="936081"/>
                  </a:lnTo>
                  <a:lnTo>
                    <a:pt x="984050" y="938143"/>
                  </a:lnTo>
                  <a:lnTo>
                    <a:pt x="1068324" y="936498"/>
                  </a:lnTo>
                  <a:lnTo>
                    <a:pt x="1051626" y="521329"/>
                  </a:lnTo>
                  <a:lnTo>
                    <a:pt x="967177" y="521329"/>
                  </a:lnTo>
                  <a:lnTo>
                    <a:pt x="884517" y="519267"/>
                  </a:lnTo>
                  <a:lnTo>
                    <a:pt x="803850" y="513630"/>
                  </a:lnTo>
                  <a:lnTo>
                    <a:pt x="725448" y="504553"/>
                  </a:lnTo>
                  <a:lnTo>
                    <a:pt x="649581" y="492168"/>
                  </a:lnTo>
                  <a:lnTo>
                    <a:pt x="576520" y="476608"/>
                  </a:lnTo>
                  <a:lnTo>
                    <a:pt x="506535" y="458007"/>
                  </a:lnTo>
                  <a:lnTo>
                    <a:pt x="439899" y="436497"/>
                  </a:lnTo>
                  <a:lnTo>
                    <a:pt x="376881" y="412213"/>
                  </a:lnTo>
                  <a:lnTo>
                    <a:pt x="317754" y="385286"/>
                  </a:lnTo>
                  <a:lnTo>
                    <a:pt x="262786" y="355850"/>
                  </a:lnTo>
                  <a:lnTo>
                    <a:pt x="212250" y="324038"/>
                  </a:lnTo>
                  <a:lnTo>
                    <a:pt x="166416" y="289984"/>
                  </a:lnTo>
                  <a:lnTo>
                    <a:pt x="125556" y="253821"/>
                  </a:lnTo>
                  <a:lnTo>
                    <a:pt x="89939" y="215681"/>
                  </a:lnTo>
                  <a:lnTo>
                    <a:pt x="59838" y="175698"/>
                  </a:lnTo>
                  <a:lnTo>
                    <a:pt x="35522" y="134006"/>
                  </a:lnTo>
                  <a:lnTo>
                    <a:pt x="17263" y="90736"/>
                  </a:lnTo>
                  <a:lnTo>
                    <a:pt x="5332" y="46023"/>
                  </a:lnTo>
                  <a:lnTo>
                    <a:pt x="0" y="0"/>
                  </a:lnTo>
                  <a:close/>
                </a:path>
                <a:path w="1068704" h="938529">
                  <a:moveTo>
                    <a:pt x="1051560" y="519683"/>
                  </a:moveTo>
                  <a:lnTo>
                    <a:pt x="967177" y="521329"/>
                  </a:lnTo>
                  <a:lnTo>
                    <a:pt x="1051626" y="521329"/>
                  </a:lnTo>
                  <a:lnTo>
                    <a:pt x="1051560" y="519683"/>
                  </a:lnTo>
                  <a:close/>
                </a:path>
              </a:pathLst>
            </a:custGeom>
            <a:solidFill>
              <a:srgbClr val="7C0D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2990088" y="2190624"/>
              <a:ext cx="1068705" cy="1668145"/>
            </a:xfrm>
            <a:custGeom>
              <a:avLst/>
              <a:gdLst/>
              <a:ahLst/>
              <a:cxnLst/>
              <a:rect l="l" t="t" r="r" b="b"/>
              <a:pathLst>
                <a:path w="1068704" h="1668145">
                  <a:moveTo>
                    <a:pt x="1068324" y="1666494"/>
                  </a:moveTo>
                  <a:lnTo>
                    <a:pt x="984050" y="1668139"/>
                  </a:lnTo>
                  <a:lnTo>
                    <a:pt x="901487" y="1666077"/>
                  </a:lnTo>
                  <a:lnTo>
                    <a:pt x="820908" y="1660440"/>
                  </a:lnTo>
                  <a:lnTo>
                    <a:pt x="742584" y="1651363"/>
                  </a:lnTo>
                  <a:lnTo>
                    <a:pt x="666785" y="1638978"/>
                  </a:lnTo>
                  <a:lnTo>
                    <a:pt x="593784" y="1623418"/>
                  </a:lnTo>
                  <a:lnTo>
                    <a:pt x="523852" y="1604817"/>
                  </a:lnTo>
                  <a:lnTo>
                    <a:pt x="457260" y="1583307"/>
                  </a:lnTo>
                  <a:lnTo>
                    <a:pt x="394281" y="1559023"/>
                  </a:lnTo>
                  <a:lnTo>
                    <a:pt x="335184" y="1532096"/>
                  </a:lnTo>
                  <a:lnTo>
                    <a:pt x="280243" y="1502660"/>
                  </a:lnTo>
                  <a:lnTo>
                    <a:pt x="229727" y="1470848"/>
                  </a:lnTo>
                  <a:lnTo>
                    <a:pt x="183910" y="1436794"/>
                  </a:lnTo>
                  <a:lnTo>
                    <a:pt x="143061" y="1400631"/>
                  </a:lnTo>
                  <a:lnTo>
                    <a:pt x="107453" y="1362491"/>
                  </a:lnTo>
                  <a:lnTo>
                    <a:pt x="77358" y="1322508"/>
                  </a:lnTo>
                  <a:lnTo>
                    <a:pt x="53046" y="1280816"/>
                  </a:lnTo>
                  <a:lnTo>
                    <a:pt x="34789" y="1237546"/>
                  </a:lnTo>
                  <a:lnTo>
                    <a:pt x="22858" y="1192833"/>
                  </a:lnTo>
                  <a:lnTo>
                    <a:pt x="17525" y="1146809"/>
                  </a:lnTo>
                  <a:lnTo>
                    <a:pt x="0" y="729996"/>
                  </a:lnTo>
                  <a:lnTo>
                    <a:pt x="560" y="694342"/>
                  </a:lnTo>
                  <a:lnTo>
                    <a:pt x="13662" y="624026"/>
                  </a:lnTo>
                  <a:lnTo>
                    <a:pt x="42076" y="555593"/>
                  </a:lnTo>
                  <a:lnTo>
                    <a:pt x="61776" y="522294"/>
                  </a:lnTo>
                  <a:lnTo>
                    <a:pt x="85006" y="489720"/>
                  </a:lnTo>
                  <a:lnTo>
                    <a:pt x="111666" y="457955"/>
                  </a:lnTo>
                  <a:lnTo>
                    <a:pt x="141657" y="427084"/>
                  </a:lnTo>
                  <a:lnTo>
                    <a:pt x="174878" y="397192"/>
                  </a:lnTo>
                  <a:lnTo>
                    <a:pt x="211232" y="368362"/>
                  </a:lnTo>
                  <a:lnTo>
                    <a:pt x="250618" y="340681"/>
                  </a:lnTo>
                  <a:lnTo>
                    <a:pt x="292937" y="314231"/>
                  </a:lnTo>
                  <a:lnTo>
                    <a:pt x="338090" y="289098"/>
                  </a:lnTo>
                  <a:lnTo>
                    <a:pt x="385976" y="265366"/>
                  </a:lnTo>
                  <a:lnTo>
                    <a:pt x="436497" y="243120"/>
                  </a:lnTo>
                  <a:lnTo>
                    <a:pt x="489554" y="222445"/>
                  </a:lnTo>
                  <a:lnTo>
                    <a:pt x="545046" y="203425"/>
                  </a:lnTo>
                  <a:lnTo>
                    <a:pt x="602874" y="186144"/>
                  </a:lnTo>
                  <a:lnTo>
                    <a:pt x="662939" y="170688"/>
                  </a:lnTo>
                  <a:lnTo>
                    <a:pt x="655320" y="0"/>
                  </a:lnTo>
                  <a:lnTo>
                    <a:pt x="1012698" y="332994"/>
                  </a:lnTo>
                  <a:lnTo>
                    <a:pt x="687324" y="758951"/>
                  </a:lnTo>
                  <a:lnTo>
                    <a:pt x="680465" y="587501"/>
                  </a:lnTo>
                  <a:lnTo>
                    <a:pt x="639313" y="597893"/>
                  </a:lnTo>
                  <a:lnTo>
                    <a:pt x="599093" y="609164"/>
                  </a:lnTo>
                  <a:lnTo>
                    <a:pt x="559847" y="621289"/>
                  </a:lnTo>
                  <a:lnTo>
                    <a:pt x="521616" y="634246"/>
                  </a:lnTo>
                  <a:lnTo>
                    <a:pt x="484441" y="648009"/>
                  </a:lnTo>
                  <a:lnTo>
                    <a:pt x="448363" y="662555"/>
                  </a:lnTo>
                  <a:lnTo>
                    <a:pt x="413424" y="677861"/>
                  </a:lnTo>
                  <a:lnTo>
                    <a:pt x="347126" y="710652"/>
                  </a:lnTo>
                  <a:lnTo>
                    <a:pt x="285874" y="746192"/>
                  </a:lnTo>
                  <a:lnTo>
                    <a:pt x="230000" y="784287"/>
                  </a:lnTo>
                  <a:lnTo>
                    <a:pt x="179832" y="824745"/>
                  </a:lnTo>
                  <a:lnTo>
                    <a:pt x="135698" y="867376"/>
                  </a:lnTo>
                  <a:lnTo>
                    <a:pt x="97929" y="911986"/>
                  </a:lnTo>
                  <a:lnTo>
                    <a:pt x="81534" y="934974"/>
                  </a:lnTo>
                  <a:lnTo>
                    <a:pt x="81534" y="935735"/>
                  </a:lnTo>
                  <a:lnTo>
                    <a:pt x="107954" y="966092"/>
                  </a:lnTo>
                  <a:lnTo>
                    <a:pt x="137518" y="995179"/>
                  </a:lnTo>
                  <a:lnTo>
                    <a:pt x="170090" y="1022952"/>
                  </a:lnTo>
                  <a:lnTo>
                    <a:pt x="205532" y="1049365"/>
                  </a:lnTo>
                  <a:lnTo>
                    <a:pt x="243709" y="1074372"/>
                  </a:lnTo>
                  <a:lnTo>
                    <a:pt x="284482" y="1097927"/>
                  </a:lnTo>
                  <a:lnTo>
                    <a:pt x="327717" y="1119985"/>
                  </a:lnTo>
                  <a:lnTo>
                    <a:pt x="373276" y="1140500"/>
                  </a:lnTo>
                  <a:lnTo>
                    <a:pt x="421023" y="1159426"/>
                  </a:lnTo>
                  <a:lnTo>
                    <a:pt x="470820" y="1176718"/>
                  </a:lnTo>
                  <a:lnTo>
                    <a:pt x="522533" y="1192329"/>
                  </a:lnTo>
                  <a:lnTo>
                    <a:pt x="576023" y="1206215"/>
                  </a:lnTo>
                  <a:lnTo>
                    <a:pt x="631154" y="1218329"/>
                  </a:lnTo>
                  <a:lnTo>
                    <a:pt x="687791" y="1228625"/>
                  </a:lnTo>
                  <a:lnTo>
                    <a:pt x="745795" y="1237059"/>
                  </a:lnTo>
                  <a:lnTo>
                    <a:pt x="805031" y="1243583"/>
                  </a:lnTo>
                  <a:lnTo>
                    <a:pt x="865362" y="1248154"/>
                  </a:lnTo>
                  <a:lnTo>
                    <a:pt x="926652" y="1250723"/>
                  </a:lnTo>
                  <a:lnTo>
                    <a:pt x="988763" y="1251247"/>
                  </a:lnTo>
                  <a:lnTo>
                    <a:pt x="1051560" y="1249679"/>
                  </a:lnTo>
                  <a:lnTo>
                    <a:pt x="1068324" y="1666494"/>
                  </a:lnTo>
                  <a:close/>
                </a:path>
              </a:pathLst>
            </a:custGeom>
            <a:ln w="9525">
              <a:solidFill>
                <a:srgbClr val="9412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2990088" y="2920619"/>
              <a:ext cx="78105" cy="201295"/>
            </a:xfrm>
            <a:custGeom>
              <a:avLst/>
              <a:gdLst/>
              <a:ahLst/>
              <a:cxnLst/>
              <a:rect l="l" t="t" r="r" b="b"/>
              <a:pathLst>
                <a:path w="78105" h="201294">
                  <a:moveTo>
                    <a:pt x="0" y="0"/>
                  </a:moveTo>
                  <a:lnTo>
                    <a:pt x="5944" y="48936"/>
                  </a:lnTo>
                  <a:lnTo>
                    <a:pt x="19542" y="96984"/>
                  </a:lnTo>
                  <a:lnTo>
                    <a:pt x="34729" y="132337"/>
                  </a:lnTo>
                  <a:lnTo>
                    <a:pt x="54168" y="167027"/>
                  </a:lnTo>
                  <a:lnTo>
                    <a:pt x="69477" y="189751"/>
                  </a:lnTo>
                  <a:lnTo>
                    <a:pt x="77834" y="200984"/>
                  </a:lnTo>
                </a:path>
              </a:pathLst>
            </a:custGeom>
            <a:ln w="9525">
              <a:solidFill>
                <a:srgbClr val="9412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2537460" y="3764916"/>
              <a:ext cx="800100" cy="260985"/>
            </a:xfrm>
            <a:custGeom>
              <a:avLst/>
              <a:gdLst/>
              <a:ahLst/>
              <a:cxnLst/>
              <a:rect l="l" t="t" r="r" b="b"/>
              <a:pathLst>
                <a:path w="800100" h="260985">
                  <a:moveTo>
                    <a:pt x="0" y="260603"/>
                  </a:moveTo>
                  <a:lnTo>
                    <a:pt x="800099" y="260603"/>
                  </a:lnTo>
                  <a:lnTo>
                    <a:pt x="800099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2537460" y="3764915"/>
              <a:ext cx="800100" cy="260350"/>
            </a:xfrm>
            <a:custGeom>
              <a:avLst/>
              <a:gdLst/>
              <a:ahLst/>
              <a:cxnLst/>
              <a:rect l="l" t="t" r="r" b="b"/>
              <a:pathLst>
                <a:path w="800100" h="260350">
                  <a:moveTo>
                    <a:pt x="8001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800100" y="259841"/>
                  </a:lnTo>
                  <a:lnTo>
                    <a:pt x="80010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3589020" y="4267074"/>
              <a:ext cx="377882" cy="320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3680459" y="3902076"/>
              <a:ext cx="509015" cy="433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4024121" y="3833495"/>
              <a:ext cx="216407" cy="182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4075176" y="3787776"/>
              <a:ext cx="199644" cy="160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3589020" y="3902076"/>
              <a:ext cx="600710" cy="685165"/>
            </a:xfrm>
            <a:custGeom>
              <a:avLst/>
              <a:gdLst/>
              <a:ahLst/>
              <a:cxnLst/>
              <a:rect l="l" t="t" r="r" b="b"/>
              <a:pathLst>
                <a:path w="600710" h="685164">
                  <a:moveTo>
                    <a:pt x="364997" y="640080"/>
                  </a:moveTo>
                  <a:lnTo>
                    <a:pt x="274319" y="571500"/>
                  </a:lnTo>
                  <a:lnTo>
                    <a:pt x="600455" y="137160"/>
                  </a:lnTo>
                  <a:lnTo>
                    <a:pt x="417575" y="0"/>
                  </a:lnTo>
                  <a:lnTo>
                    <a:pt x="91439" y="433577"/>
                  </a:lnTo>
                  <a:lnTo>
                    <a:pt x="0" y="364998"/>
                  </a:lnTo>
                  <a:lnTo>
                    <a:pt x="44957" y="685038"/>
                  </a:lnTo>
                  <a:lnTo>
                    <a:pt x="364997" y="6400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024121" y="3833495"/>
              <a:ext cx="216535" cy="182880"/>
            </a:xfrm>
            <a:custGeom>
              <a:avLst/>
              <a:gdLst/>
              <a:ahLst/>
              <a:cxnLst/>
              <a:rect l="l" t="t" r="r" b="b"/>
              <a:pathLst>
                <a:path w="216535" h="182879">
                  <a:moveTo>
                    <a:pt x="216407" y="137160"/>
                  </a:moveTo>
                  <a:lnTo>
                    <a:pt x="34289" y="0"/>
                  </a:lnTo>
                  <a:lnTo>
                    <a:pt x="0" y="45719"/>
                  </a:lnTo>
                  <a:lnTo>
                    <a:pt x="182117" y="182879"/>
                  </a:lnTo>
                  <a:lnTo>
                    <a:pt x="216407" y="137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4075176" y="3787776"/>
              <a:ext cx="200025" cy="160020"/>
            </a:xfrm>
            <a:custGeom>
              <a:avLst/>
              <a:gdLst/>
              <a:ahLst/>
              <a:cxnLst/>
              <a:rect l="l" t="t" r="r" b="b"/>
              <a:pathLst>
                <a:path w="200025" h="160020">
                  <a:moveTo>
                    <a:pt x="199644" y="137160"/>
                  </a:moveTo>
                  <a:lnTo>
                    <a:pt x="17525" y="0"/>
                  </a:lnTo>
                  <a:lnTo>
                    <a:pt x="0" y="22859"/>
                  </a:lnTo>
                  <a:lnTo>
                    <a:pt x="182879" y="160020"/>
                  </a:lnTo>
                  <a:lnTo>
                    <a:pt x="199644" y="137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4137659" y="4336415"/>
              <a:ext cx="1257300" cy="311785"/>
            </a:xfrm>
            <a:custGeom>
              <a:avLst/>
              <a:gdLst/>
              <a:ahLst/>
              <a:cxnLst/>
              <a:rect l="l" t="t" r="r" b="b"/>
              <a:pathLst>
                <a:path w="1257300" h="311785">
                  <a:moveTo>
                    <a:pt x="0" y="311658"/>
                  </a:moveTo>
                  <a:lnTo>
                    <a:pt x="1257300" y="311658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311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4137659" y="4336415"/>
              <a:ext cx="1257300" cy="311785"/>
            </a:xfrm>
            <a:custGeom>
              <a:avLst/>
              <a:gdLst/>
              <a:ahLst/>
              <a:cxnLst/>
              <a:rect l="l" t="t" r="r" b="b"/>
              <a:pathLst>
                <a:path w="1257300" h="311785">
                  <a:moveTo>
                    <a:pt x="1257300" y="0"/>
                  </a:moveTo>
                  <a:lnTo>
                    <a:pt x="0" y="0"/>
                  </a:lnTo>
                  <a:lnTo>
                    <a:pt x="0" y="311658"/>
                  </a:lnTo>
                  <a:lnTo>
                    <a:pt x="1257300" y="311658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1960879" y="2318385"/>
              <a:ext cx="92583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10" dirty="0">
                  <a:solidFill>
                    <a:srgbClr val="931200"/>
                  </a:solidFill>
                  <a:latin typeface="Arial"/>
                  <a:cs typeface="Arial"/>
                </a:rPr>
                <a:t>Contemplation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1" name="object 30"/>
            <p:cNvSpPr txBox="1"/>
            <p:nvPr/>
          </p:nvSpPr>
          <p:spPr>
            <a:xfrm>
              <a:off x="5078984" y="2204085"/>
              <a:ext cx="74803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10" dirty="0">
                  <a:solidFill>
                    <a:srgbClr val="931200"/>
                  </a:solidFill>
                  <a:latin typeface="Arial"/>
                  <a:cs typeface="Arial"/>
                </a:rPr>
                <a:t>Preparation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32" name="object 29"/>
            <p:cNvSpPr txBox="1"/>
            <p:nvPr/>
          </p:nvSpPr>
          <p:spPr>
            <a:xfrm>
              <a:off x="1524000" y="3200400"/>
              <a:ext cx="1199388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Pre-</a:t>
              </a:r>
              <a:r>
                <a:rPr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Contemplation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3" name="object 29"/>
            <p:cNvSpPr txBox="1"/>
            <p:nvPr/>
          </p:nvSpPr>
          <p:spPr>
            <a:xfrm>
              <a:off x="2651758" y="3810000"/>
              <a:ext cx="548641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Relapse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4" name="object 29"/>
            <p:cNvSpPr txBox="1"/>
            <p:nvPr/>
          </p:nvSpPr>
          <p:spPr>
            <a:xfrm>
              <a:off x="4267200" y="4419600"/>
              <a:ext cx="9906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Permanent Exit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5090158" y="3581273"/>
              <a:ext cx="9906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Maintenance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5242558" y="2783474"/>
              <a:ext cx="4953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Action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12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838200"/>
            <a:ext cx="6551612" cy="6381750"/>
          </a:xfrm>
        </p:spPr>
        <p:txBody>
          <a:bodyPr/>
          <a:lstStyle/>
          <a:p>
            <a:pPr marL="469900" lvl="0">
              <a:lnSpc>
                <a:spcPts val="1530"/>
              </a:lnSpc>
              <a:spcBef>
                <a:spcPts val="0"/>
              </a:spcBef>
              <a:buSzPct val="84615"/>
              <a:buFont typeface="Arial"/>
              <a:buAutoNum type="arabicPeriod" startAt="5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Main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e: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5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haven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pas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wee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I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trying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keep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183515" lvl="0">
              <a:lnSpc>
                <a:spcPts val="1370"/>
              </a:lnSpc>
              <a:spcBef>
                <a:spcPts val="145"/>
              </a:spcBef>
              <a:buNone/>
            </a:pPr>
            <a:r>
              <a:rPr lang="en-US" sz="1300" spc="570" dirty="0">
                <a:solidFill>
                  <a:prstClr val="black"/>
                </a:solidFill>
                <a:latin typeface="Arial"/>
                <a:cs typeface="Arial"/>
              </a:rPr>
              <a:t>" </a:t>
            </a:r>
            <a:r>
              <a:rPr lang="en-US" sz="13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Explore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been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successful,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relapse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prevention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61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469900" marR="146685" lvl="0">
              <a:lnSpc>
                <a:spcPts val="1300"/>
              </a:lnSpc>
              <a:spcBef>
                <a:spcPts val="0"/>
              </a:spcBef>
              <a:buSzPct val="92307"/>
              <a:buFont typeface="Arial"/>
              <a:buAutoNum type="arabicPeriod" startAt="6"/>
              <a:tabLst>
                <a:tab pos="469900" algn="l"/>
              </a:tabLst>
            </a:pP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Relapse</a:t>
            </a:r>
            <a:r>
              <a:rPr lang="en-US" sz="1300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3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maintaining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cycle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too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trying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keep sober.”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149225" lvl="0">
              <a:lnSpc>
                <a:spcPts val="1380"/>
              </a:lnSpc>
              <a:spcBef>
                <a:spcPts val="60"/>
              </a:spcBef>
              <a:buNone/>
            </a:pPr>
            <a:r>
              <a:rPr lang="en-US" sz="1200" spc="52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Ass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ss current stage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begin helpin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your client move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stages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towards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–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explor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thoughts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feelings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relapse.</a:t>
            </a:r>
          </a:p>
          <a:p>
            <a:pPr marL="470534" lvl="0" indent="-229235">
              <a:lnSpc>
                <a:spcPts val="1525"/>
              </a:lnSpc>
              <a:spcBef>
                <a:spcPts val="1050"/>
              </a:spcBef>
              <a:buSzPct val="108333"/>
              <a:buFont typeface="Arial"/>
              <a:buAutoNum type="arabicPeriod" startAt="7"/>
              <a:tabLst>
                <a:tab pos="471170" algn="l"/>
              </a:tabLst>
            </a:pP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Permanent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Exit: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sober.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83845" lvl="1" algn="just">
              <a:lnSpc>
                <a:spcPts val="1380"/>
              </a:lnSpc>
              <a:spcBef>
                <a:spcPts val="6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stages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sobriety: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simply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not 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two,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harmon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50"/>
              </a:lnSpc>
              <a:spcBef>
                <a:spcPts val="2"/>
              </a:spcBef>
              <a:buNone/>
            </a:pPr>
            <a:endParaRPr lang="en-US" sz="1150" dirty="0">
              <a:solidFill>
                <a:prstClr val="black"/>
              </a:solidFill>
            </a:endParaRPr>
          </a:p>
          <a:p>
            <a:pPr marL="12700" marR="9842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MI, throughout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betwee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sess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this stage model.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means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clients may feel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six stages. Sometimes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time a client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talks,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she seems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4097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a client may say some things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“action” stage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immediatel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say something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doubt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indicating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some mixed feelings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(contemplation stage).</a:t>
            </a:r>
          </a:p>
          <a:p>
            <a:pPr marL="0" lvl="0" indent="0">
              <a:lnSpc>
                <a:spcPts val="1300"/>
              </a:lnSpc>
              <a:spcBef>
                <a:spcPts val="43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200" spc="67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 most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portan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poin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f 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hi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ode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spc="-4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list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carefull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ahea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them.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Also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,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notice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that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have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back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a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previous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stage, it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best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back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there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too.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goal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continuall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mee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the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here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sh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men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der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lp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them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positive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ahea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them,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less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ly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 smtClean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b="1" spc="-5" dirty="0" smtClean="0">
                <a:solidFill>
                  <a:srgbClr val="931200"/>
                </a:solidFill>
                <a:latin typeface="Arial"/>
                <a:cs typeface="Arial"/>
              </a:rPr>
              <a:t>ward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018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87388"/>
            <a:ext cx="6702425" cy="684212"/>
          </a:xfrm>
        </p:spPr>
        <p:txBody>
          <a:bodyPr/>
          <a:lstStyle/>
          <a:p>
            <a:pPr marL="191516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Dec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ding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1619250"/>
            <a:ext cx="6475412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380"/>
              </a:lnSpc>
              <a:spcBef>
                <a:spcPts val="1640"/>
              </a:spcBef>
              <a:buNone/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beginnin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a client,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can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invol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setting 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 flexibility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discus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a variety 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topics,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 might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a form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this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jus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 statements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belo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you talk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your cl</a:t>
            </a:r>
            <a:r>
              <a:rPr lang="en-US" sz="1200" spc="-2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ent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This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form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develope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doctor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and  othe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medical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professional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much time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clien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ts.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form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jus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give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ide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a 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partnershi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your clients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decid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talk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about 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irs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5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265" marR="127000" lvl="0" indent="-227965">
              <a:lnSpc>
                <a:spcPts val="1270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Ask permission </a:t>
            </a:r>
            <a:r>
              <a:rPr lang="en-US" sz="11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5-10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inutes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health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neral,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aintain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anything,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change?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2860" lvl="0" indent="-227965">
              <a:lnSpc>
                <a:spcPct val="95700"/>
              </a:lnSpc>
              <a:spcBef>
                <a:spcPts val="4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Explore current strengths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me about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currently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yourself healthy.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Cross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irrel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items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mentioned.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22885" lvl="0">
              <a:lnSpc>
                <a:spcPct val="95500"/>
              </a:lnSpc>
              <a:spcBef>
                <a:spcPts val="85"/>
              </a:spcBef>
              <a:buNone/>
              <a:tabLst>
                <a:tab pos="469265" algn="l"/>
              </a:tabLst>
            </a:pPr>
            <a:r>
              <a:rPr lang="en-US" sz="1200" spc="-16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200" spc="-1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Negotiate the agenda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Below are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things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entioned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health.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wonderi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interes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exploring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areas.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ething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 mentioned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sider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6350" lvl="0">
              <a:lnSpc>
                <a:spcPts val="1270"/>
              </a:lnSpc>
              <a:spcBef>
                <a:spcPts val="30000"/>
              </a:spcBef>
              <a:buNone/>
              <a:tabLst>
                <a:tab pos="240665" algn="l"/>
              </a:tabLst>
            </a:pPr>
            <a:r>
              <a:rPr lang="en-US" sz="1200" spc="-16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200" spc="-1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Explore the reasons</a:t>
            </a:r>
            <a:r>
              <a:rPr lang="en-US" sz="11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ade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select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behavior?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ur thoughts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4" name="Group 3" descr="Topics for discussion, Physical Activity, Healthy Eating, Play, Sleep, Safe Sex, Weight, Stopping Drugs, Stopping Smoking, Stopping Alcohol, Manage Stress"/>
          <p:cNvGrpSpPr/>
          <p:nvPr/>
        </p:nvGrpSpPr>
        <p:grpSpPr>
          <a:xfrm>
            <a:off x="813435" y="4542663"/>
            <a:ext cx="6191249" cy="3219450"/>
            <a:chOff x="813435" y="4542663"/>
            <a:chExt cx="6191249" cy="3219450"/>
          </a:xfrm>
        </p:grpSpPr>
        <p:sp>
          <p:nvSpPr>
            <p:cNvPr id="5" name="object 4"/>
            <p:cNvSpPr/>
            <p:nvPr/>
          </p:nvSpPr>
          <p:spPr>
            <a:xfrm>
              <a:off x="813435" y="4542663"/>
              <a:ext cx="6191249" cy="3219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1155446" y="4940045"/>
              <a:ext cx="592455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815" marR="6350" indent="-3175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P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h</a:t>
              </a:r>
              <a:r>
                <a:rPr sz="1100" b="1" spc="-2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sical Activi</a:t>
              </a:r>
              <a:r>
                <a:rPr sz="1100" b="1" dirty="0">
                  <a:solidFill>
                    <a:srgbClr val="931200"/>
                  </a:solidFill>
                  <a:latin typeface="Arial"/>
                  <a:cs typeface="Arial"/>
                </a:rPr>
                <a:t>t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2443988" y="4825745"/>
              <a:ext cx="53086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1435" marR="6350" indent="-3937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Healt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h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 Eating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4153153" y="5045709"/>
              <a:ext cx="31369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Pl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a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1976882" y="5854445"/>
              <a:ext cx="320675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195" marR="6350" indent="-2413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Safe Sex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1022096" y="6768844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685" marR="6350" indent="-762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Smoking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2622295" y="7111744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9055" marR="6350" indent="-4699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Alcohol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6165596" y="5968745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3030" marR="6350" indent="-100965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Drugs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4865710" y="5963158"/>
              <a:ext cx="49149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Weight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5590416" y="5048758"/>
              <a:ext cx="398145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Sleep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5" name="object 14"/>
            <p:cNvSpPr txBox="1"/>
            <p:nvPr/>
          </p:nvSpPr>
          <p:spPr>
            <a:xfrm>
              <a:off x="5636767" y="7113776"/>
              <a:ext cx="545465" cy="3295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9055" marR="6350" indent="-46990">
                <a:lnSpc>
                  <a:spcPts val="127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Manage Stress</a:t>
              </a:r>
              <a:endParaRPr sz="11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25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32004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oring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Pros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Elicit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371600"/>
            <a:ext cx="6399212" cy="6381750"/>
          </a:xfrm>
        </p:spPr>
        <p:txBody>
          <a:bodyPr>
            <a:noAutofit/>
          </a:bodyPr>
          <a:lstStyle/>
          <a:p>
            <a:pPr marL="583565" marR="95885" lvl="0" indent="-571500">
              <a:lnSpc>
                <a:spcPts val="1610"/>
              </a:lnSpc>
              <a:spcBef>
                <a:spcPts val="1310"/>
              </a:spcBef>
              <a:buNone/>
            </a:pP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: 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provide an opportun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actively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 feel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alcohol.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62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584200" marR="3683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provide the counselor an opportunity to understand the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ient’s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point 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reinforce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talk, and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1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51943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 the client for permission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(not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changing).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Listen,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reflect,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more.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(asking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talk).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Listen,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reflect,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elaborate,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picture.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06425" lvl="0">
              <a:lnSpc>
                <a:spcPct val="191400"/>
              </a:lnSpc>
              <a:spcBef>
                <a:spcPts val="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sides,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finishing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2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all.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“Where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now?”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706120" lvl="0">
              <a:lnSpc>
                <a:spcPct val="191800"/>
              </a:lnSpc>
              <a:spcBef>
                <a:spcPts val="0"/>
              </a:spcBef>
              <a:buFont typeface="Arial"/>
              <a:buAutoNum type="arabicPeriod"/>
              <a:tabLst>
                <a:tab pos="48895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Affirm the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discussion,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appreciation, confidence,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 counselors do not ask what clients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  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 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rapport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gives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planning.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relax,  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interested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relax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besides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drinking. Again,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ients 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teachers</a:t>
            </a:r>
            <a:r>
              <a:rPr lang="en-US" sz="14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167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693420" lvl="0">
              <a:lnSpc>
                <a:spcPct val="100000"/>
              </a:lnSpc>
              <a:spcBef>
                <a:spcPts val="0"/>
              </a:spcBef>
              <a:tabLst>
                <a:tab pos="2712085" algn="l"/>
              </a:tabLst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Pros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Cons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Decisiona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447800"/>
            <a:ext cx="6702425" cy="6381750"/>
          </a:xfrm>
        </p:spPr>
        <p:txBody>
          <a:bodyPr>
            <a:noAutofit/>
          </a:bodyPr>
          <a:lstStyle/>
          <a:p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staying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oesn’t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boxes.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boxes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practice,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gui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(stay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100" i="1" spc="-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100" i="1" spc="-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4000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summarizing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results (if all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boxes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pleted),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start 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alcohol 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(like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double-sid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change).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direct 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session toward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vating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1116457" y="2807335"/>
          <a:ext cx="5623559" cy="4992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80"/>
                <a:gridCol w="2811779"/>
              </a:tblGrid>
              <a:tr h="2415539">
                <a:tc>
                  <a:txBody>
                    <a:bodyPr/>
                    <a:lstStyle/>
                    <a:p>
                      <a:pPr marL="64769" marR="12382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advantages of things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staying just the way they are now?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4267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disadvantages of thi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gs staying just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way they are now?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708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advantages of changi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disadvantages of ch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nging?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62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684212"/>
          </a:xfrm>
        </p:spPr>
        <p:txBody>
          <a:bodyPr/>
          <a:lstStyle/>
          <a:p>
            <a:pPr marL="7239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Assessin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Importance,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Confidenc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085850"/>
            <a:ext cx="6702425" cy="81343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126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Goals: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ehavior.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rce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daptations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Depending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three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combination.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 algn="just">
              <a:lnSpc>
                <a:spcPct val="95700"/>
              </a:lnSpc>
              <a:spcBef>
                <a:spcPts val="1750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dapted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descriptions.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about: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portance</a:t>
            </a:r>
            <a:r>
              <a:rPr lang="en-US" sz="11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fidence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ct val="95700"/>
              </a:lnSpc>
              <a:spcBef>
                <a:spcPts val="1200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 ideas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adaptati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 growth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(i.e.,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tobacco,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chile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berr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animals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(ex.,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buffalo,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lmon)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represent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adaptations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permission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 smtClean="0">
                <a:solidFill>
                  <a:srgbClr val="931200"/>
                </a:solidFill>
                <a:latin typeface="Arial"/>
                <a:cs typeface="Arial"/>
              </a:rPr>
              <a:t>rulers</a:t>
            </a:r>
          </a:p>
          <a:p>
            <a:pPr marL="241300" lvl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41300" algn="l"/>
              </a:tabLst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35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“On a scale of 0 –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10,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important,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avio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35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17780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“What makes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0?”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ask,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high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number?”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Grp="1"/>
          </p:cNvGraphicFramePr>
          <p:nvPr/>
        </p:nvGraphicFramePr>
        <p:xfrm>
          <a:off x="580072" y="2350960"/>
          <a:ext cx="6629399" cy="1159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584"/>
                <a:gridCol w="1623821"/>
                <a:gridCol w="1623822"/>
                <a:gridCol w="1757172"/>
              </a:tblGrid>
              <a:tr h="282701"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Important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Unsure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A Little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orta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Important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0…1…2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3...4…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6…</a:t>
                      </a:r>
                      <a:r>
                        <a:rPr sz="2600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…8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…9…10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Group 4" descr="preparing ground, planting seeds, seedlings breaking ground, ready to harvest"/>
          <p:cNvGrpSpPr/>
          <p:nvPr/>
        </p:nvGrpSpPr>
        <p:grpSpPr>
          <a:xfrm>
            <a:off x="822959" y="3631693"/>
            <a:ext cx="6060948" cy="711707"/>
            <a:chOff x="822959" y="3479292"/>
            <a:chExt cx="6060948" cy="711707"/>
          </a:xfrm>
        </p:grpSpPr>
        <p:sp>
          <p:nvSpPr>
            <p:cNvPr id="6" name="object 3"/>
            <p:cNvSpPr/>
            <p:nvPr/>
          </p:nvSpPr>
          <p:spPr>
            <a:xfrm>
              <a:off x="822959" y="3480814"/>
              <a:ext cx="951737" cy="710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2590038" y="3479292"/>
              <a:ext cx="952499" cy="711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319015" y="3479292"/>
              <a:ext cx="952499" cy="711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5931408" y="3479292"/>
              <a:ext cx="952499" cy="7117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43654"/>
              </p:ext>
            </p:extLst>
          </p:nvPr>
        </p:nvGraphicFramePr>
        <p:xfrm>
          <a:off x="739266" y="5179695"/>
          <a:ext cx="6080757" cy="992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89"/>
                <a:gridCol w="1520190"/>
                <a:gridCol w="1520189"/>
                <a:gridCol w="1520189"/>
              </a:tblGrid>
              <a:tr h="992505">
                <a:tc>
                  <a:txBody>
                    <a:bodyPr/>
                    <a:lstStyle/>
                    <a:p>
                      <a:pPr marL="53975" marR="24193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It’s not imp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rtant to make a change.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9398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haven’t prepared the ground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planting.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8636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unsure about making a 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/>
                    </a:p>
                    <a:p>
                      <a:pPr marL="53975" marR="22669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 seed is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soil but hasn’t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een watered.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8669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 is a little important to make 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just broke through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soil.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6223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 is very important to you to make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1092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is ready to be harvested.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3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30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8" y="636008"/>
            <a:ext cx="142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501" y="646676"/>
            <a:ext cx="569468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270"/>
              </a:lnSpc>
            </a:pPr>
            <a:r>
              <a:rPr sz="1100" b="1" spc="-10" dirty="0">
                <a:latin typeface="Arial"/>
                <a:cs typeface="Arial"/>
              </a:rPr>
              <a:t>“What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ould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take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bump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10" dirty="0">
                <a:latin typeface="Arial"/>
                <a:cs typeface="Arial"/>
              </a:rPr>
              <a:t>ou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up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w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tches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(</a:t>
            </a:r>
            <a:r>
              <a:rPr sz="1100" i="1" spc="-10" dirty="0">
                <a:latin typeface="Arial"/>
                <a:cs typeface="Arial"/>
              </a:rPr>
              <a:t>choose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n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mber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two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or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three higher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than</a:t>
            </a:r>
            <a:r>
              <a:rPr sz="1100" i="1" spc="-5" dirty="0">
                <a:latin typeface="Arial"/>
                <a:cs typeface="Arial"/>
              </a:rPr>
              <a:t> originally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given</a:t>
            </a:r>
            <a:r>
              <a:rPr sz="1100" b="1" spc="-10" dirty="0">
                <a:latin typeface="Arial"/>
                <a:cs typeface="Arial"/>
              </a:rPr>
              <a:t>)?”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</a:t>
            </a:r>
            <a:r>
              <a:rPr sz="1100" spc="-10" dirty="0">
                <a:latin typeface="Arial"/>
                <a:cs typeface="Arial"/>
              </a:rPr>
              <a:t>ample,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take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bump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little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5" dirty="0">
                <a:latin typeface="Arial"/>
                <a:cs typeface="Arial"/>
              </a:rPr>
              <a:t> 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3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5?”</a:t>
            </a:r>
            <a:r>
              <a:rPr sz="1100" spc="-5" dirty="0">
                <a:latin typeface="Arial"/>
                <a:cs typeface="Arial"/>
              </a:rPr>
              <a:t> (This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kind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f </a:t>
            </a:r>
            <a:r>
              <a:rPr sz="1100" spc="-10" dirty="0">
                <a:latin typeface="Arial"/>
                <a:cs typeface="Arial"/>
              </a:rPr>
              <a:t>question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draws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helps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imagine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becoming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important).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8" y="1599929"/>
            <a:ext cx="142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7501" y="1599929"/>
            <a:ext cx="34969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Listen careful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use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reflection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small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summaries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8" y="1922257"/>
            <a:ext cx="29876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Arial"/>
              <a:buChar char="❖"/>
              <a:tabLst>
                <a:tab pos="241300" algn="l"/>
              </a:tabLst>
            </a:pP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Measuring</a:t>
            </a:r>
            <a:r>
              <a:rPr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make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44" y="3538438"/>
            <a:ext cx="6233160" cy="177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6350" indent="-227965">
              <a:lnSpc>
                <a:spcPts val="1270"/>
              </a:lnSpc>
              <a:buFont typeface="Arial"/>
              <a:buAutoNum type="arabicPeriod"/>
              <a:tabLst>
                <a:tab pos="241300" algn="l"/>
              </a:tabLst>
            </a:pPr>
            <a:r>
              <a:rPr sz="1100" spc="-10" dirty="0">
                <a:latin typeface="Arial"/>
                <a:cs typeface="Arial"/>
              </a:rPr>
              <a:t>“On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scale</a:t>
            </a:r>
            <a:r>
              <a:rPr sz="1100" spc="-5" dirty="0">
                <a:latin typeface="Arial"/>
                <a:cs typeface="Arial"/>
              </a:rPr>
              <a:t> 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–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10,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 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conf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extremely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confident,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t 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</a:t>
            </a:r>
            <a:r>
              <a:rPr sz="1100" spc="-1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(specific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behavior)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now?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sz="1200" dirty="0"/>
          </a:p>
          <a:p>
            <a:pPr marL="241300" marR="1955164" indent="-228600">
              <a:lnSpc>
                <a:spcPts val="1270"/>
              </a:lnSpc>
              <a:buFont typeface="Arial"/>
              <a:buAutoNum type="arabicPeriod"/>
              <a:tabLst>
                <a:tab pos="241300" algn="l"/>
              </a:tabLst>
            </a:pPr>
            <a:r>
              <a:rPr sz="1100" spc="-10" dirty="0">
                <a:latin typeface="Arial"/>
                <a:cs typeface="Arial"/>
              </a:rPr>
              <a:t>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chose)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0?” 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does</a:t>
            </a:r>
            <a:r>
              <a:rPr sz="1100" spc="-5" dirty="0">
                <a:latin typeface="Arial"/>
                <a:cs typeface="Arial"/>
              </a:rPr>
              <a:t> 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chos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)?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1"/>
              </a:spcBef>
              <a:buFont typeface="Arial"/>
              <a:buAutoNum type="arabicPeriod"/>
            </a:pPr>
            <a:endParaRPr sz="1200" dirty="0"/>
          </a:p>
          <a:p>
            <a:pPr marL="240665" marR="252729" indent="-227965">
              <a:lnSpc>
                <a:spcPts val="1270"/>
              </a:lnSpc>
              <a:buFont typeface="Arial"/>
              <a:buAutoNum type="arabicPeriod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mp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few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notches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(cho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three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higher 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originally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given)?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 dirty="0"/>
          </a:p>
          <a:p>
            <a:pPr marL="240665" marR="386080" indent="-227965">
              <a:lnSpc>
                <a:spcPts val="1270"/>
              </a:lnSpc>
              <a:buClr>
                <a:srgbClr val="AB4500"/>
              </a:buClr>
              <a:buFont typeface="Arial"/>
              <a:buChar char="❖"/>
              <a:tabLst>
                <a:tab pos="241300" algn="l"/>
              </a:tabLst>
            </a:pP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If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it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seems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helpful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w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ith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our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client,</a:t>
            </a:r>
            <a:r>
              <a:rPr sz="1100" b="1" spc="5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ou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 u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the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same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questions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for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readiness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to make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change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n</a:t>
            </a:r>
            <a:r>
              <a:rPr sz="1100" b="1" spc="-15" dirty="0">
                <a:solidFill>
                  <a:srgbClr val="AB4500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w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822959" y="6807706"/>
            <a:ext cx="5711190" cy="711708"/>
            <a:chOff x="822959" y="6807706"/>
            <a:chExt cx="5711190" cy="711708"/>
          </a:xfrm>
        </p:grpSpPr>
        <p:sp>
          <p:nvSpPr>
            <p:cNvPr id="9" name="object 9"/>
            <p:cNvSpPr/>
            <p:nvPr/>
          </p:nvSpPr>
          <p:spPr>
            <a:xfrm>
              <a:off x="822959" y="6809230"/>
              <a:ext cx="951737" cy="710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1176" y="6807706"/>
              <a:ext cx="952499" cy="711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807706"/>
              <a:ext cx="952499" cy="711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1650" y="6807706"/>
              <a:ext cx="952499" cy="7117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0256" y="7838032"/>
            <a:ext cx="5969635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6350" indent="-227965" algn="just">
              <a:lnSpc>
                <a:spcPct val="95700"/>
              </a:lnSpc>
              <a:buFont typeface="Arial"/>
              <a:buChar char="❖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Summarize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(highlight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asons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important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car</a:t>
            </a:r>
            <a:r>
              <a:rPr sz="1100" spc="-5" dirty="0">
                <a:latin typeface="Arial"/>
                <a:cs typeface="Arial"/>
              </a:rPr>
              <a:t>eful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10" dirty="0">
                <a:latin typeface="Arial"/>
                <a:cs typeface="Arial"/>
              </a:rPr>
              <a:t>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he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ee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</a:t>
            </a:r>
            <a:r>
              <a:rPr sz="1100" spc="-5" dirty="0">
                <a:latin typeface="Arial"/>
                <a:cs typeface="Arial"/>
              </a:rPr>
              <a:t>e)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sz="1200" dirty="0"/>
          </a:p>
          <a:p>
            <a:pPr marL="241300" indent="-228600">
              <a:lnSpc>
                <a:spcPct val="100000"/>
              </a:lnSpc>
              <a:buFont typeface="Arial"/>
              <a:buChar char="❖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Express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confidence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appreciation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39266" y="5465190"/>
          <a:ext cx="6080757" cy="992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89"/>
                <a:gridCol w="1520190"/>
                <a:gridCol w="1520189"/>
                <a:gridCol w="1520189"/>
              </a:tblGrid>
              <a:tr h="992504">
                <a:tc>
                  <a:txBody>
                    <a:bodyPr/>
                    <a:lstStyle/>
                    <a:p>
                      <a:pPr marL="53975" marR="16319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not ready to make a change.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29"/>
                        </a:spcBef>
                      </a:pPr>
                      <a:endParaRPr sz="1200"/>
                    </a:p>
                    <a:p>
                      <a:pPr marL="53975" marR="93980">
                        <a:lnSpc>
                          <a:spcPct val="957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haven’t prepared the ground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planting.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8636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unsure about making a 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29"/>
                        </a:spcBef>
                      </a:pPr>
                      <a:endParaRPr sz="1200"/>
                    </a:p>
                    <a:p>
                      <a:pPr marL="53975" marR="226695">
                        <a:lnSpc>
                          <a:spcPct val="957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 seed is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soil but hasn’t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een watered.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ready to make changes.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6"/>
                        </a:spcBef>
                      </a:pPr>
                      <a:endParaRPr sz="1200"/>
                    </a:p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just broke through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soil.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45085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king 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6"/>
                        </a:spcBef>
                      </a:pPr>
                      <a:endParaRPr sz="1200" dirty="0"/>
                    </a:p>
                    <a:p>
                      <a:pPr marL="53975" marR="1092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is ready to be harvested.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3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75322" y="2303716"/>
          <a:ext cx="6629399" cy="1159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584"/>
                <a:gridCol w="1623821"/>
                <a:gridCol w="1623822"/>
                <a:gridCol w="1757172"/>
              </a:tblGrid>
              <a:tr h="281940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Unsure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Little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0…1…2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3...4…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6…</a:t>
                      </a:r>
                      <a:r>
                        <a:rPr sz="2600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…8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…9…10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7604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Usin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Ruler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Measure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447800"/>
            <a:ext cx="6323012" cy="79248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 back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 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n…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currently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techni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Carrie:	Yeah…so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, some people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control.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crazy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bad…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Carrie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is 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Uh, okay.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On a scale form 0 to 10, where a 0 is not at all important, something that you’ve not even thought about and a 10 is the most important thing in the world to you; how important is it for you to change your drinking?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A four.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What makes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 choose a 4 rather than a 0?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Well, I guess my drinking is sort of starting to affect things in my family and relationships.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Family is very important to you.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 	Yes.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An alcohol is getting in the way of those relationships.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Yes.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Tell me more about that.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My sister is upset with me and my parents are upset with me.  And that’s no good because they are so important to me. 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It is important to maintain harmony in your family and its uncomfortable having people not get along.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Yeah and right now they’re mad at me because I embarrassed them.  That party, the one that was a little crazy? Well, it was broken up by the cops and people have been telling my parents about it.  They are totally ashamed. And, I feel badly and angry at myself for embarrassing them. But…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What would take to make change a little bit more important to you; to make it a 6 instead of a 4?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If a doctor said that I was in trouble, I guess I’d think it was a little more important. 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292423"/>
            <a:ext cx="6173216" cy="307777"/>
          </a:xfrm>
        </p:spPr>
        <p:txBody>
          <a:bodyPr/>
          <a:lstStyle/>
          <a:p>
            <a:pPr marL="1998980" marR="0" lvl="0" indent="0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 smtClean="0">
                <a:ea typeface="+mn-ea"/>
              </a:rPr>
              <a:t>Acknowledg</a:t>
            </a:r>
            <a:r>
              <a:rPr lang="en-US" sz="2000" kern="1200" spc="-25" dirty="0" smtClean="0">
                <a:ea typeface="+mn-ea"/>
              </a:rPr>
              <a:t>m</a:t>
            </a:r>
            <a:r>
              <a:rPr lang="en-US" sz="2000" kern="1200" spc="-15" dirty="0" smtClean="0">
                <a:ea typeface="+mn-ea"/>
              </a:rPr>
              <a:t>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1600200"/>
            <a:ext cx="6441060" cy="7882158"/>
          </a:xfrm>
        </p:spPr>
        <p:txBody>
          <a:bodyPr/>
          <a:lstStyle/>
          <a:p>
            <a:pPr marL="12700" marR="208915" lvl="0" indent="457200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creation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possible without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agencies.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4572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grateful to the fi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volunteered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insights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styles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roper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 change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the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consistent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motiva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neral.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highlighted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0650" lvl="0" indent="0" algn="l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useful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across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sacred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activities.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impolite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directly refuse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3304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request by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saying, “no”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 they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look for other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body language and langua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lways,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norms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possible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beliefs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regarding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gui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35890" lvl="0" indent="457200" algn="l" defTabSz="914400" rtl="0" eaLnBrk="1" fontAlgn="auto" latinLnBrk="0" hangingPunct="1">
              <a:lnSpc>
                <a:spcPts val="126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thankful for 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second focus group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presented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society,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suggestions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46379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adapting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itique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consist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devoted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 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expertise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invaluable.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469265" marR="253365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Denise Ernst and 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eresa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gener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usly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shar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ing 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handouts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created 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 their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workshops.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515620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R.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writing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rst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Ray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Daw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early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comments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61009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Wendy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Kalberg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aring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cere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mony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Susan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Aglukark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Theresa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suggesting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three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levels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swers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quiz.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35915" lvl="0" indent="-228600" algn="l" defTabSz="914400" rtl="0" eaLnBrk="1" fontAlgn="auto" latinLnBrk="0" hangingPunct="1">
              <a:lnSpc>
                <a:spcPts val="127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Larry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Emerson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his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feedback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thou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regarding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indigenizati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e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powerm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rath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colonization.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Julia Austin for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her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nthusiast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ttention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etail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editi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beautifying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phics.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80645" lvl="0" indent="-228600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Native A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read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commented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early 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Rebecca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Martel.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22275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read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commented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early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 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luding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Bill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ller,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Theresa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Denise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Ernst,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Lisa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as.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8634" marR="224790" lvl="0" indent="-263525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any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inadvert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ntly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forgott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apologize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k you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bottom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heart.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21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38862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grateful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Institute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(NIAAA)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funding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pilot 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(U01-AA014926)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ssible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Fortun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 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(UNM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CASAA)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Institute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ublic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collaborated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grant applicati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management.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 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review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recommendation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 Research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(SARG)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Executive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Committee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Advisory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oard.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IAAA)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suppor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emerging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researchers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partnerships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strategize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the projects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CASAA,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space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free.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Special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thanks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Rita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Stevens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Espalin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ministrative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oversight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expenditures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 groups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smoothly</a:t>
            </a:r>
            <a:r>
              <a:rPr lang="en-US" sz="11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18160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55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8" y="732053"/>
            <a:ext cx="6208395" cy="774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algn="ctr">
              <a:lnSpc>
                <a:spcPct val="100000"/>
              </a:lnSpc>
            </a:pP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Ask-Provide-As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sz="20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Formula</a:t>
            </a:r>
            <a:endParaRPr sz="2000" dirty="0">
              <a:latin typeface="Arial"/>
              <a:cs typeface="Arial"/>
            </a:endParaRPr>
          </a:p>
          <a:p>
            <a:pPr marL="12700" marR="71120" algn="just">
              <a:lnSpc>
                <a:spcPct val="95700"/>
              </a:lnSpc>
              <a:spcBef>
                <a:spcPts val="1280"/>
              </a:spcBef>
            </a:pPr>
            <a:r>
              <a:rPr sz="1100" i="1" spc="-10" dirty="0">
                <a:latin typeface="Arial"/>
                <a:cs typeface="Arial"/>
              </a:rPr>
              <a:t>For those times when you can</a:t>
            </a:r>
            <a:r>
              <a:rPr sz="1100" i="1" spc="-15" dirty="0">
                <a:latin typeface="Arial"/>
                <a:cs typeface="Arial"/>
              </a:rPr>
              <a:t>’</a:t>
            </a:r>
            <a:r>
              <a:rPr sz="1100" i="1" spc="-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resist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te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5" dirty="0">
                <a:latin typeface="Arial"/>
                <a:cs typeface="Arial"/>
              </a:rPr>
              <a:t>ation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give </a:t>
            </a:r>
            <a:r>
              <a:rPr sz="1100" i="1" spc="-10" dirty="0">
                <a:latin typeface="Arial"/>
                <a:cs typeface="Arial"/>
              </a:rPr>
              <a:t>advice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or </a:t>
            </a:r>
            <a:r>
              <a:rPr sz="1100" i="1" spc="-10" dirty="0">
                <a:latin typeface="Arial"/>
                <a:cs typeface="Arial"/>
              </a:rPr>
              <a:t>you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feel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w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uld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be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unet</a:t>
            </a:r>
            <a:r>
              <a:rPr sz="1100" i="1" spc="-15" dirty="0">
                <a:latin typeface="Arial"/>
                <a:cs typeface="Arial"/>
              </a:rPr>
              <a:t>h</a:t>
            </a:r>
            <a:r>
              <a:rPr sz="1100" i="1" spc="-5" dirty="0">
                <a:latin typeface="Arial"/>
                <a:cs typeface="Arial"/>
              </a:rPr>
              <a:t>ical 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withhold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life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threateni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g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ation,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then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this </a:t>
            </a:r>
            <a:r>
              <a:rPr sz="1100" i="1" spc="-10" dirty="0">
                <a:latin typeface="Arial"/>
                <a:cs typeface="Arial"/>
              </a:rPr>
              <a:t>ask-provide-ask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ula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great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w</a:t>
            </a:r>
            <a:r>
              <a:rPr sz="1100" i="1" spc="-10" dirty="0">
                <a:latin typeface="Arial"/>
                <a:cs typeface="Arial"/>
              </a:rPr>
              <a:t>ay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conti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ue</a:t>
            </a:r>
            <a:r>
              <a:rPr sz="1100" i="1" spc="-5" dirty="0">
                <a:latin typeface="Arial"/>
                <a:cs typeface="Arial"/>
              </a:rPr>
              <a:t> using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MI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hopefully </a:t>
            </a:r>
            <a:r>
              <a:rPr sz="1100" i="1" spc="-10" dirty="0">
                <a:latin typeface="Arial"/>
                <a:cs typeface="Arial"/>
              </a:rPr>
              <a:t>helps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your</a:t>
            </a:r>
            <a:r>
              <a:rPr sz="1100" i="1" spc="-5" dirty="0">
                <a:latin typeface="Arial"/>
                <a:cs typeface="Arial"/>
              </a:rPr>
              <a:t> client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HEAR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take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at</a:t>
            </a:r>
            <a:r>
              <a:rPr sz="1100" i="1" dirty="0">
                <a:latin typeface="Arial"/>
                <a:cs typeface="Arial"/>
              </a:rPr>
              <a:t>i</a:t>
            </a:r>
            <a:r>
              <a:rPr sz="1100" i="1" spc="-10" dirty="0">
                <a:latin typeface="Arial"/>
                <a:cs typeface="Arial"/>
              </a:rPr>
              <a:t>on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you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have</a:t>
            </a:r>
            <a:r>
              <a:rPr sz="1100" i="1" spc="-5" dirty="0">
                <a:latin typeface="Arial"/>
                <a:cs typeface="Arial"/>
              </a:rPr>
              <a:t> 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offer.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48"/>
              </a:spcBef>
            </a:pPr>
            <a:endParaRPr sz="1200" dirty="0"/>
          </a:p>
          <a:p>
            <a:pPr marL="12700" marR="541655" indent="-635">
              <a:lnSpc>
                <a:spcPct val="968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on</a:t>
            </a:r>
            <a:r>
              <a:rPr sz="12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patient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hat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h</a:t>
            </a:r>
            <a:r>
              <a:rPr sz="1100" b="1" spc="-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alrea</a:t>
            </a:r>
            <a:r>
              <a:rPr sz="1100" b="1" spc="-5" dirty="0">
                <a:latin typeface="Arial"/>
                <a:cs typeface="Arial"/>
              </a:rPr>
              <a:t>d</a:t>
            </a:r>
            <a:r>
              <a:rPr sz="1100" b="1" spc="-10" dirty="0">
                <a:latin typeface="Arial"/>
                <a:cs typeface="Arial"/>
              </a:rPr>
              <a:t>y knows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about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topic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10" dirty="0">
                <a:latin typeface="Arial"/>
                <a:cs typeface="Arial"/>
              </a:rPr>
              <a:t>ou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ant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 discuss.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"/>
              </a:spcBef>
            </a:pPr>
            <a:endParaRPr sz="1200" dirty="0"/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ples:</a:t>
            </a:r>
            <a:endParaRPr sz="1100" dirty="0">
              <a:latin typeface="Arial"/>
              <a:cs typeface="Arial"/>
            </a:endParaRPr>
          </a:p>
          <a:p>
            <a:pPr marL="469265" indent="-227965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Tell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safe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levels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while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driving?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told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pregnancy?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9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accident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happen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3"/>
              </a:spcBef>
              <a:buFont typeface="Arial"/>
              <a:buChar char="❖"/>
            </a:pPr>
            <a:endParaRPr sz="1200" dirty="0"/>
          </a:p>
          <a:p>
            <a:pPr marL="469265" marR="254000" indent="-457200">
              <a:lnSpc>
                <a:spcPct val="964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tw</a:t>
            </a:r>
            <a:r>
              <a:rPr sz="1200" b="1" spc="-2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patient’s </a:t>
            </a:r>
            <a:r>
              <a:rPr sz="1100" b="1" spc="-10" dirty="0">
                <a:latin typeface="Arial"/>
                <a:cs typeface="Arial"/>
              </a:rPr>
              <a:t>permission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provide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information,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opinion/advice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 express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concerns.</a:t>
            </a:r>
            <a:r>
              <a:rPr sz="1100" b="1" dirty="0">
                <a:latin typeface="Arial"/>
                <a:cs typeface="Arial"/>
              </a:rPr>
              <a:t>  </a:t>
            </a:r>
            <a:r>
              <a:rPr sz="1100" b="1" spc="-5" dirty="0">
                <a:latin typeface="Arial"/>
                <a:cs typeface="Arial"/>
              </a:rPr>
              <a:t>If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permission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given,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 information/opinion/advice/concerns </a:t>
            </a:r>
            <a:r>
              <a:rPr sz="1100" b="1" spc="-5" dirty="0">
                <a:latin typeface="Arial"/>
                <a:cs typeface="Arial"/>
              </a:rPr>
              <a:t>in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neutral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non-judgmental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manner.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/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mple: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I’d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lright?</a:t>
            </a:r>
            <a:endParaRPr sz="1100" dirty="0">
              <a:latin typeface="Arial"/>
              <a:cs typeface="Arial"/>
            </a:endParaRPr>
          </a:p>
          <a:p>
            <a:pPr marL="469265" marR="110489" indent="-227965" algn="just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(If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yes)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roven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safe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level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during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pregnancy.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So,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safest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rink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all to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healthiest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possible.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provider,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I’d</a:t>
            </a:r>
            <a:r>
              <a:rPr sz="1100" spc="-10" dirty="0">
                <a:latin typeface="Arial"/>
                <a:cs typeface="Arial"/>
              </a:rPr>
              <a:t> encourage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that.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2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(If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Respect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pati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nt’s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wishes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refrain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giving</a:t>
            </a:r>
            <a:r>
              <a:rPr sz="1100" dirty="0">
                <a:latin typeface="Arial"/>
                <a:cs typeface="Arial"/>
              </a:rPr>
              <a:t> t</a:t>
            </a:r>
            <a:r>
              <a:rPr sz="1100" spc="-10" dirty="0">
                <a:latin typeface="Arial"/>
                <a:cs typeface="Arial"/>
              </a:rPr>
              <a:t>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information/advice/opinion.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endParaRPr sz="1100" dirty="0"/>
          </a:p>
          <a:p>
            <a:pPr>
              <a:lnSpc>
                <a:spcPts val="1400"/>
              </a:lnSpc>
              <a:spcBef>
                <a:spcPts val="34"/>
              </a:spcBef>
            </a:pPr>
            <a:endParaRPr sz="1400" dirty="0"/>
          </a:p>
          <a:p>
            <a:pPr marL="12700" marR="6350">
              <a:lnSpc>
                <a:spcPct val="95700"/>
              </a:lnSpc>
              <a:buFont typeface="Arial"/>
              <a:buChar char="*"/>
              <a:tabLst>
                <a:tab pos="106045" algn="l"/>
              </a:tabLst>
            </a:pPr>
            <a:r>
              <a:rPr sz="1100" spc="-10" dirty="0">
                <a:latin typeface="Arial"/>
                <a:cs typeface="Arial"/>
              </a:rPr>
              <a:t>Once you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mastered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step,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fine-tune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giving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permission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gree</a:t>
            </a:r>
            <a:r>
              <a:rPr sz="1100" spc="-5" dirty="0">
                <a:latin typeface="Arial"/>
                <a:cs typeface="Arial"/>
              </a:rPr>
              <a:t> 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advice.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begin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spc="-10" dirty="0">
                <a:latin typeface="Arial"/>
                <a:cs typeface="Arial"/>
              </a:rPr>
              <a:t> 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“I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’t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spc="-10" dirty="0">
                <a:latin typeface="Arial"/>
                <a:cs typeface="Arial"/>
              </a:rPr>
              <a:t>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sense</a:t>
            </a:r>
            <a:r>
              <a:rPr sz="1100" spc="-5" dirty="0">
                <a:latin typeface="Arial"/>
                <a:cs typeface="Arial"/>
              </a:rPr>
              <a:t>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conc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rns.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okay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 </a:t>
            </a:r>
            <a:r>
              <a:rPr sz="1100" spc="-10" dirty="0">
                <a:latin typeface="Arial"/>
                <a:cs typeface="Arial"/>
              </a:rPr>
              <a:t>shared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concerns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you?”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Arial"/>
              <a:buChar char="*"/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thre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patient’s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thoughts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about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information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5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u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have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provided.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6"/>
              </a:spcBef>
            </a:pPr>
            <a:endParaRPr sz="1200" dirty="0"/>
          </a:p>
          <a:p>
            <a:pPr marL="12700">
              <a:lnSpc>
                <a:spcPts val="1290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ples:</a:t>
            </a:r>
            <a:endParaRPr sz="1100" dirty="0">
              <a:latin typeface="Arial"/>
              <a:cs typeface="Arial"/>
            </a:endParaRPr>
          </a:p>
          <a:p>
            <a:pPr marL="469900" lvl="1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that?</a:t>
            </a:r>
            <a:endParaRPr sz="1100" dirty="0">
              <a:latin typeface="Arial"/>
              <a:cs typeface="Arial"/>
            </a:endParaRPr>
          </a:p>
          <a:p>
            <a:pPr marL="469900" lvl="1" indent="-228600">
              <a:lnSpc>
                <a:spcPts val="124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wonder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385"/>
              </a:lnSpc>
              <a:buSzPct val="109090"/>
              <a:buFont typeface="Arial"/>
              <a:buChar char="❖"/>
              <a:tabLst>
                <a:tab pos="469900" algn="l"/>
              </a:tabLst>
            </a:pP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thoughts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</a:t>
            </a:r>
            <a:r>
              <a:rPr sz="1100" spc="-10" dirty="0">
                <a:latin typeface="Arial"/>
                <a:cs typeface="Arial"/>
              </a:rPr>
              <a:t>t?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4"/>
              </a:spcBef>
              <a:buFont typeface="Arial"/>
              <a:buChar char="❖"/>
            </a:pPr>
            <a:endParaRPr sz="1200" dirty="0"/>
          </a:p>
          <a:p>
            <a:pPr marL="12700" marR="81915">
              <a:lnSpc>
                <a:spcPts val="138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Ethical issues: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f </a:t>
            </a:r>
            <a:r>
              <a:rPr sz="1200" b="1" spc="-1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fee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y</a:t>
            </a:r>
            <a:r>
              <a:rPr sz="1200" b="1" spc="-10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</a:t>
            </a:r>
            <a:r>
              <a:rPr sz="1200" b="1" spc="-5" dirty="0">
                <a:latin typeface="Arial"/>
                <a:cs typeface="Arial"/>
              </a:rPr>
              <a:t>ll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lient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information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</a:t>
            </a:r>
            <a:r>
              <a:rPr sz="1200" b="1" spc="-15" dirty="0">
                <a:latin typeface="Arial"/>
                <a:cs typeface="Arial"/>
              </a:rPr>
              <a:t>ethica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reasons, </a:t>
            </a:r>
            <a:r>
              <a:rPr sz="1200" b="1" spc="-10" dirty="0">
                <a:latin typeface="Arial"/>
                <a:cs typeface="Arial"/>
              </a:rPr>
              <a:t>then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as</a:t>
            </a:r>
            <a:r>
              <a:rPr sz="1200" b="1" dirty="0">
                <a:latin typeface="Arial"/>
                <a:cs typeface="Arial"/>
              </a:rPr>
              <a:t>k </a:t>
            </a:r>
            <a:r>
              <a:rPr sz="1200" b="1" spc="-10" dirty="0">
                <a:latin typeface="Arial"/>
                <a:cs typeface="Arial"/>
              </a:rPr>
              <a:t>their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permission</a:t>
            </a:r>
            <a:r>
              <a:rPr sz="1200" b="1" spc="-5" dirty="0">
                <a:latin typeface="Arial"/>
                <a:cs typeface="Arial"/>
              </a:rPr>
              <a:t> a</a:t>
            </a:r>
            <a:r>
              <a:rPr sz="1200" b="1" dirty="0">
                <a:latin typeface="Arial"/>
                <a:cs typeface="Arial"/>
              </a:rPr>
              <a:t>t the </a:t>
            </a:r>
            <a:r>
              <a:rPr sz="1200" b="1" spc="-10" dirty="0">
                <a:latin typeface="Arial"/>
                <a:cs typeface="Arial"/>
              </a:rPr>
              <a:t>beginn</a:t>
            </a:r>
            <a:r>
              <a:rPr sz="1200" b="1" spc="-25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ng.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Instead,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begin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</a:t>
            </a:r>
            <a:r>
              <a:rPr sz="1200" b="1" spc="-10" dirty="0">
                <a:latin typeface="Arial"/>
                <a:cs typeface="Arial"/>
              </a:rPr>
              <a:t>ith</a:t>
            </a:r>
            <a:r>
              <a:rPr sz="1200" b="1" dirty="0">
                <a:latin typeface="Arial"/>
                <a:cs typeface="Arial"/>
              </a:rPr>
              <a:t> a </a:t>
            </a:r>
            <a:r>
              <a:rPr sz="1200" b="1" spc="-5" dirty="0">
                <a:latin typeface="Arial"/>
                <a:cs typeface="Arial"/>
              </a:rPr>
              <a:t>statemen</a:t>
            </a:r>
            <a:r>
              <a:rPr sz="1200" b="1" dirty="0">
                <a:latin typeface="Arial"/>
                <a:cs typeface="Arial"/>
              </a:rPr>
              <a:t>t </a:t>
            </a:r>
            <a:r>
              <a:rPr sz="1200" b="1" spc="-10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concern.</a:t>
            </a:r>
            <a:endParaRPr sz="1200" dirty="0">
              <a:latin typeface="Arial"/>
              <a:cs typeface="Arial"/>
            </a:endParaRPr>
          </a:p>
          <a:p>
            <a:pPr marL="469900" indent="-228600">
              <a:lnSpc>
                <a:spcPts val="1300"/>
              </a:lnSpc>
              <a:buFont typeface="Arial"/>
              <a:buChar char="❖"/>
              <a:tabLst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m very concerned </a:t>
            </a:r>
            <a:r>
              <a:rPr sz="1200" spc="-5" dirty="0">
                <a:latin typeface="Arial"/>
                <a:cs typeface="Arial"/>
              </a:rPr>
              <a:t>abou</a:t>
            </a:r>
            <a:r>
              <a:rPr sz="1200" dirty="0">
                <a:latin typeface="Arial"/>
                <a:cs typeface="Arial"/>
              </a:rPr>
              <a:t>t you </a:t>
            </a:r>
            <a:r>
              <a:rPr sz="1200" spc="-5" dirty="0">
                <a:latin typeface="Arial"/>
                <a:cs typeface="Arial"/>
              </a:rPr>
              <a:t>an</a:t>
            </a:r>
            <a:r>
              <a:rPr sz="1200" dirty="0">
                <a:latin typeface="Arial"/>
                <a:cs typeface="Arial"/>
              </a:rPr>
              <a:t>d feel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nee</a:t>
            </a:r>
            <a:r>
              <a:rPr sz="1200" dirty="0">
                <a:latin typeface="Arial"/>
                <a:cs typeface="Arial"/>
              </a:rPr>
              <a:t>d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share my concerns </a:t>
            </a:r>
            <a:r>
              <a:rPr sz="1200" spc="-5" dirty="0">
                <a:latin typeface="Arial"/>
                <a:cs typeface="Arial"/>
              </a:rPr>
              <a:t>wit</a:t>
            </a:r>
            <a:r>
              <a:rPr sz="1200" dirty="0">
                <a:latin typeface="Arial"/>
                <a:cs typeface="Arial"/>
              </a:rPr>
              <a:t>h you.</a:t>
            </a:r>
          </a:p>
          <a:p>
            <a:pPr marL="469900" marR="148590" indent="-22860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example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 suicide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homicid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2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mminent,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child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elde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abus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ar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brought up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ar</a:t>
            </a:r>
            <a:r>
              <a:rPr sz="1200" dirty="0">
                <a:latin typeface="Arial"/>
                <a:cs typeface="Arial"/>
              </a:rPr>
              <a:t>e mandated </a:t>
            </a:r>
            <a:r>
              <a:rPr sz="1200" spc="-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la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 this</a:t>
            </a:r>
            <a:r>
              <a:rPr sz="1200" spc="-5" dirty="0">
                <a:latin typeface="Arial"/>
                <a:cs typeface="Arial"/>
              </a:rPr>
              <a:t> to</a:t>
            </a:r>
            <a:r>
              <a:rPr sz="1200" dirty="0">
                <a:latin typeface="Arial"/>
                <a:cs typeface="Arial"/>
              </a:rPr>
              <a:t> the </a:t>
            </a:r>
            <a:r>
              <a:rPr sz="1200" spc="-5" dirty="0">
                <a:latin typeface="Arial"/>
                <a:cs typeface="Arial"/>
              </a:rPr>
              <a:t>authorities.</a:t>
            </a:r>
            <a:endParaRPr sz="1200" dirty="0">
              <a:latin typeface="Arial"/>
              <a:cs typeface="Arial"/>
            </a:endParaRPr>
          </a:p>
          <a:p>
            <a:pPr marL="469900" marR="146685" indent="-228600">
              <a:lnSpc>
                <a:spcPts val="1380"/>
              </a:lnSpc>
              <a:buFont typeface="Arial"/>
              <a:buChar char="❖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example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5" dirty="0">
                <a:latin typeface="Arial"/>
                <a:cs typeface="Arial"/>
              </a:rPr>
              <a:t>ill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ga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 the clien</a:t>
            </a:r>
            <a:r>
              <a:rPr sz="1200" spc="-3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’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10" dirty="0">
                <a:latin typeface="Arial"/>
                <a:cs typeface="Arial"/>
              </a:rPr>
              <a:t>state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drug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5" dirty="0">
                <a:latin typeface="Arial"/>
                <a:cs typeface="Arial"/>
              </a:rPr>
              <a:t>whil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pr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gnant</a:t>
            </a:r>
            <a:r>
              <a:rPr sz="1200" dirty="0">
                <a:latin typeface="Arial"/>
                <a:cs typeface="Arial"/>
              </a:rPr>
              <a:t>, you may </a:t>
            </a:r>
            <a:r>
              <a:rPr sz="1200" spc="-5" dirty="0">
                <a:latin typeface="Arial"/>
                <a:cs typeface="Arial"/>
              </a:rPr>
              <a:t>wan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share this</a:t>
            </a:r>
            <a:r>
              <a:rPr sz="1200" spc="-5" dirty="0">
                <a:latin typeface="Arial"/>
                <a:cs typeface="Arial"/>
              </a:rPr>
              <a:t> wit</a:t>
            </a:r>
            <a:r>
              <a:rPr sz="1200" dirty="0">
                <a:latin typeface="Arial"/>
                <a:cs typeface="Arial"/>
              </a:rPr>
              <a:t>h your client.</a:t>
            </a:r>
          </a:p>
        </p:txBody>
      </p:sp>
      <p:sp>
        <p:nvSpPr>
          <p:cNvPr id="3" name="object 3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457200"/>
            <a:ext cx="6702425" cy="838200"/>
          </a:xfrm>
        </p:spPr>
        <p:txBody>
          <a:bodyPr/>
          <a:lstStyle/>
          <a:p>
            <a:pPr marL="38735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oring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Mean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2192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92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 principl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scover,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occurs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custody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children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lict. Finally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anything.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614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Goals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66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124460" lvl="0" indent="-227965">
              <a:lnSpc>
                <a:spcPts val="1270"/>
              </a:lnSpc>
              <a:spcBef>
                <a:spcPts val="55"/>
              </a:spcBef>
              <a:buFont typeface="Arial"/>
              <a:buAutoNum type="arabicPeriod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fits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interferes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44145" lvl="0" indent="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ould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set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cards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think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top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values,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here’s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brief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description.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Briefly, there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50 cards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“accept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nce,”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“beaut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“family,”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255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“spirituality.” Clients sort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further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discussion.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620520" lvl="0" indent="-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One place to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find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 set of values on cards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is at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ebsit</a:t>
            </a:r>
            <a:r>
              <a:rPr lang="en-US" sz="1100" b="1" spc="-2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2"/>
              </a:rPr>
              <a:t> http://casaa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2"/>
              </a:rPr>
              <a:t>.unm.edu/inst/Personal%20Values%20Record.pdf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22275">
              <a:lnSpc>
                <a:spcPts val="121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a sheet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record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nswers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http://casaa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.unm.edu/inst/Per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onal%20Values%20Card%20Sort.pdf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Key Elements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224790" lvl="0" indent="-227965" algn="just">
              <a:lnSpc>
                <a:spcPct val="95700"/>
              </a:lnSpc>
              <a:spcBef>
                <a:spcPts val="72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select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(this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simply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pertinent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issue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40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deeper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eflect.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neutr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71120" lvl="0" indent="-227965">
              <a:lnSpc>
                <a:spcPts val="1270"/>
              </a:lnSpc>
              <a:spcBef>
                <a:spcPts val="55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thoro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8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Avoid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0"/>
              </a:lnSpc>
              <a:spcBef>
                <a:spcPts val="665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conflic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assumptions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4"/>
              </a:spcBef>
              <a:buFont typeface="Arial"/>
              <a:buAutoNum type="arabicPeriod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Key Questions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81305" lvl="1" indent="-227965">
              <a:lnSpc>
                <a:spcPts val="1270"/>
              </a:lnSpc>
              <a:spcBef>
                <a:spcPts val="75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s.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makes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wondering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decisio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 into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ture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“Yo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all,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drugs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4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295400"/>
            <a:ext cx="6702425" cy="838200"/>
          </a:xfrm>
        </p:spPr>
        <p:txBody>
          <a:bodyPr/>
          <a:lstStyle/>
          <a:p>
            <a:pPr marL="567055" marR="542925" lvl="0" indent="549910">
              <a:lnSpc>
                <a:spcPts val="23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Specific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Native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America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Values: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Spirituality,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Communit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&amp;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Cultura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286000"/>
            <a:ext cx="6702425" cy="6773863"/>
          </a:xfrm>
        </p:spPr>
        <p:txBody>
          <a:bodyPr>
            <a:noAutofit/>
          </a:bodyPr>
          <a:lstStyle/>
          <a:p>
            <a:pPr marL="12700" lvl="0" indent="0">
              <a:lnSpc>
                <a:spcPts val="1410"/>
              </a:lnSpc>
              <a:spcBef>
                <a:spcPts val="126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Things to think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before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bring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up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spiritua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lity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8585" lvl="0" indent="45720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 be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sacred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secret traditional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actices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spiritual 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6565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American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complex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 in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spirituality,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communities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histories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 contact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missionaries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Christian.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adopted,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rejected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outcome,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general,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Grandfather,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higher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4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Reaso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talk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spirituality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985" lvl="0" indent="45720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 practice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integral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separ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connected.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Depending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iscussio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spirituality.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0960" lvl="0" indent="45720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 that addiction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itual 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voice.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addiction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 spiritual 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Eduardo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Bonnie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ddiction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book,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“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Native 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Postcoloni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Psycholo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7800" lvl="0" indent="45720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Often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that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ddictive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negatively.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interferes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helpful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spirituality.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5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is/was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096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31445" lvl="0" indent="-45720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preference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 (blend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too)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descri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whether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 is related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(similar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2860" lvl="0" indent="0">
              <a:lnSpc>
                <a:spcPts val="1260"/>
              </a:lnSpc>
              <a:spcBef>
                <a:spcPts val="65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yes,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0">
              <a:lnSpc>
                <a:spcPts val="123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not,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opics.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829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5942012" cy="8229600"/>
          </a:xfrm>
        </p:spPr>
        <p:txBody>
          <a:bodyPr>
            <a:noAutofit/>
          </a:bodyPr>
          <a:lstStyle/>
          <a:p>
            <a:pPr marL="469900" marR="6350" lvl="0" indent="-457834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improve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principl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biliti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section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46-47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uality?)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57834" algn="just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whether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 interested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(traditional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ministers,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334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Community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121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generally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community’s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(coll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ctivistic).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individual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experiencing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erferes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weakened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collec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ivistic 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inspiring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themselves.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indivi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clearly described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incor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strengtheni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potential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resource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potential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167640" lvl="0" indent="-457200" algn="just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kinship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ships?”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36195" lvl="0" indent="-457834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clan or kinship ties to 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716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weaknesses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non-drinking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impacts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welfare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 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hurt/af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ected/interf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105410" lvl="0" indent="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54610" lvl="0" indent="-457834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sibilities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-45720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ingness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595630" lvl="0" indent="-457834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repairing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strengtheni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3345" lvl="0" indent="-457834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relationship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family/community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(similar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values,”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33972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motivation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revea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78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684212"/>
          </a:xfrm>
        </p:spPr>
        <p:txBody>
          <a:bodyPr/>
          <a:lstStyle/>
          <a:p>
            <a:pPr marR="120014" lvl="0" algn="ctr">
              <a:lnSpc>
                <a:spcPct val="100000"/>
              </a:lnSpc>
              <a:spcBef>
                <a:spcPts val="0"/>
              </a:spcBef>
            </a:pPr>
            <a:r>
              <a:rPr lang="en-US" sz="16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Cultura</a:t>
            </a:r>
            <a:r>
              <a:rPr lang="en-US" sz="1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 </a:t>
            </a:r>
            <a:r>
              <a:rPr lang="en-US" sz="1600" b="1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295400"/>
            <a:ext cx="6475412" cy="6381750"/>
          </a:xfrm>
        </p:spPr>
        <p:txBody>
          <a:bodyPr>
            <a:noAutofit/>
          </a:bodyPr>
          <a:lstStyle/>
          <a:p>
            <a:pPr marL="12700" marR="3556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 ident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levels;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certain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identifying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communities,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icans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traditional,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bicultur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multicultural,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identified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level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exists.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4191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identific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 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protect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 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racism,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oppression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historic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challen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gth.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8064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from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 tribe,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unselor.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defensive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uncomfortable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5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this area: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35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 levels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mfort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preferences.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use 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252729" lvl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 changes?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361950" lvl="0" indent="0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 they know anyone who could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984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If the 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rested,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traditional,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bicultural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acculturated.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have been your experiences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9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548383"/>
            <a:ext cx="6702425" cy="661417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Affirming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97865" marR="159385" lvl="0" indent="-6858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Goal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communicate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 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strengt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efforts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appreciated.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sincere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powerful.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040765" marR="709930" lvl="0" algn="ctr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10414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Lightweig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appreciation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584200" marR="3735070" lvl="0" indent="0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 soun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idea” 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that” 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lt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marR="9842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say, if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position,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stress”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see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lvl="0" indent="0" algn="just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 hard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restore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rmon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040765" lvl="0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10414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strengths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84200" lvl="0" indent="0" algn="just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kind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 who cares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581660" lvl="0" indent="-635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a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are”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marR="6350" lvl="0" indent="0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kind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 who does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like 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integrity”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132651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challenge.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s” 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deeply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aspects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algn="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Rolln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199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rbr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000" i="1" spc="-5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en-US" sz="1000" i="1" spc="-1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000" i="1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77419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141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89012"/>
          </a:xfrm>
        </p:spPr>
        <p:txBody>
          <a:bodyPr/>
          <a:lstStyle/>
          <a:p>
            <a:pPr marL="44450" lvl="0" algn="ctr">
              <a:lnSpc>
                <a:spcPts val="2585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Phase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2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 Strengthening 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Commitmen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</a:t>
            </a:r>
            <a:r>
              <a:rPr lang="en-US" sz="22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200" b="1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96" y="1553309"/>
            <a:ext cx="6673117" cy="6381750"/>
          </a:xfrm>
        </p:spPr>
        <p:txBody>
          <a:bodyPr>
            <a:noAutofit/>
          </a:bodyPr>
          <a:lstStyle/>
          <a:p>
            <a:pPr marL="12700" marR="29845" lvl="0" indent="0">
              <a:lnSpc>
                <a:spcPts val="1610"/>
              </a:lnSpc>
              <a:spcBef>
                <a:spcPts val="1435"/>
              </a:spcBef>
              <a:buNone/>
            </a:pP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Phase 1 is the "Why" of Change or building motivation</a:t>
            </a:r>
            <a:r>
              <a:rPr lang="en-US" sz="1400"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change;   Phase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"How"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ength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ning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i="1" spc="-20" dirty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itment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380"/>
              </a:lnSpc>
              <a:spcBef>
                <a:spcPts val="1250"/>
              </a:spcBef>
              <a:buClr>
                <a:srgbClr val="931200"/>
              </a:buClr>
              <a:buSzPct val="91666"/>
              <a:buFont typeface="Arial"/>
              <a:buAutoNum type="arabicPeriod"/>
              <a:tabLst>
                <a:tab pos="16827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Timing: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Recognizin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Signs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Read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see these signs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your clients,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Phase 2 strategies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strengthen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see these signs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can tell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still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ready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changes, then continue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Phase 1 strategies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buildin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motivation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</a:p>
          <a:p>
            <a:pPr marL="0" lvl="0" indent="0">
              <a:lnSpc>
                <a:spcPts val="1150"/>
              </a:lnSpc>
              <a:spcBef>
                <a:spcPts val="29"/>
              </a:spcBef>
              <a:buClr>
                <a:srgbClr val="931200"/>
              </a:buClr>
              <a:buFont typeface="Arial"/>
              <a:buAutoNum type="arabicPeriod"/>
            </a:pPr>
            <a:endParaRPr lang="en-US" sz="1150" dirty="0">
              <a:solidFill>
                <a:prstClr val="black"/>
              </a:solidFill>
            </a:endParaRPr>
          </a:p>
          <a:p>
            <a:pPr marL="926465" lvl="1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discussion/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89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59385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Envisioning: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6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marR="43180" lvl="1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 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drugs.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57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17170" lvl="0" indent="0">
              <a:lnSpc>
                <a:spcPts val="1380"/>
              </a:lnSpc>
              <a:spcBef>
                <a:spcPts val="0"/>
              </a:spcBef>
              <a:buClr>
                <a:srgbClr val="931200"/>
              </a:buClr>
              <a:buSzPct val="91666"/>
              <a:buFont typeface="Arial"/>
              <a:buAutoNum type="arabicPeriod"/>
              <a:tabLst>
                <a:tab pos="20764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Phase 2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Hazard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Avoid: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These things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rather than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them move toward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changes.</a:t>
            </a:r>
          </a:p>
          <a:p>
            <a:pPr marL="0" lvl="0" indent="0">
              <a:lnSpc>
                <a:spcPts val="1200"/>
              </a:lnSpc>
              <a:spcBef>
                <a:spcPts val="36"/>
              </a:spcBef>
              <a:buClr>
                <a:srgbClr val="931200"/>
              </a:buClr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58115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Underestimating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forward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esisting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ushes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maintaining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Over-prescription: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telling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68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20320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Clients: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needed;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simply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24790" lvl="0" indent="-21209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3"/>
              <a:tabLst>
                <a:tab pos="22542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Initiating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Phase 2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3"/>
              </a:spcBef>
              <a:buClr>
                <a:srgbClr val="931200"/>
              </a:buClr>
              <a:buFont typeface="Arial"/>
              <a:buAutoNum type="arabicPeriod" startAt="3"/>
            </a:pPr>
            <a:endParaRPr lang="en-US" sz="1400" dirty="0">
              <a:solidFill>
                <a:prstClr val="black"/>
              </a:solidFill>
            </a:endParaRPr>
          </a:p>
          <a:p>
            <a:pPr marL="926465" marR="2159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next?”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3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838200"/>
            <a:ext cx="6475412" cy="6381750"/>
          </a:xfrm>
        </p:spPr>
        <p:txBody>
          <a:bodyPr>
            <a:noAutofit/>
          </a:bodyPr>
          <a:lstStyle/>
          <a:p>
            <a:pPr marL="926465" marR="635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again”)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reinforce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(example: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life.”)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2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85725" lvl="0" indent="0">
              <a:lnSpc>
                <a:spcPts val="138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4"/>
              <a:tabLst>
                <a:tab pos="225425" algn="l"/>
              </a:tabLst>
            </a:pP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Negotiatin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a Treatment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(only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ready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back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motivation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change)</a:t>
            </a:r>
          </a:p>
          <a:p>
            <a:pPr marL="0" lvl="0" indent="0">
              <a:lnSpc>
                <a:spcPts val="1300"/>
              </a:lnSpc>
              <a:spcBef>
                <a:spcPts val="77"/>
              </a:spcBef>
              <a:buClr>
                <a:srgbClr val="931200"/>
              </a:buClr>
              <a:buFont typeface="Arial"/>
              <a:buAutoNum type="arabicPeriod" startAt="4"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24765" lvl="1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t-term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long-term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(make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measurable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ecific: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month;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meetings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days,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3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226060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abstinence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versus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reducing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western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inpatient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vers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outpatie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brainst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cons)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96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1430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Arriving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Evaluating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Affirm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07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4989"/>
            <a:ext cx="6172200" cy="98901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Creating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7" y="1524001"/>
            <a:ext cx="6323013" cy="7535862"/>
          </a:xfrm>
        </p:spPr>
        <p:txBody>
          <a:bodyPr>
            <a:noAutofit/>
          </a:bodyPr>
          <a:lstStyle/>
          <a:p>
            <a:pPr marL="12700" marR="179070" lvl="0" indent="0">
              <a:lnSpc>
                <a:spcPct val="95800"/>
              </a:lnSpc>
              <a:spcBef>
                <a:spcPts val="127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expressed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ahead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ready,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Draw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oal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230695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are 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now?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ake? Where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from here?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Explore options.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54940" lvl="0" indent="0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ideas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goal?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(short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term 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ter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 lifestyle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past?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helped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successfully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apply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skills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 situation?</a:t>
            </a:r>
            <a:r>
              <a:rPr lang="en-US" sz="11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 change)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47955" lvl="0" indent="0">
              <a:lnSpc>
                <a:spcPts val="1270"/>
              </a:lnSpc>
              <a:spcBef>
                <a:spcPts val="3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 you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interested 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hearing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people?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those?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 know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workin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ts val="126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orksheet,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might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decide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complete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Action Planning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Worksheet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next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take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home.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15"/>
              </a:spcBef>
              <a:buClr>
                <a:srgbClr val="931200"/>
              </a:buClr>
              <a:buFont typeface="Symbol"/>
              <a:buChar char=""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67945" lvl="0" indent="-227965">
              <a:lnSpc>
                <a:spcPct val="9570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used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rulers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(pages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46-47)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found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level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bel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8,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courage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ensure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confidence.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few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ideas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for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consideration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449580" lvl="1">
              <a:lnSpc>
                <a:spcPts val="1270"/>
              </a:lnSpc>
              <a:spcBef>
                <a:spcPts val="2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might help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 changes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00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 ad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419100" lvl="1" indent="-227965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 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“risky”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tempting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985" lvl="1" indent="-227965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Perhaps adding a time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limit to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renegotiate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(ex: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days”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overwhelming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“a lifetime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sobrie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300"/>
              </a:lnSpc>
              <a:spcBef>
                <a:spcPts val="47"/>
              </a:spcBef>
              <a:buFont typeface="Courier New"/>
              <a:buChar char="o"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208915" lvl="0" indent="-227965">
              <a:lnSpc>
                <a:spcPts val="126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Summarize the plan.  Include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main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details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plan.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2"/>
              </a:spcBef>
              <a:buClr>
                <a:srgbClr val="931200"/>
              </a:buClr>
              <a:buFont typeface="Symbol"/>
              <a:buChar char="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 about commitment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 this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335" lvl="1" indent="0">
              <a:lnSpc>
                <a:spcPct val="95800"/>
              </a:lnSpc>
              <a:spcBef>
                <a:spcPts val="2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disagr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disappoint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true 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themselves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22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685800"/>
            <a:ext cx="6475412" cy="6381750"/>
          </a:xfrm>
        </p:spPr>
        <p:txBody>
          <a:bodyPr>
            <a:noAutofit/>
          </a:bodyPr>
          <a:lstStyle/>
          <a:p>
            <a:pPr marL="698500" marR="95250" lvl="0" indent="0">
              <a:lnSpc>
                <a:spcPts val="1270"/>
              </a:lnSpc>
              <a:spcBef>
                <a:spcPts val="0"/>
              </a:spcBef>
              <a:buNone/>
              <a:tabLst>
                <a:tab pos="9264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exampl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6350" lvl="0" indent="0">
              <a:lnSpc>
                <a:spcPts val="1260"/>
              </a:lnSpc>
              <a:spcBef>
                <a:spcPts val="1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hear what you are saying and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es people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agr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polite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8509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nice but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oals.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 are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suggest,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fortable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telling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really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926465" marR="59690" lvl="0">
              <a:lnSpc>
                <a:spcPct val="95700"/>
              </a:lnSpc>
              <a:spcBef>
                <a:spcPts val="0"/>
              </a:spcBef>
              <a:buNone/>
              <a:tabLst>
                <a:tab pos="926465" algn="l"/>
              </a:tabLst>
            </a:pPr>
            <a:r>
              <a:rPr lang="en-US" sz="1100" spc="-15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100" spc="-15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hear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commitment,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reinforce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it.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hear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commitment,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 might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needs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y c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anges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hat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 them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feel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committed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marR="365252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Closin</a:t>
            </a:r>
            <a:r>
              <a:rPr lang="en-US" sz="1600" b="1" dirty="0">
                <a:solidFill>
                  <a:srgbClr val="931200"/>
                </a:solidFill>
                <a:latin typeface="Arial"/>
                <a:cs typeface="Arial"/>
              </a:rPr>
              <a:t>g the </a:t>
            </a: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Conversation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1295"/>
              </a:spcBef>
              <a:buClr>
                <a:srgbClr val="931200"/>
              </a:buClr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06045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Wow, w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acco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plished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tod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developed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 backup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it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sses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 strengths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goals.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 clients si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ilar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ade,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works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Show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app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eciation.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Thank you f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forward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seeing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95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962025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>
                <a:ea typeface="+mn-ea"/>
              </a:rPr>
              <a:t>About This Manual and </a:t>
            </a:r>
            <a:r>
              <a:rPr lang="en-US" sz="2000" kern="1200" spc="-15" dirty="0" smtClean="0">
                <a:ea typeface="+mn-ea"/>
              </a:rPr>
              <a:t>Parti</a:t>
            </a:r>
            <a:r>
              <a:rPr lang="en-US" sz="2000" kern="1200" spc="-10" dirty="0" smtClean="0">
                <a:ea typeface="+mn-ea"/>
              </a:rPr>
              <a:t>cip</a:t>
            </a:r>
            <a:r>
              <a:rPr lang="en-US" sz="2000" kern="1200" spc="-20" dirty="0" smtClean="0">
                <a:ea typeface="+mn-ea"/>
              </a:rPr>
              <a:t>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2057400"/>
            <a:ext cx="6173216" cy="7173246"/>
          </a:xfrm>
        </p:spPr>
        <p:txBody>
          <a:bodyPr/>
          <a:lstStyle/>
          <a:p>
            <a:pPr marL="12700" marR="15240" lvl="0" indent="0" algn="l" defTabSz="914400" rtl="0" eaLnBrk="1" fontAlgn="auto" latinLnBrk="0" hangingPunct="1">
              <a:lnSpc>
                <a:spcPct val="958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task of writing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 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ericans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care.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incorpor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ate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eliefs,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striving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wellness.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lism,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 abuse,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social iss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(i.e.,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domestic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violence,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suici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overty,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mployment,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etc.)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individual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9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When we decided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wri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problem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afflicted,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still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utmost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erials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reverence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task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ndful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prepare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ourselves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urselves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vacuum.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input,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recommen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dations,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critiqu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colle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felt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put 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helpful,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yet,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ggles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 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3175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uthors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rporate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traditions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hat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 better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alone.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300"/>
              </a:lnSpc>
              <a:spcBef>
                <a:spcPts val="70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825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creating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partnership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indigenous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view’s.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rojects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describe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indig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culturally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-supported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healing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artnership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indigen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Kamilla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L. </a:t>
            </a:r>
            <a:r>
              <a:rPr lang="en-US" sz="11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Venner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, P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(Athaba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can)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240" lvl="0" indent="0" algn="l" defTabSz="914400" rtl="0" eaLnBrk="1" fontAlgn="auto" latinLnBrk="0" hangingPunct="1">
              <a:lnSpc>
                <a:spcPct val="958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Athabascan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Alask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psychologist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Albuquerque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since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3.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improve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outc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friends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struggled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 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loped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graduate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exico,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fortunate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mentors: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Philip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 renowned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epidemiologist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internation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known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psychologist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2002,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Motiva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Network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(MINT).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8735" lvl="0" indent="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Nearly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 of the trainings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</a:t>
            </a:r>
            <a:r>
              <a:rPr lang="en-US" sz="1100" kern="1200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clientele.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plea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collaborati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authors,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 community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prove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outcomes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future projects</a:t>
            </a:r>
            <a:r>
              <a:rPr lang="en-US" sz="11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02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608012"/>
          </a:xfrm>
        </p:spPr>
        <p:txBody>
          <a:bodyPr/>
          <a:lstStyle/>
          <a:p>
            <a:pPr marL="185293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2192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700"/>
              </a:lnSpc>
              <a:spcBef>
                <a:spcPts val="127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 we have included 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 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plan,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nervous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 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flexible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orking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increasi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future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2511425" lvl="0">
              <a:lnSpc>
                <a:spcPct val="890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changes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make (or maintain)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alcohol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days: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</a:t>
            </a:r>
            <a:r>
              <a:rPr lang="en-US" sz="1400" i="1" spc="-20" dirty="0">
                <a:solidFill>
                  <a:prstClr val="black"/>
                </a:solidFill>
                <a:latin typeface="Monotype Corsiva"/>
                <a:cs typeface="Monotype Corsiva"/>
              </a:rPr>
              <a:t>n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Increase physical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activity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such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walking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ts val="1570"/>
              </a:lnSpc>
              <a:spcBef>
                <a:spcPts val="0"/>
              </a:spcBef>
              <a:buNone/>
            </a:pP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Hel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p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cook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mea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l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ribal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gatherings/events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3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5842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make (or maintain) these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changes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886460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lost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job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because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of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showing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up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t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hungover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missing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too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much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work.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want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good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role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model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children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grandchildren.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have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felt so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ashamed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of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drink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how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has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hurt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family.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3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5842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steps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take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changing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>
              <a:lnSpc>
                <a:spcPts val="1515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Attend 90 AA meetings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in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 days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marR="1362710" lvl="0" indent="0">
              <a:lnSpc>
                <a:spcPts val="1570"/>
              </a:lnSpc>
              <a:spcBef>
                <a:spcPts val="9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Attend counseling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sessions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once a 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eek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next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days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 Walk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with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friend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three ti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 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week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minutes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Hel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ook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wheneve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pec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tribal gatherings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(until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3/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31)</a:t>
            </a:r>
          </a:p>
          <a:p>
            <a:pPr marL="0" lvl="0" indent="0">
              <a:lnSpc>
                <a:spcPts val="1300"/>
              </a:lnSpc>
              <a:spcBef>
                <a:spcPts val="2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584200" lvl="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SzPct val="91666"/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can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 me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2425" indent="0">
              <a:spcBef>
                <a:spcPts val="1200"/>
              </a:spcBef>
              <a:buNone/>
              <a:tabLst>
                <a:tab pos="18811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	Possible Ways to Help</a:t>
            </a:r>
          </a:p>
          <a:p>
            <a:pPr marL="352425" indent="0">
              <a:spcAft>
                <a:spcPts val="1200"/>
              </a:spcAft>
              <a:buNone/>
              <a:tabLst>
                <a:tab pos="1881188" algn="l"/>
              </a:tabLst>
            </a:pPr>
            <a:r>
              <a:rPr lang="en-US" sz="1400" u="sng" dirty="0" smtClean="0">
                <a:latin typeface="Monotype Corsiva" panose="03010101010201010101" pitchFamily="66" charset="0"/>
              </a:rPr>
              <a:t>Mom</a:t>
            </a:r>
            <a:r>
              <a:rPr lang="en-US" sz="1400" dirty="0" smtClean="0">
                <a:latin typeface="Monotype Corsiva" panose="03010101010201010101" pitchFamily="66" charset="0"/>
              </a:rPr>
              <a:t>	</a:t>
            </a:r>
            <a:r>
              <a:rPr lang="en-US" sz="1400" u="sng" dirty="0" smtClean="0">
                <a:latin typeface="Monotype Corsiva" panose="03010101010201010101" pitchFamily="66" charset="0"/>
              </a:rPr>
              <a:t>Teach me to cook; Listen when I’m having a hard time</a:t>
            </a:r>
          </a:p>
          <a:p>
            <a:pPr marL="2413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Some things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could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interfer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2478405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hang out with my drinking buddies at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night. 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can’t f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ride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meetings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friend doesn’t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want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walk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29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326390" lvl="0" indent="-31369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32702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My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backu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is…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ts val="1515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Ask a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bunch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of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people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if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would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willing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t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give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ride to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AA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marR="6350" lvl="0" indent="0">
              <a:lnSpc>
                <a:spcPts val="1570"/>
              </a:lnSpc>
              <a:spcBef>
                <a:spcPts val="9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friends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ask me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go out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drinking, tell</a:t>
            </a:r>
            <a:r>
              <a:rPr lang="en-US" sz="1400" i="1" spc="-3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but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would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like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do something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else for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fun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350"/>
              </a:lnSpc>
              <a:spcBef>
                <a:spcPts val="15"/>
              </a:spcBef>
              <a:buNone/>
            </a:pPr>
            <a:endParaRPr lang="en-US" sz="1350" dirty="0">
              <a:solidFill>
                <a:prstClr val="black"/>
              </a:solidFill>
            </a:endParaRPr>
          </a:p>
          <a:p>
            <a:pPr marL="325755" lvl="0" indent="-313055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326390" algn="l"/>
              </a:tabLst>
            </a:pP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 wil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l know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my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workin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if…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435609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During my counseling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sessions,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can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tell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you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how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have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met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goals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that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week.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alcohol.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am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creating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 new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life for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myself and my family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>
              <a:lnSpc>
                <a:spcPts val="1410"/>
              </a:lnSpc>
              <a:spcBef>
                <a:spcPts val="55"/>
              </a:spcBef>
              <a:buClr>
                <a:srgbClr val="931200"/>
              </a:buClr>
              <a:buSzPct val="91666"/>
              <a:buFont typeface="Arial"/>
              <a:buChar char="❖"/>
              <a:tabLst>
                <a:tab pos="241300" algn="l"/>
              </a:tabLst>
            </a:pP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confident your client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she can reach these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goals.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confidence ruler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(page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47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7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890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676400"/>
            <a:ext cx="6702425" cy="6381750"/>
          </a:xfrm>
        </p:spPr>
        <p:txBody>
          <a:bodyPr>
            <a:noAutofit/>
          </a:bodyPr>
          <a:lstStyle/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maintain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reasons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make these 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steps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changing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SzPct val="91666"/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  <a:p>
            <a:pPr marL="12700" lvl="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Person	Possible Ways to Help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	________________________________</a:t>
            </a:r>
            <a:endParaRPr lang="en-US" sz="1200" dirty="0"/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	________________________________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	________________________________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Some things that could interfere with my plan are…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My backup plans…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I will know that my plan is working if…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Ask how confident your client is that he or she can reach these goals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347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173101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Strategies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1295400"/>
            <a:ext cx="6475412" cy="73152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that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combines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6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f the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previou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strategies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listed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giv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f a sample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600" i="1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ssi</a:t>
            </a:r>
            <a:r>
              <a:rPr lang="en-US" sz="16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. This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guid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more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details abou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i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to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dependin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imp</a:t>
            </a:r>
            <a:r>
              <a:rPr lang="en-US" sz="1600" i="1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rtant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for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your client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to change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w confident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they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can make a successful change.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1205"/>
              </a:spcBef>
              <a:buFont typeface="Arial"/>
              <a:buChar char="❖"/>
              <a:tabLst>
                <a:tab pos="4699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Negotiate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permission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issue.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use Deciding on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sheet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enda.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4699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Assessing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portance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9050" lvl="1" indent="-227965" algn="just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help me understand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sk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adapted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scale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0-10,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74625" lvl="0" indent="0">
              <a:lnSpc>
                <a:spcPts val="1270"/>
              </a:lnSpc>
              <a:spcBef>
                <a:spcPts val="0"/>
              </a:spcBef>
              <a:buNone/>
              <a:tabLst>
                <a:tab pos="1936114" algn="l"/>
              </a:tabLst>
            </a:pPr>
            <a:r>
              <a:rPr lang="en-US" sz="1100" u="sng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(make changes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hol-related injuries,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0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made you choose a (number chosen) 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0?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422275" lvl="1" indent="-227965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 from a (num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(slightly higher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num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er)?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652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Now,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let’s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say you decided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to (stop drinking,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uce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confident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are you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it?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does a (# chosen) 	mean to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you?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made you choose a (number chosen) 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0?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 from a (num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(slightly higher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number)?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652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low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importance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 importance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Explore whether they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torn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>
              <a:lnSpc>
                <a:spcPts val="1265"/>
              </a:lnSpc>
              <a:spcBef>
                <a:spcPts val="0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>
              <a:lnSpc>
                <a:spcPts val="1265"/>
              </a:lnSpc>
              <a:spcBef>
                <a:spcPts val="0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bad 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92710" lvl="2">
              <a:lnSpc>
                <a:spcPts val="1270"/>
              </a:lnSpc>
              <a:spcBef>
                <a:spcPts val="55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your loved ones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100"/>
              </a:lnSpc>
              <a:spcBef>
                <a:spcPts val="76"/>
              </a:spcBef>
              <a:buFont typeface="Arial"/>
              <a:buChar char="▪"/>
            </a:pPr>
            <a:endParaRPr lang="en-US" sz="1100" dirty="0">
              <a:solidFill>
                <a:prstClr val="black"/>
              </a:solidFill>
            </a:endParaRPr>
          </a:p>
          <a:p>
            <a:pPr marL="88265" lvl="0" indent="0">
              <a:lnSpc>
                <a:spcPts val="1175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 hig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 impor</a:t>
            </a:r>
            <a:r>
              <a:rPr lang="en-US"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confi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den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barriers/successes to try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see 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barriers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past?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those same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characteristics in yourself or 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barriers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ast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533400"/>
            <a:ext cx="6551612" cy="6381750"/>
          </a:xfrm>
        </p:spPr>
        <p:txBody>
          <a:bodyPr>
            <a:noAutofit/>
          </a:bodyPr>
          <a:lstStyle/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high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high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ce;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Strengthen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78105" lvl="1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  <a:tab pos="2352040" algn="l"/>
                <a:tab pos="376491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are your main reasons why 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op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nk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u="heavy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drinking, </a:t>
            </a:r>
            <a:r>
              <a:rPr lang="en-US" sz="1100" u="heavy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0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  <a:tab pos="3183255" algn="l"/>
                <a:tab pos="49295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hope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accomplish by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u="heavy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116205" lvl="1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  <a:tab pos="1435735" algn="l"/>
                <a:tab pos="480504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affected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u="heavy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change)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Courier New"/>
              <a:buChar char="o"/>
            </a:pPr>
            <a:endParaRPr lang="en-US" sz="11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are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might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in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accomplishing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accomplish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can you do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sure you are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Closure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Off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resources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onfidence: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350" lvl="1" indent="-227965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hearing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plan,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that 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decide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7"/>
              </a:spcBef>
              <a:buFont typeface="Courier New"/>
              <a:buChar char="o"/>
            </a:pPr>
            <a:endParaRPr lang="en-US" sz="11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Appreciation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63830" lvl="1">
              <a:lnSpc>
                <a:spcPts val="1260"/>
              </a:lnSpc>
              <a:spcBef>
                <a:spcPts val="6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really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appreciate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willingness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tackle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 iss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thank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58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060575"/>
            <a:ext cx="5829300" cy="3502025"/>
          </a:xfrm>
        </p:spPr>
        <p:txBody>
          <a:bodyPr/>
          <a:lstStyle/>
          <a:p>
            <a:pPr marL="12700" marR="6350" lvl="0" indent="-12700">
              <a:lnSpc>
                <a:spcPts val="4140"/>
              </a:lnSpc>
              <a:spcBef>
                <a:spcPts val="0"/>
              </a:spcBef>
            </a:pPr>
            <a:r>
              <a:rPr lang="en-US" sz="3600" dirty="0"/>
              <a:t>Steps</a:t>
            </a:r>
            <a:r>
              <a:rPr lang="en-US" sz="3600" spc="-5" dirty="0"/>
              <a:t> </a:t>
            </a:r>
            <a:r>
              <a:rPr lang="en-US" sz="3600" spc="-20" dirty="0"/>
              <a:t>to</a:t>
            </a:r>
            <a:r>
              <a:rPr lang="en-US" sz="3600" dirty="0"/>
              <a:t> </a:t>
            </a:r>
            <a:r>
              <a:rPr lang="en-US" sz="3600" spc="-25" dirty="0"/>
              <a:t>Begin</a:t>
            </a:r>
            <a:r>
              <a:rPr lang="en-US" sz="3600" spc="-15" dirty="0"/>
              <a:t> </a:t>
            </a:r>
            <a:r>
              <a:rPr lang="en-US" sz="3600" spc="-15" dirty="0" smtClean="0"/>
              <a:t/>
            </a:r>
            <a:br>
              <a:rPr lang="en-US" sz="3600" spc="-15" dirty="0" smtClean="0"/>
            </a:br>
            <a:r>
              <a:rPr lang="en-US" sz="3600" spc="-25" dirty="0" smtClean="0"/>
              <a:t>Using</a:t>
            </a:r>
            <a:r>
              <a:rPr lang="en-US" sz="3600" spc="5" dirty="0" smtClean="0"/>
              <a:t> </a:t>
            </a:r>
            <a:r>
              <a:rPr lang="en-US" sz="3600" spc="-20" dirty="0"/>
              <a:t>MI</a:t>
            </a:r>
            <a:r>
              <a:rPr lang="en-US" sz="3600" dirty="0"/>
              <a:t> </a:t>
            </a:r>
            <a:r>
              <a:rPr lang="en-US" sz="3600" spc="-20" dirty="0"/>
              <a:t>with</a:t>
            </a:r>
            <a:r>
              <a:rPr lang="en-US" sz="3600" spc="-5" dirty="0"/>
              <a:t> </a:t>
            </a:r>
            <a:r>
              <a:rPr lang="en-US" sz="3600" spc="-25" dirty="0" smtClean="0"/>
              <a:t>Clients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508504" y="245440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1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14" y="2549525"/>
            <a:ext cx="6534341" cy="498475"/>
          </a:xfrm>
        </p:spPr>
        <p:txBody>
          <a:bodyPr/>
          <a:lstStyle/>
          <a:p>
            <a:pPr marL="1795780" lvl="0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Putting It </a:t>
            </a:r>
            <a:r>
              <a:rPr lang="en-US" sz="2000" spc="-15" dirty="0"/>
              <a:t>Al</a:t>
            </a:r>
            <a:r>
              <a:rPr lang="en-US" sz="2000" spc="-10" dirty="0"/>
              <a:t>l</a:t>
            </a:r>
            <a:r>
              <a:rPr lang="en-US" sz="2000" dirty="0"/>
              <a:t> </a:t>
            </a:r>
            <a:r>
              <a:rPr lang="en-US" sz="2000" spc="-15" dirty="0" smtClean="0"/>
              <a:t>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067050"/>
            <a:ext cx="6702425" cy="6381750"/>
          </a:xfrm>
        </p:spPr>
        <p:txBody>
          <a:bodyPr/>
          <a:lstStyle/>
          <a:p>
            <a:pPr marL="12700" marR="23495" lvl="0" indent="0">
              <a:lnSpc>
                <a:spcPts val="1270"/>
              </a:lnSpc>
              <a:spcBef>
                <a:spcPts val="129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manual we have presented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useful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section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 offer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ncouragement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 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session.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 every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oorer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 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reacts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ormation: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ask-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provide-ask).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4160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layout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artists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crafts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artists,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“supplies,”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creating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dyes;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bjects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brushes;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beading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crafts;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silverwork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stones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pottery.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Not all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every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oject.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(client)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unique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 takes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artist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(counselor)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object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(MI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option)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703072" y="889761"/>
            <a:ext cx="1770634" cy="176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856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839788"/>
            <a:ext cx="6702425" cy="12938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Getting</a:t>
            </a:r>
            <a:r>
              <a:rPr lang="en-US" sz="2000" spc="-5" dirty="0"/>
              <a:t> </a:t>
            </a:r>
            <a:r>
              <a:rPr lang="en-US" sz="2000" spc="-10" dirty="0"/>
              <a:t>Started</a:t>
            </a:r>
            <a:r>
              <a:rPr lang="en-US" sz="2000" dirty="0"/>
              <a:t> </a:t>
            </a:r>
            <a:r>
              <a:rPr lang="en-US" sz="2000" spc="-10" dirty="0"/>
              <a:t>with</a:t>
            </a:r>
            <a:r>
              <a:rPr lang="en-US" sz="2000" dirty="0"/>
              <a:t> </a:t>
            </a:r>
            <a:r>
              <a:rPr lang="en-US" sz="2000" spc="-15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981200"/>
            <a:ext cx="6702425" cy="6381750"/>
          </a:xfrm>
        </p:spPr>
        <p:txBody>
          <a:bodyPr/>
          <a:lstStyle/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nta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ti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0480" lvl="0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limits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(suicidality,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homicidality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 required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organiz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law)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Describing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be,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partners,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resistant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port/Work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environment/relationship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52069" lvl="0" indent="-227965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disharmony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themselves,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amili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cos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os.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(Where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discrepa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rfering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harmony?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ealth? Spirituality?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model?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Contributions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kin, clans,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6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5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Possible topics for a first 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ear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sessi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3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 time).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until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alcohol)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relaxation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increasi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recreatio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 activities.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87020" lvl="0" indent="-227965">
              <a:lnSpc>
                <a:spcPts val="1270"/>
              </a:lnSpc>
              <a:spcBef>
                <a:spcPts val="3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(hassl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downside: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slightly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negative).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hassles until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32-33)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54000" lvl="0" indent="-227965">
              <a:lnSpc>
                <a:spcPts val="126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negatives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doubl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-sided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 (begin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32).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6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ear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ay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dr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aw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out </a:t>
            </a:r>
            <a:r>
              <a:rPr lang="en-US" sz="1200" b="1" i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1200" b="1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i="1" dirty="0">
                <a:solidFill>
                  <a:srgbClr val="931200"/>
                </a:solidFill>
                <a:latin typeface="Arial"/>
                <a:cs typeface="Arial"/>
              </a:rPr>
              <a:t> talk</a:t>
            </a:r>
            <a:r>
              <a:rPr lang="en-US" sz="12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from the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client: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1750" lvl="0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assess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pending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-47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details).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Advic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or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information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giving: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23520" lvl="0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correcting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misinfo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giving advice,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“ask-provide-ask”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4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torn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bet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continu</a:t>
            </a:r>
            <a:r>
              <a:rPr lang="en-US" sz="1200" b="1" spc="-3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drinking: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7178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3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4406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3013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685800"/>
            <a:ext cx="6702425" cy="6381750"/>
          </a:xfrm>
        </p:spPr>
        <p:txBody>
          <a:bodyPr/>
          <a:lstStyle/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benefits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switched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35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permission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suggestions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(usually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suggest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idea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absti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sobr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iety sampling)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months,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282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ould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encourag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talk (related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good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outcomes)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som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options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3815" lvl="0" indent="-227965">
              <a:lnSpc>
                <a:spcPts val="1260"/>
              </a:lnSpc>
              <a:spcBef>
                <a:spcPts val="6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prepared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anging).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42"/>
              </a:spcBef>
              <a:buFont typeface="Arial"/>
              <a:buChar char="❖"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the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verbal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commit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drinking,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som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options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affirm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(when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ssful)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rainstorm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one(s)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36830" lvl="0">
              <a:lnSpc>
                <a:spcPts val="1260"/>
              </a:lnSpc>
              <a:spcBef>
                <a:spcPts val="65"/>
              </a:spcBef>
              <a:buNone/>
              <a:tabLst>
                <a:tab pos="9264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follow-up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aski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obstacles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6322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(again,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brainstorm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measure success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604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6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en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session: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98425" lvl="0" indent="-457834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desirabl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eciation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tcomes.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30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941513"/>
            <a:ext cx="6702425" cy="1106487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Overall</a:t>
            </a:r>
            <a:r>
              <a:rPr lang="en-US" sz="2000" spc="-5" dirty="0"/>
              <a:t> </a:t>
            </a:r>
            <a:r>
              <a:rPr lang="en-US" sz="2000" spc="-15" dirty="0"/>
              <a:t>MI</a:t>
            </a:r>
            <a:r>
              <a:rPr lang="en-US" sz="2000" dirty="0"/>
              <a:t> </a:t>
            </a:r>
            <a:r>
              <a:rPr lang="en-US" sz="2000" spc="-15" dirty="0"/>
              <a:t>Goals</a:t>
            </a:r>
            <a:r>
              <a:rPr lang="en-US" sz="2000" spc="-5" dirty="0"/>
              <a:t> </a:t>
            </a:r>
            <a:r>
              <a:rPr lang="en-US" sz="2000" spc="-10" dirty="0"/>
              <a:t>for</a:t>
            </a:r>
            <a:r>
              <a:rPr lang="en-US" sz="2000" dirty="0"/>
              <a:t> </a:t>
            </a:r>
            <a:r>
              <a:rPr lang="en-US" sz="2000" spc="-15" dirty="0" smtClean="0"/>
              <a:t>Clinicians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143250"/>
            <a:ext cx="6702425" cy="6381750"/>
          </a:xfrm>
        </p:spPr>
        <p:txBody>
          <a:bodyPr/>
          <a:lstStyle/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Decrease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resistance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Increase 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Express confidence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possible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Support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efforts to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59560" lv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* Measures of Success for Clinicians*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050"/>
              </a:lnSpc>
              <a:spcBef>
                <a:spcPts val="28"/>
              </a:spcBef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Talk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less 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43305" lvl="0" indent="0">
              <a:lnSpc>
                <a:spcPts val="2530"/>
              </a:lnSpc>
              <a:spcBef>
                <a:spcPts val="28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says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average,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twice 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estion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253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When you 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eflect,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plex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(par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phrase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summarize)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half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ti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 When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questions,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ostly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estions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9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Avoid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getti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ahead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client's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147904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845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126743"/>
            <a:ext cx="6238240" cy="782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3025">
              <a:lnSpc>
                <a:spcPct val="100000"/>
              </a:lnSpc>
            </a:pP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Are your MI 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sk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ills</a:t>
            </a:r>
            <a:r>
              <a:rPr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mp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roving?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spc="-10" dirty="0">
                <a:latin typeface="Arial"/>
                <a:cs typeface="Arial"/>
              </a:rPr>
              <a:t>Your </a:t>
            </a:r>
            <a:r>
              <a:rPr sz="1200" b="1" i="1" spc="-15" dirty="0">
                <a:latin typeface="Arial"/>
                <a:cs typeface="Arial"/>
              </a:rPr>
              <a:t>client</a:t>
            </a:r>
            <a:r>
              <a:rPr sz="1200" b="1" i="1" spc="-10" dirty="0">
                <a:latin typeface="Arial"/>
                <a:cs typeface="Arial"/>
              </a:rPr>
              <a:t>s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ar</a:t>
            </a:r>
            <a:r>
              <a:rPr sz="1200" b="1" i="1" dirty="0">
                <a:latin typeface="Arial"/>
                <a:cs typeface="Arial"/>
              </a:rPr>
              <a:t>e </a:t>
            </a:r>
            <a:r>
              <a:rPr sz="1200" b="1" i="1" spc="-15" dirty="0">
                <a:latin typeface="Arial"/>
                <a:cs typeface="Arial"/>
              </a:rPr>
              <a:t>you</a:t>
            </a:r>
            <a:r>
              <a:rPr sz="1200" b="1" i="1" spc="-5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 best teachers </a:t>
            </a:r>
            <a:r>
              <a:rPr sz="1200" b="1" i="1" spc="-10" dirty="0">
                <a:latin typeface="Arial"/>
                <a:cs typeface="Arial"/>
              </a:rPr>
              <a:t>of</a:t>
            </a:r>
            <a:r>
              <a:rPr sz="1200" b="1" i="1" dirty="0">
                <a:latin typeface="Arial"/>
                <a:cs typeface="Arial"/>
              </a:rPr>
              <a:t> </a:t>
            </a:r>
            <a:r>
              <a:rPr sz="1200" b="1" i="1" spc="-15" dirty="0">
                <a:latin typeface="Arial"/>
                <a:cs typeface="Arial"/>
              </a:rPr>
              <a:t>M</a:t>
            </a:r>
            <a:r>
              <a:rPr sz="1200" b="1" i="1" spc="-5" dirty="0">
                <a:latin typeface="Arial"/>
                <a:cs typeface="Arial"/>
              </a:rPr>
              <a:t>I.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"/>
              </a:spcBef>
            </a:pPr>
            <a:endParaRPr sz="1200"/>
          </a:p>
          <a:p>
            <a:pPr marL="12700">
              <a:lnSpc>
                <a:spcPts val="1295"/>
              </a:lnSpc>
            </a:pPr>
            <a:r>
              <a:rPr sz="1100" b="1" spc="-10" dirty="0">
                <a:latin typeface="Arial"/>
                <a:cs typeface="Arial"/>
              </a:rPr>
              <a:t>“</a:t>
            </a:r>
            <a:r>
              <a:rPr sz="1100" spc="-10" dirty="0">
                <a:latin typeface="Arial"/>
                <a:cs typeface="Arial"/>
              </a:rPr>
              <a:t>We have two ears and one mouth, so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we can </a:t>
            </a:r>
            <a:r>
              <a:rPr sz="1100" spc="-5" dirty="0">
                <a:latin typeface="Arial"/>
                <a:cs typeface="Arial"/>
              </a:rPr>
              <a:t>listen 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less”</a:t>
            </a:r>
            <a:endParaRPr sz="1100">
              <a:latin typeface="Arial"/>
              <a:cs typeface="Arial"/>
            </a:endParaRPr>
          </a:p>
          <a:p>
            <a:pPr marL="12700" indent="2743200">
              <a:lnSpc>
                <a:spcPts val="1295"/>
              </a:lnSpc>
            </a:pPr>
            <a:r>
              <a:rPr sz="1100" i="1" spc="-10" dirty="0">
                <a:latin typeface="Arial"/>
                <a:cs typeface="Arial"/>
              </a:rPr>
              <a:t>~ </a:t>
            </a:r>
            <a:r>
              <a:rPr sz="1100" i="1" spc="-5" dirty="0">
                <a:latin typeface="Arial"/>
                <a:cs typeface="Arial"/>
              </a:rPr>
              <a:t>Epictetus,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an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spc="-5" dirty="0">
                <a:latin typeface="Arial"/>
                <a:cs typeface="Arial"/>
              </a:rPr>
              <a:t>hilosopher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(</a:t>
            </a:r>
            <a:r>
              <a:rPr sz="1100" i="1" spc="-15" dirty="0">
                <a:latin typeface="Arial"/>
                <a:cs typeface="Arial"/>
              </a:rPr>
              <a:t>5</a:t>
            </a:r>
            <a:r>
              <a:rPr sz="1100" i="1" spc="-10" dirty="0">
                <a:latin typeface="Arial"/>
                <a:cs typeface="Arial"/>
              </a:rPr>
              <a:t>5AD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–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135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AD)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"/>
                <a:cs typeface="Arial"/>
              </a:rPr>
              <a:t>“Creator </a:t>
            </a:r>
            <a:r>
              <a:rPr sz="1100" spc="-10" dirty="0">
                <a:latin typeface="Arial"/>
                <a:cs typeface="Arial"/>
              </a:rPr>
              <a:t>gave you two </a:t>
            </a:r>
            <a:r>
              <a:rPr sz="1100" spc="-5" dirty="0">
                <a:latin typeface="Arial"/>
                <a:cs typeface="Arial"/>
              </a:rPr>
              <a:t>ears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mouth,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list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twice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speak”</a:t>
            </a:r>
            <a:endParaRPr sz="1100">
              <a:latin typeface="Arial"/>
              <a:cs typeface="Arial"/>
            </a:endParaRPr>
          </a:p>
          <a:p>
            <a:pPr marL="12700" indent="2743200">
              <a:lnSpc>
                <a:spcPts val="1295"/>
              </a:lnSpc>
            </a:pPr>
            <a:r>
              <a:rPr sz="1100" i="1" spc="-10" dirty="0">
                <a:latin typeface="Arial"/>
                <a:cs typeface="Arial"/>
              </a:rPr>
              <a:t>~ Two Haw</a:t>
            </a:r>
            <a:r>
              <a:rPr sz="1100" i="1" spc="-5" dirty="0">
                <a:latin typeface="Arial"/>
                <a:cs typeface="Arial"/>
              </a:rPr>
              <a:t>ks’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grandfather,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Lakota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endParaRPr sz="1100"/>
          </a:p>
          <a:p>
            <a:pPr>
              <a:lnSpc>
                <a:spcPts val="1400"/>
              </a:lnSpc>
              <a:spcBef>
                <a:spcPts val="81"/>
              </a:spcBef>
            </a:pPr>
            <a:endParaRPr sz="14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Reflectiv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Listening</a:t>
            </a:r>
            <a:endParaRPr sz="1200">
              <a:latin typeface="Arial"/>
              <a:cs typeface="Arial"/>
            </a:endParaRPr>
          </a:p>
          <a:p>
            <a:pPr marL="469265" marR="6350" indent="-227965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accurate</a:t>
            </a:r>
            <a:r>
              <a:rPr sz="1100" spc="-5" dirty="0">
                <a:latin typeface="Arial"/>
                <a:cs typeface="Arial"/>
              </a:rPr>
              <a:t> reflection,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(remember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simple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agreement</a:t>
            </a:r>
            <a:r>
              <a:rPr sz="1100" spc="-5" dirty="0">
                <a:latin typeface="Arial"/>
                <a:cs typeface="Arial"/>
              </a:rPr>
              <a:t> might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usually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ntinue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opic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depth. 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summary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statement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says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accurate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spc="-5" dirty="0">
                <a:latin typeface="Arial"/>
                <a:cs typeface="Arial"/>
              </a:rPr>
              <a:t> understanding,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another</a:t>
            </a:r>
            <a:r>
              <a:rPr sz="1100" spc="-5" dirty="0">
                <a:latin typeface="Arial"/>
                <a:cs typeface="Arial"/>
              </a:rPr>
              <a:t> topic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“key”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question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next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step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endParaRPr sz="1100">
              <a:latin typeface="Arial"/>
              <a:cs typeface="Arial"/>
            </a:endParaRPr>
          </a:p>
          <a:p>
            <a:pPr marL="469265" marR="200025" indent="-227965" algn="just">
              <a:lnSpc>
                <a:spcPts val="1270"/>
              </a:lnSpc>
              <a:spcBef>
                <a:spcPts val="30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wrong,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eith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(good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me)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(bad outcome).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offer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correct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ction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sometimes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expected;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spc="-5" dirty="0">
                <a:latin typeface="Arial"/>
                <a:cs typeface="Arial"/>
              </a:rPr>
              <a:t> 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patience.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seems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overly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agreeable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n-engagement,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  <a:p>
            <a:pPr marR="3568065" algn="ctr">
              <a:lnSpc>
                <a:spcPts val="1295"/>
              </a:lnSpc>
            </a:pPr>
            <a:r>
              <a:rPr sz="1100" spc="-5" dirty="0">
                <a:latin typeface="Arial"/>
                <a:cs typeface="Arial"/>
              </a:rPr>
              <a:t>just agreei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5" dirty="0">
                <a:latin typeface="Arial"/>
                <a:cs typeface="Arial"/>
              </a:rPr>
              <a:t>ect.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resistanc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or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challeng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225425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doing.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Inst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ad,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reflections 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resistance 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aim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understand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resista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</a:t>
            </a:r>
            <a:r>
              <a:rPr sz="1100" spc="-5" dirty="0">
                <a:latin typeface="Arial"/>
                <a:cs typeface="Arial"/>
              </a:rPr>
              <a:t>fort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ack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5" dirty="0">
                <a:latin typeface="Arial"/>
                <a:cs typeface="Arial"/>
              </a:rPr>
              <a:t> “team”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partnership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See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32-33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responding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 resistance </a:t>
            </a:r>
            <a:r>
              <a:rPr sz="1100" spc="-10" dirty="0">
                <a:latin typeface="Arial"/>
                <a:cs typeface="Arial"/>
              </a:rPr>
              <a:t>statements.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140970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gr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sign!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Ke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 doing.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ask</a:t>
            </a:r>
            <a:r>
              <a:rPr sz="1100" spc="-5" dirty="0">
                <a:latin typeface="Arial"/>
                <a:cs typeface="Arial"/>
              </a:rPr>
              <a:t> 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details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" dirty="0">
                <a:latin typeface="Arial"/>
                <a:cs typeface="Arial"/>
              </a:rPr>
              <a:t>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whether</a:t>
            </a:r>
            <a:r>
              <a:rPr sz="1100" spc="-5" dirty="0">
                <a:latin typeface="Arial"/>
                <a:cs typeface="Arial"/>
              </a:rPr>
              <a:t> 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refer</a:t>
            </a:r>
            <a:r>
              <a:rPr sz="1100" spc="-10" dirty="0">
                <a:latin typeface="Arial"/>
                <a:cs typeface="Arial"/>
              </a:rPr>
              <a:t> back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both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r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esistanc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372745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double-sided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eflectio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voice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resistance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ge 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beginning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</a:t>
            </a:r>
            <a:r>
              <a:rPr sz="1100" spc="-10" dirty="0">
                <a:latin typeface="Arial"/>
                <a:cs typeface="Arial"/>
              </a:rPr>
              <a:t>tance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explorin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resista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fully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9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Explore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barriers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ge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Pay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attentio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feelings…</a:t>
            </a:r>
            <a:endParaRPr sz="1200">
              <a:latin typeface="Arial"/>
              <a:cs typeface="Arial"/>
            </a:endParaRPr>
          </a:p>
          <a:p>
            <a:pPr marL="469265" marR="99695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downhill,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usually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think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yourself,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“uh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oh”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physical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stomach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start clenching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teeth.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often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something</a:t>
            </a:r>
            <a:r>
              <a:rPr sz="1100" spc="-5" dirty="0">
                <a:latin typeface="Arial"/>
                <a:cs typeface="Arial"/>
              </a:rPr>
              <a:t> different.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consulti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professionals.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685800"/>
            <a:ext cx="6441060" cy="7784567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Sarah W. Feldstein,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PhD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857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originally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Jersey,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(Minnesota,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Mali,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City,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Tennessee,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Equatorial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Guinea,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Ghana,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Oregon),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last several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received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PhD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log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Univ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pleting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Pediat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(specializing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HIV)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Larry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Brown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Brown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Medical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School.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3.5 years,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enjoyed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ctions.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ducting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Theresa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beginni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career,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2004,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 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Network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INT).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studying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thinking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appropriate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terventions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risk-taking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viors.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9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Nadine Taf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a,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MSW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(Mescalero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Apache)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22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Mescalero Apac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married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Santa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Clara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recruited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Advisory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Board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 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(SARG)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2002.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meetings,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inde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endently expressed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born.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270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Throughout my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journey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guiding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 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endured over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250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loss,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grief,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through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aditions,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laughter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humor.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Yet,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heart of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enduring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spiritual center.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follow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dictions.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55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24066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Nadine Tafoya &amp; Associates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nsultant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anization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founded.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associa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roviding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facilitation,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mediation,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evaluation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 organizatio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state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agenci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100"/>
              </a:lnSpc>
              <a:spcBef>
                <a:spcPts val="84"/>
              </a:spcBef>
            </a:pPr>
            <a:endParaRPr lang="en-US" sz="11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nn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beita,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PhD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(Isleta/Laguna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2069" lvl="0" indent="0" algn="l" defTabSz="914400" rtl="0" eaLnBrk="1" fontAlgn="auto" latinLnBrk="0" hangingPunct="1">
              <a:lnSpc>
                <a:spcPct val="958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psycholo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assistant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professor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Department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Pediatrics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ntribute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adolescents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Laguna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reservations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Navajo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reservation.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clientele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ellness.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Venner's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adapt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benefits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individuals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blems,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ur physical,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spiritual,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well-being.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D. James, LMSW (Nav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ajo)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James,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LM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vajo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5+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Phoenix,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Arizona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Crownpoint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exico.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received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alcoholics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professio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Navajo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issu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dynamics.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will benefit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ractitioners,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counselors,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social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93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457200"/>
            <a:ext cx="6702425" cy="685800"/>
          </a:xfrm>
        </p:spPr>
        <p:txBody>
          <a:bodyPr/>
          <a:lstStyle/>
          <a:p>
            <a:pPr marL="381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5" dirty="0"/>
              <a:t>MI </a:t>
            </a:r>
            <a:r>
              <a:rPr lang="en-US" sz="2000" spc="-10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524000"/>
            <a:ext cx="6702425" cy="7535863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If you’d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give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MI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try,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here’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931200"/>
                </a:solidFill>
                <a:latin typeface="Arial"/>
                <a:cs typeface="Arial"/>
              </a:rPr>
              <a:t>anothe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character: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2200"/>
              </a:lnSpc>
              <a:spcBef>
                <a:spcPts val="10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spc="-20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8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0965" lvl="0" indent="0">
              <a:lnSpc>
                <a:spcPts val="1380"/>
              </a:lnSpc>
              <a:spcBef>
                <a:spcPts val="1415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40-year-ol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Apache man.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referred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Tribal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Wellness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Treatment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90-day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the Family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Court.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5778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7 years,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5-year-ol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twin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boys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Joe’s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near-b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iba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Electronics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factory.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rrently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unemploye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suffered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injur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cattle.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worke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cattle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wrangle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Tribe’s cattle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indu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5969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stays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mother’s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mother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traditional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speaks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littl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English. She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traditional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cooks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stove,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carries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from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tends a few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goat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chickens,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small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garde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corn,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chile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five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two sis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married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reservation.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heavil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days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started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2 years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boardin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chool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California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eventuall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reservation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his junio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year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school,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neve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finished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school.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Joe’s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struggle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lef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sent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boardin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chool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joinin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the military service.</a:t>
            </a:r>
          </a:p>
          <a:p>
            <a:pPr marL="0" lvl="0" indent="0">
              <a:lnSpc>
                <a:spcPts val="1300"/>
              </a:lnSpc>
              <a:spcBef>
                <a:spcPts val="4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118745" lvl="0" indent="0" algn="just">
              <a:lnSpc>
                <a:spcPct val="956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took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Family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afte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esti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disturbanc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betwee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She said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 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tired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support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She threatened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to pu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a restraining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doesn’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6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8191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Although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angr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givin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this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ultimatum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agree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enter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reason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for gettin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show the court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fault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for 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fault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fight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the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After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thinks,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too.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grea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mother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either.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80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03" y="1676400"/>
            <a:ext cx="6399212" cy="6934200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Let’s imagine </a:t>
            </a:r>
            <a:r>
              <a:rPr lang="en-US" sz="1400" b="1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is Joe’s first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therapist.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Throughout this section, ple</a:t>
            </a:r>
            <a:r>
              <a:rPr lang="en-US" sz="14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4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answer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back!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5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therapist,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what’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thing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Joe 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beg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on?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writ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line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below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uck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?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clue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started…!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2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267335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troduction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ourself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uring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statemen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For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us,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migh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soun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like: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7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900" marR="5016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I’m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 err="1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from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Athabaskan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Alaska.  I’m your counselor today.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specialize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rking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kinds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takes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courage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thank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today.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6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littl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overvie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together.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0 minutes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today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you see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ything you say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confidential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unless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mention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intentio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yourself,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child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elder abuse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?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questions).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Tell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brough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today.</a:t>
            </a:r>
          </a:p>
          <a:p>
            <a:pPr marL="0" lvl="0" indent="0">
              <a:lnSpc>
                <a:spcPts val="1400"/>
              </a:lnSpc>
              <a:spcBef>
                <a:spcPts val="41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this in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retu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I’m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court to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to co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4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355600" marR="354330" lvl="0" indent="-342900">
              <a:lnSpc>
                <a:spcPts val="1490"/>
              </a:lnSpc>
              <a:spcBef>
                <a:spcPts val="0"/>
              </a:spcBef>
              <a:buAutoNum type="arabicParenBoth"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 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u 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? (hint: Try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eptanc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Joe’s reasons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e.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8562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728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6627812" cy="6381750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So 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t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ell.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know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the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’r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hop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that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I’ll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here.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4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(2)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now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hint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</a:t>
            </a:r>
            <a:r>
              <a:rPr lang="en-US" sz="1300" spc="-3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underlying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60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We’ll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befor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And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lad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didn’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  She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tried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ake me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feelings.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-342900">
              <a:lnSpc>
                <a:spcPct val="100000"/>
              </a:lnSpc>
              <a:spcBef>
                <a:spcPts val="600"/>
              </a:spcBef>
              <a:buAutoNum type="arabicParenBoth" startAt="3"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300" spc="-10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flections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going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72819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see that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th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good.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525"/>
              </a:lnSpc>
              <a:spcBef>
                <a:spcPts val="113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(4)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somet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Joe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you’d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</a:p>
          <a:p>
            <a:pPr marL="12700" lvl="0" indent="0">
              <a:lnSpc>
                <a:spcPts val="1525"/>
              </a:lnSpc>
              <a:spcBef>
                <a:spcPts val="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toge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him…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aring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3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him,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partners,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Huh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This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so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crazy stuff!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3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(5)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p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cing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flections,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anothe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marR="6350" lv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reflections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 be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rkin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So, 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66788" lvl="0" indent="-95408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Joe:	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guess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coholic?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to AA?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962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533400"/>
            <a:ext cx="6399212" cy="7239000"/>
          </a:xfrm>
        </p:spPr>
        <p:txBody>
          <a:bodyPr/>
          <a:lstStyle/>
          <a:p>
            <a:pPr marL="12700" marR="6350" lv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(6)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aske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impor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questions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them,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12700" marR="14859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 is go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be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ed b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t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has 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ed b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9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So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here?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6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(7) Again,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quest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– remember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stay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reflect!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letting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ion.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though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is in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 due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his dr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ng,</a:t>
            </a:r>
            <a:r>
              <a:rPr lang="en-US" sz="13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about: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735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Well,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back.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3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(8)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ogether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could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say?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notices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aren’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estl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 to take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ge of the 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ssion.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Inst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conversat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ion.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300" dirty="0" smtClean="0"/>
              <a:t>Joe: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w 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los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i="1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is naggin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me for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helpin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ills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But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it’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says.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bad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; 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drink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the ti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too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635">
              <a:lnSpc>
                <a:spcPts val="1490"/>
              </a:lnSpc>
              <a:spcBef>
                <a:spcPts val="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350" lvl="0" indent="-91440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(9)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again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(Hint: 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double-sided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_________________________________________________________________________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3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533400"/>
            <a:ext cx="6321425" cy="7981950"/>
          </a:xfrm>
        </p:spPr>
        <p:txBody>
          <a:bodyPr/>
          <a:lstStyle/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for trying out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 You’ll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kno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reflection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orke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continue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talking,</a:t>
            </a:r>
            <a:r>
              <a:rPr lang="en-US" sz="13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thout feeling interrupted.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Joe:</a:t>
            </a:r>
            <a:r>
              <a:rPr lang="en-US" dirty="0" smtClean="0"/>
              <a:t>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onl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drin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becau</a:t>
            </a:r>
            <a:r>
              <a:rPr lang="en-US" sz="1300" i="1" spc="-3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wor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uch to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dur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day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wouldn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drin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job.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(10)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Man,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you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ons!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-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 shou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two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eflect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pe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questio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MI).  But you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better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that!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fact,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roll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 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hing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bout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is that the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talking. 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now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Joe: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m’s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ol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need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p too;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can’t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everythin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doesn’t unde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stand.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 they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woul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back.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(11)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reflect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reflection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have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He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lets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by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            </a:t>
            </a:r>
            <a:r>
              <a:rPr lang="en-US" sz="1300" i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right!  It’s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deal.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9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40665" lvl="0" indent="0" algn="just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(12)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 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wh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quick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stat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3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m.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open questio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40665" lvl="0" indent="0" algn="just">
              <a:lnSpc>
                <a:spcPct val="95900"/>
              </a:lnSpc>
              <a:spcBef>
                <a:spcPts val="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onds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quest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So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eti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es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litt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carried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away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all.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6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(13)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grea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doo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 finish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exercis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open question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360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531812"/>
          </a:xfrm>
        </p:spPr>
        <p:txBody>
          <a:bodyPr/>
          <a:lstStyle/>
          <a:p>
            <a:pPr marL="762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Tip </a:t>
            </a:r>
            <a:r>
              <a:rPr lang="en-US" sz="2000" spc="-15" dirty="0" smtClean="0"/>
              <a:t>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6551612" cy="6381750"/>
          </a:xfrm>
        </p:spPr>
        <p:txBody>
          <a:bodyPr/>
          <a:lstStyle/>
          <a:p>
            <a:pPr marL="12700" marR="6350" lvl="0" indent="0">
              <a:lnSpc>
                <a:spcPts val="1380"/>
              </a:lnSpc>
              <a:spcBef>
                <a:spcPts val="1405"/>
              </a:spcBef>
              <a:buNone/>
            </a:pP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Her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thou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of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responding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to Joe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These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are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not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only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“r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ight”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answers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but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eant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o prov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ide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gu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idelin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beginning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to practice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reflections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wit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resistant clie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Fo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respo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 w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prov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three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po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si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ble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answers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labeled t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Hot,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”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</a:t>
            </a:r>
            <a:r>
              <a:rPr lang="en-US" sz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,”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nd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“Cold”:</a:t>
            </a:r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300"/>
              </a:lnSpc>
              <a:spcBef>
                <a:spcPts val="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MI!!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MI-consistent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onses.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You’re on your way!   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ran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practice.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-63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Oops,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try again!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illion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rs!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72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supportively)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said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365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 back when 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(2)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2585" marR="1694814" lvl="0" indent="-35052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(said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supportively) “You’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said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“Yeah, your PO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denial.”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4769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man so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couldn’t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tried.”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(4)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7329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experie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 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anything.”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“Let’s try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413384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“Therapy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done any good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because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 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lem.”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13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762000"/>
            <a:ext cx="6627812" cy="6381750"/>
          </a:xfrm>
        </p:spPr>
        <p:txBody>
          <a:bodyPr/>
          <a:lstStyle/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(5)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ecting.”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“Crazy?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crazy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6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39560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(6)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hint: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Avoid a pre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treat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eling.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hasize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personal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oice!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8419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lcoholic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olic,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it!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(7)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3779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 to 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denial!”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(8)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painful.”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back.”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“Oh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no!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painkill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(9)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nemploym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C’mon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obviously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(10)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3520" lvl="0" indent="0">
              <a:lnSpc>
                <a:spcPts val="1260"/>
              </a:lnSpc>
              <a:spcBef>
                <a:spcPts val="6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responsi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 less.”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“With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 less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“But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69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03" y="685800"/>
            <a:ext cx="6551612" cy="6381750"/>
          </a:xfrm>
        </p:spPr>
        <p:txBody>
          <a:bodyPr/>
          <a:lstStyle/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(11)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just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Joe’s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entification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see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telling yourself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stori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booze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7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(12)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5527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“Some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not-so-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“Ok. How about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“It’s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see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minimizing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14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3" y="2057400"/>
            <a:ext cx="6702425" cy="990600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20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048000"/>
            <a:ext cx="6702425" cy="5326063"/>
          </a:xfrm>
        </p:spPr>
        <p:txBody>
          <a:bodyPr/>
          <a:lstStyle/>
          <a:p>
            <a:pPr marL="469900" marR="23495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B.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(1995).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American Postco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Psy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chology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SUNY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91770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ick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(1991).Motivat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Interviewi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Preparing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Guilford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5244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0" dirty="0" err="1">
                <a:solidFill>
                  <a:prstClr val="black"/>
                </a:solidFill>
                <a:latin typeface="Arial"/>
                <a:cs typeface="Arial"/>
              </a:rPr>
              <a:t>ick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(2002). Motivational Intervi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Preparing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200" spc="-15" baseline="3819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7" baseline="3819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aseline="3819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65" baseline="3819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Ed.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ilfor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Villanu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eva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Tonigan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J.,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Miller,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Retrospectiv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Study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Matching: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Differen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treatment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responses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 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American Alcoholics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Project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MATCH.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Alcoholis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Clinica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Experi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enta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Resea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ch,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26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rac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t), 2002.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Websites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16871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Alcoho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Abuse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(CASAA) </a:t>
            </a:r>
            <a:r>
              <a:rPr lang="en-US" sz="1200" u="sng" spc="-5" dirty="0">
                <a:solidFill>
                  <a:srgbClr val="0A31FF"/>
                </a:solidFill>
                <a:latin typeface="Arial"/>
                <a:cs typeface="Arial"/>
                <a:hlinkClick r:id="rId2"/>
              </a:rPr>
              <a:t>http://casaa.unm.edu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3894454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Motivational Interviewing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website </a:t>
            </a:r>
            <a:r>
              <a:rPr lang="en-US" sz="1200" u="sng" spc="-5" dirty="0">
                <a:solidFill>
                  <a:srgbClr val="0A31FF"/>
                </a:solidFill>
                <a:latin typeface="Arial"/>
                <a:cs typeface="Arial"/>
                <a:hlinkClick r:id="rId3"/>
              </a:rPr>
              <a:t>http://motivationalinterview.org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Training Videos/DVDs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7429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can find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form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informatio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eithe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motivational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interviewin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website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Send the form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paymen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A*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ATTN: Van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Montoya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542665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MSC11 62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80,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Mexico Albuquerque,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871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1-0001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Phone: (505) 925-2332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Fax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(505) 925-2379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1581150"/>
            <a:ext cx="1283970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465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438400"/>
            <a:ext cx="6702425" cy="6381750"/>
          </a:xfrm>
        </p:spPr>
        <p:txBody>
          <a:bodyPr/>
          <a:lstStyle/>
          <a:p>
            <a:pPr marL="12700" marR="60960" lvl="0" indent="0">
              <a:lnSpc>
                <a:spcPct val="935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“I believe that the concept of MI</a:t>
            </a:r>
            <a:r>
              <a:rPr lang="en-US" sz="2200" i="1" spc="-5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is already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withi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n</a:t>
            </a:r>
            <a:r>
              <a:rPr lang="en-US" sz="22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our culture. In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Navaj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 it’s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wit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h the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beauty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wa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y or positive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wa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y of thinking.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I think Indigenous cultures,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native cultures,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have it in our culture already …” “I</a:t>
            </a:r>
            <a:r>
              <a:rPr lang="en-US" sz="2200" i="1" spc="-2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believe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have the state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of the art, but then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get our degrees or our training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and then the Western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culture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confuses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us …”</a:t>
            </a:r>
            <a:endParaRPr lang="en-US" sz="22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marR="6350" lvl="0" indent="0" algn="r">
              <a:lnSpc>
                <a:spcPts val="185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~ </a:t>
            </a:r>
            <a:r>
              <a:rPr lang="en-US" sz="16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Navaj</a:t>
            </a: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o female</a:t>
            </a:r>
            <a:r>
              <a:rPr lang="en-US" sz="16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participant</a:t>
            </a:r>
            <a:endParaRPr lang="en-US" sz="16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508504" y="6018276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4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905256"/>
            <a:ext cx="6441060" cy="663854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Lupe Br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89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years. 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pacity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Director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unselor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Sandoval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 err="1">
                <a:solidFill>
                  <a:prstClr val="black"/>
                </a:solidFill>
                <a:latin typeface="Arial"/>
                <a:cs typeface="Arial"/>
              </a:rPr>
              <a:t>Tohajillee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olytechnic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stitute,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Healthcare.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 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Specialist/Case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IHS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Sunrise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RTC.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tremendous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well 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struggling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Lena Gachupin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(Zia/Jemez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Pueblos)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22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Lena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Gachupin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Zia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descent.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nearly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20+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Santa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Hospit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recently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detailed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Domingo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Center.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Specialist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’ve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tinue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ggle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especi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controlled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drugs.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reason,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encouraged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participate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clinicians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create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simplified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friendly.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participate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dedicated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relatives.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William Waquie, CAC 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employed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 Behavioral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fifth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 Program.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graduated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Ft.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Lewis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Coll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Durango,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Colorado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1975.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certified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(CAC).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reason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volve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community;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observed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reduction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Doreen Bird (Santo Domingo 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87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from Santo Domingo Pueblo, NM.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majoring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Psychology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minoring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Studies.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ndergraduate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assista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ct, transcribing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mbine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academics,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arch,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knowledge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relevant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holistic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pproach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Five ano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kern="1200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mous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contributors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(various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tribes)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4610" lvl="0" indent="0" algn="l" defTabSz="914400" rtl="0" eaLnBrk="1" fontAlgn="auto" latinLnBrk="0" hangingPunct="1">
              <a:lnSpc>
                <a:spcPts val="127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There were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five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articipants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contribu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(pers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decision, lack</a:t>
            </a:r>
            <a:r>
              <a:rPr lang="en-US" sz="1100" kern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consent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lack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names.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player.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enthusiasm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participant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generously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2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1171" y="1752600"/>
            <a:ext cx="6441060" cy="7340984"/>
          </a:xfrm>
        </p:spPr>
        <p:txBody>
          <a:bodyPr/>
          <a:lstStyle/>
          <a:p>
            <a:pPr marL="12700" marR="149860" lvl="0" indent="457200" algn="l" defTabSz="914400" rtl="0" eaLnBrk="1" fontAlgn="auto" latinLnBrk="0" hangingPunct="1">
              <a:lnSpc>
                <a:spcPct val="958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 been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plaguing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 profession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others 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devot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illn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 counselors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techniq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brothers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6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39700" lvl="0" indent="4572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have wr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easy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 suffering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ndence.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3990" lvl="0" indent="0" algn="l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Although MI has been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disorders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(diabetes,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iovascular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roblems,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gambling,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principles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techniques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applica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across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399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disorders, 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specifically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designed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addition,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selors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ethnic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background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clients.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anyone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 MI.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27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0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 may 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noticed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ifficult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impossi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workshops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books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wrote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bridging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incl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exercises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beginner’s level,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continuing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improve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 practice,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intermediate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advanced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practicing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useful 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two-day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“coaching”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extra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section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“Strategies” 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attended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two-day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 supplement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books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Interviewing: Preparing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behavior,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1991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nterviewing: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Preparing 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articles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watching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videos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(DVD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 VHS).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7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5875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 counselors may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rightly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wonder whether MI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better.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jud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 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familiar things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doing.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differences.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look 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whole,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now.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certain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great</a:t>
            </a:r>
            <a:r>
              <a:rPr lang="en-US" sz="1100" kern="1200" spc="-5" dirty="0">
                <a:solidFill>
                  <a:srgbClr val="4348AA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srgbClr val="4348AA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 same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quickly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overwhelm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helpful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easy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do.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0495" lvl="0" indent="0" algn="l" defTabSz="914400" rtl="0" eaLnBrk="1" fontAlgn="auto" latinLnBrk="0" hangingPunct="1">
              <a:lnSpc>
                <a:spcPts val="127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That may help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start 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 building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blocks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34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want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ackn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ledge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certain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elements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inherent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“client”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“patient”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abuser”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allowe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Instead,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“rela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ive”,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identifying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labeling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being,”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assist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proposes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join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 than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assert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aut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hority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convey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status.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1292423"/>
            <a:ext cx="6173216" cy="307777"/>
          </a:xfrm>
        </p:spPr>
        <p:txBody>
          <a:bodyPr/>
          <a:lstStyle/>
          <a:p>
            <a:pPr algn="ctr"/>
            <a:r>
              <a:rPr lang="en-US" sz="2000" kern="1200" spc="-15" dirty="0">
                <a:ea typeface="+mn-ea"/>
              </a:rPr>
              <a:t>Purpose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89026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6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22306</Words>
  <Application>Microsoft Office PowerPoint</Application>
  <PresentationFormat>Custom</PresentationFormat>
  <Paragraphs>1508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92" baseType="lpstr">
      <vt:lpstr>Arial</vt:lpstr>
      <vt:lpstr>Calibri</vt:lpstr>
      <vt:lpstr>Calibri Light</vt:lpstr>
      <vt:lpstr>Courier New</vt:lpstr>
      <vt:lpstr>Monotype Corsiva</vt:lpstr>
      <vt:lpstr>Symbol</vt:lpstr>
      <vt:lpstr>Times New Roman</vt:lpstr>
      <vt:lpstr>Wingdings</vt:lpstr>
      <vt:lpstr>Office Theme</vt:lpstr>
      <vt:lpstr>3_Custom Design</vt:lpstr>
      <vt:lpstr>2_Custom Design</vt:lpstr>
      <vt:lpstr>1_Custom Design</vt:lpstr>
      <vt:lpstr>Custom Design</vt:lpstr>
      <vt:lpstr>Native American Motivational Interviewing: Weaving Native American and Western Practices  A Manual for Counselors in  Native American Communities</vt:lpstr>
      <vt:lpstr>PowerPoint Presentation</vt:lpstr>
      <vt:lpstr>Welcome</vt:lpstr>
      <vt:lpstr>Table of Contents</vt:lpstr>
      <vt:lpstr>Acknowledgments</vt:lpstr>
      <vt:lpstr>About This Manual and Participants</vt:lpstr>
      <vt:lpstr>PowerPoint Presentation</vt:lpstr>
      <vt:lpstr>PowerPoint Presentation</vt:lpstr>
      <vt:lpstr>Purpose</vt:lpstr>
      <vt:lpstr>Uses of Motivational Interviewing</vt:lpstr>
      <vt:lpstr>PowerPoint Presentation</vt:lpstr>
      <vt:lpstr>MI might be easy for you if . . .</vt:lpstr>
      <vt:lpstr>The Spirit and Definitions of Motivational Interviewing</vt:lpstr>
      <vt:lpstr>Introduction to the Spirit and Definitions of MI</vt:lpstr>
      <vt:lpstr>What is Motivational Interviewing (MI)?</vt:lpstr>
      <vt:lpstr>Using Prayer to Describe MI</vt:lpstr>
      <vt:lpstr>Examples of Ceremonies to explain MI: Creating a safe, respectful, harmonious space</vt:lpstr>
      <vt:lpstr>The Four Principles of Motivational Interviewing:</vt:lpstr>
      <vt:lpstr>PowerPoint Presentation</vt:lpstr>
      <vt:lpstr>The developers of MI try to clarify the difference between MI and styles that are non-MI by giving you the following examples:</vt:lpstr>
      <vt:lpstr>A Case Example</vt:lpstr>
      <vt:lpstr>Non-MI Way</vt:lpstr>
      <vt:lpstr>The MI Way</vt:lpstr>
      <vt:lpstr>PowerPoint Presentation</vt:lpstr>
      <vt:lpstr>Using Our Communication Skills to Decrease Resistance and Increase Change Talk</vt:lpstr>
      <vt:lpstr>Communication</vt:lpstr>
      <vt:lpstr>Reflective Listening: A key MI skill</vt:lpstr>
      <vt:lpstr>PowerPoint Presentation</vt:lpstr>
      <vt:lpstr>OARS: 4 key MI skills</vt:lpstr>
      <vt:lpstr>PowerPoint Presentation</vt:lpstr>
      <vt:lpstr>Non-Change Behavior: When clients put on the brakes</vt:lpstr>
      <vt:lpstr>PowerPoint Presentation</vt:lpstr>
      <vt:lpstr>Responding to Non-Change Behavior Reflective Responses</vt:lpstr>
      <vt:lpstr>PowerPoint Presentation</vt:lpstr>
      <vt:lpstr>Traps to Avoid</vt:lpstr>
      <vt:lpstr>PowerPoint Presentation</vt:lpstr>
      <vt:lpstr>Importance of Increasing Change Talk: Helping clients move toward harmony</vt:lpstr>
      <vt:lpstr>PowerPoint Presentation</vt:lpstr>
      <vt:lpstr>Strategies</vt:lpstr>
      <vt:lpstr>Introduction to the Strategies Section</vt:lpstr>
      <vt:lpstr>Phase 1: Developing Motivation to Change</vt:lpstr>
      <vt:lpstr>Prochaska &amp; DiClemente’s Transtheoretical Stages of Change</vt:lpstr>
      <vt:lpstr>PowerPoint Presentation</vt:lpstr>
      <vt:lpstr>Deciding on a Topic</vt:lpstr>
      <vt:lpstr>Exploring Pros and Cons to Elicit Change Talk</vt:lpstr>
      <vt:lpstr>Pros and Cons: The Decisional Balance</vt:lpstr>
      <vt:lpstr>Assessing Importance, Confidence and Readiness</vt:lpstr>
      <vt:lpstr>PowerPoint Presentation</vt:lpstr>
      <vt:lpstr>Using Rulers to Measure Importance of Change</vt:lpstr>
      <vt:lpstr>PowerPoint Presentation</vt:lpstr>
      <vt:lpstr>Exploring Meaning and Values</vt:lpstr>
      <vt:lpstr>Specific Native American Values: Spirituality, Community &amp; Cultural Identity</vt:lpstr>
      <vt:lpstr>PowerPoint Presentation</vt:lpstr>
      <vt:lpstr>Cultural Identity</vt:lpstr>
      <vt:lpstr>Affirming Clients</vt:lpstr>
      <vt:lpstr>Phase 2: Strengthening Commitment to Change</vt:lpstr>
      <vt:lpstr>PowerPoint Presentation</vt:lpstr>
      <vt:lpstr>Creating an Action Plan</vt:lpstr>
      <vt:lpstr>PowerPoint Presentation</vt:lpstr>
      <vt:lpstr>Action Plan Worksheet</vt:lpstr>
      <vt:lpstr>Action Plan Worksheet</vt:lpstr>
      <vt:lpstr>MI Strategies Overview</vt:lpstr>
      <vt:lpstr>PowerPoint Presentation</vt:lpstr>
      <vt:lpstr>Steps to Begin  Using MI with Clients</vt:lpstr>
      <vt:lpstr>Putting It All Together</vt:lpstr>
      <vt:lpstr>Getting Started with Clients</vt:lpstr>
      <vt:lpstr>PowerPoint Presentation</vt:lpstr>
      <vt:lpstr>Overall MI Goals for Clinicians</vt:lpstr>
      <vt:lpstr>PowerPoint Presentation</vt:lpstr>
      <vt:lpstr>MI Practice</vt:lpstr>
      <vt:lpstr>PowerPoint Presentation</vt:lpstr>
      <vt:lpstr>PowerPoint Presentation</vt:lpstr>
      <vt:lpstr>PowerPoint Presentation</vt:lpstr>
      <vt:lpstr>PowerPoint Presentation</vt:lpstr>
      <vt:lpstr>Tip Sheet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Venner, Feldstein &amp; Tafoya – Native American Motivational Interviewing Manual</dc:title>
  <dc:subject>Venner, Feldstein &amp; Tafoya – Native American Motivational Interviewing Manual</dc:subject>
  <dc:creator>IHS/SDPI</dc:creator>
  <cp:keywords>Venner, Feldstein &amp; Tafoya – Native American Motivational Interviewing Manual</cp:keywords>
  <cp:lastModifiedBy>Waquie, Janell F (IHS/HQ) [C]</cp:lastModifiedBy>
  <cp:revision>63</cp:revision>
  <dcterms:created xsi:type="dcterms:W3CDTF">2014-03-04T13:08:53Z</dcterms:created>
  <dcterms:modified xsi:type="dcterms:W3CDTF">2015-06-10T15:50:32Z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2010-04-26T00:00:00Z</vt:filetime>
  </property>
  <property fmtid="{D5CDD505-2E9C-101B-9397-08002B2CF9AE}" pid="3" name="LastSaved">
    <vt:filetime>2014-03-04T00:00:00Z</vt:filetime>
  </property>
</Properties>
</file>