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9" autoAdjust="0"/>
    <p:restoredTop sz="86401" autoAdjust="0"/>
  </p:normalViewPr>
  <p:slideViewPr>
    <p:cSldViewPr>
      <p:cViewPr>
        <p:scale>
          <a:sx n="100" d="100"/>
          <a:sy n="100" d="100"/>
        </p:scale>
        <p:origin x="234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>
                <a:solidFill>
                  <a:srgbClr val="344EA2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>
                <a:solidFill>
                  <a:srgbClr val="344EA2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>
                <a:solidFill>
                  <a:srgbClr val="344EA2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3822953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101600">
            <a:solidFill>
              <a:srgbClr val="344EA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7451597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101600">
            <a:solidFill>
              <a:srgbClr val="344EA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7200" y="342900"/>
            <a:ext cx="6858000" cy="18211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86100" y="457200"/>
            <a:ext cx="1558289" cy="15285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5863" y="2253741"/>
            <a:ext cx="5900673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>
                <a:solidFill>
                  <a:srgbClr val="344EA2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ydell.Lewis@ihs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430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146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004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62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720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578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436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29400" y="7626095"/>
            <a:ext cx="0" cy="1828800"/>
          </a:xfrm>
          <a:custGeom>
            <a:avLst/>
            <a:gdLst/>
            <a:ahLst/>
            <a:cxnLst/>
            <a:rect l="l" t="t" r="r" b="b"/>
            <a:pathLst>
              <a:path h="1828800">
                <a:moveTo>
                  <a:pt x="0" y="0"/>
                </a:moveTo>
                <a:lnTo>
                  <a:pt x="0" y="1828799"/>
                </a:lnTo>
              </a:path>
            </a:pathLst>
          </a:custGeom>
          <a:ln w="3175">
            <a:solidFill>
              <a:srgbClr val="01020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93261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8269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64041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49813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35584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21356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07128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92900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78671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64443" y="7763509"/>
            <a:ext cx="445770" cy="124968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marR="43942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Lydell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wis 50</a:t>
            </a:r>
            <a:r>
              <a:rPr sz="1000" spc="-10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-24</a:t>
            </a:r>
            <a:r>
              <a:rPr sz="1000" spc="-10" dirty="0">
                <a:latin typeface="Arial"/>
                <a:cs typeface="Arial"/>
              </a:rPr>
              <a:t>8</a:t>
            </a:r>
            <a:r>
              <a:rPr sz="1000" dirty="0">
                <a:latin typeface="Arial"/>
                <a:cs typeface="Arial"/>
              </a:rPr>
              <a:t>-77</a:t>
            </a:r>
            <a:r>
              <a:rPr sz="1000" spc="-10" dirty="0">
                <a:latin typeface="Arial"/>
                <a:cs typeface="Arial"/>
              </a:rPr>
              <a:t>4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Arial"/>
                <a:cs typeface="Arial"/>
                <a:hlinkClick r:id="rId2"/>
              </a:rPr>
              <a:t>Lydell.Lewis@ih</a:t>
            </a:r>
            <a:r>
              <a:rPr sz="1000" dirty="0">
                <a:latin typeface="Arial"/>
                <a:cs typeface="Arial"/>
                <a:hlinkClick r:id="rId2"/>
              </a:rPr>
              <a:t>s.gov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7220" marR="6350" indent="-605155">
              <a:lnSpc>
                <a:spcPts val="3520"/>
              </a:lnSpc>
            </a:pPr>
            <a:r>
              <a:rPr dirty="0"/>
              <a:t>Albuquerque</a:t>
            </a:r>
            <a:r>
              <a:rPr spc="5" dirty="0"/>
              <a:t> </a:t>
            </a:r>
            <a:r>
              <a:rPr dirty="0"/>
              <a:t>Indian</a:t>
            </a:r>
            <a:r>
              <a:rPr spc="-5" dirty="0"/>
              <a:t> Healt</a:t>
            </a:r>
            <a:r>
              <a:rPr dirty="0"/>
              <a:t>h</a:t>
            </a:r>
            <a:r>
              <a:rPr spc="20" dirty="0"/>
              <a:t> </a:t>
            </a:r>
            <a:r>
              <a:rPr spc="-5" dirty="0"/>
              <a:t>Cen</a:t>
            </a:r>
            <a:r>
              <a:rPr spc="-15" dirty="0"/>
              <a:t>t</a:t>
            </a:r>
            <a:r>
              <a:rPr dirty="0"/>
              <a:t>er SDPI </a:t>
            </a:r>
            <a:r>
              <a:rPr spc="-5" dirty="0"/>
              <a:t>Healt</a:t>
            </a:r>
            <a:r>
              <a:rPr spc="-15" dirty="0"/>
              <a:t>h</a:t>
            </a:r>
            <a:r>
              <a:rPr dirty="0"/>
              <a:t>y</a:t>
            </a:r>
            <a:r>
              <a:rPr spc="5" dirty="0"/>
              <a:t> </a:t>
            </a:r>
            <a:r>
              <a:rPr spc="-5" dirty="0"/>
              <a:t>Hea</a:t>
            </a:r>
            <a:r>
              <a:rPr spc="60" dirty="0"/>
              <a:t>r</a:t>
            </a:r>
            <a:r>
              <a:rPr dirty="0"/>
              <a:t>t</a:t>
            </a:r>
            <a:r>
              <a:rPr spc="5" dirty="0"/>
              <a:t> </a:t>
            </a:r>
            <a:r>
              <a:rPr dirty="0"/>
              <a:t>Project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81000" y="3281412"/>
            <a:ext cx="6995159" cy="3849772"/>
          </a:xfrm>
        </p:spPr>
        <p:txBody>
          <a:bodyPr/>
          <a:lstStyle/>
          <a:p>
            <a:pPr marL="12700" marR="6350" lvl="0" indent="0" algn="ctr" defTabSz="914400" rtl="0" eaLnBrk="1" fontAlgn="auto" latinLnBrk="0" hangingPunct="1">
              <a:lnSpc>
                <a:spcPts val="14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W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e are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lo</a:t>
            </a:r>
            <a:r>
              <a:rPr lang="en-US" sz="1300" b="1" kern="1200" spc="-10" dirty="0">
                <a:solidFill>
                  <a:srgbClr val="344EA2"/>
                </a:solidFill>
                <a:latin typeface="Franklin Gothic Demi"/>
                <a:cs typeface="Franklin Gothic Demi"/>
              </a:rPr>
              <a:t>o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kin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g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fo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r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v</a:t>
            </a:r>
            <a:r>
              <a:rPr lang="en-US" sz="1300" b="1" kern="1200" spc="-10" dirty="0">
                <a:solidFill>
                  <a:srgbClr val="344EA2"/>
                </a:solidFill>
                <a:latin typeface="Franklin Gothic Demi"/>
                <a:cs typeface="Franklin Gothic Demi"/>
              </a:rPr>
              <a:t>o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lunteer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s</a:t>
            </a:r>
            <a:r>
              <a:rPr lang="en-US" sz="1300" b="1" kern="1200" spc="5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15" dirty="0">
                <a:solidFill>
                  <a:srgbClr val="344EA2"/>
                </a:solidFill>
                <a:latin typeface="Franklin Gothic Demi"/>
                <a:cs typeface="Franklin Gothic Demi"/>
              </a:rPr>
              <a:t>w</a:t>
            </a:r>
            <a:r>
              <a:rPr lang="en-US" sz="1300" b="1" kern="1200" spc="5" dirty="0">
                <a:solidFill>
                  <a:srgbClr val="344EA2"/>
                </a:solidFill>
                <a:latin typeface="Franklin Gothic Demi"/>
                <a:cs typeface="Franklin Gothic Demi"/>
              </a:rPr>
              <a:t>h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o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hav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e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diabete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s</a:t>
            </a:r>
            <a:r>
              <a:rPr lang="en-US" sz="1300" b="1" kern="1200" spc="-20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t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o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participate</a:t>
            </a:r>
            <a:r>
              <a:rPr lang="en-US" sz="1300" b="1" kern="1200" spc="-10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i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n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ou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r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project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,</a:t>
            </a:r>
            <a:r>
              <a:rPr lang="en-US" sz="1300" b="1" kern="1200" spc="-10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whic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h</a:t>
            </a:r>
            <a:r>
              <a:rPr lang="en-US" sz="1300" b="1" kern="1200" spc="5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i</a:t>
            </a:r>
            <a:r>
              <a:rPr lang="en-US" sz="1300" b="1" kern="1200" spc="-10" dirty="0">
                <a:solidFill>
                  <a:srgbClr val="344EA2"/>
                </a:solidFill>
                <a:latin typeface="Franklin Gothic Demi"/>
                <a:cs typeface="Franklin Gothic Demi"/>
              </a:rPr>
              <a:t>n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cludes cas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e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managemen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t</a:t>
            </a:r>
            <a:r>
              <a:rPr lang="en-US" sz="1300" b="1" kern="1200" spc="10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10" dirty="0">
                <a:solidFill>
                  <a:srgbClr val="344EA2"/>
                </a:solidFill>
                <a:latin typeface="Franklin Gothic Demi"/>
                <a:cs typeface="Franklin Gothic Demi"/>
              </a:rPr>
              <a:t>s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e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rvice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s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(clini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c</a:t>
            </a:r>
            <a:r>
              <a:rPr lang="en-US" sz="1300" b="1" kern="1200" spc="5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visit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s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an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d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e</a:t>
            </a:r>
            <a:r>
              <a:rPr lang="en-US" sz="1300" b="1" kern="1200" spc="-15" dirty="0">
                <a:solidFill>
                  <a:srgbClr val="344EA2"/>
                </a:solidFill>
                <a:latin typeface="Franklin Gothic Demi"/>
                <a:cs typeface="Franklin Gothic Demi"/>
              </a:rPr>
              <a:t>d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uc</a:t>
            </a:r>
            <a:r>
              <a:rPr lang="en-US" sz="1300" b="1" kern="1200" spc="-10" dirty="0">
                <a:solidFill>
                  <a:srgbClr val="344EA2"/>
                </a:solidFill>
                <a:latin typeface="Franklin Gothic Demi"/>
                <a:cs typeface="Franklin Gothic Demi"/>
              </a:rPr>
              <a:t>a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t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ion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)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t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o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 reduc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e</a:t>
            </a:r>
            <a:r>
              <a:rPr lang="en-US" sz="1300" b="1" kern="1200" spc="5" dirty="0">
                <a:solidFill>
                  <a:srgbClr val="344EA2"/>
                </a:solidFill>
                <a:latin typeface="Franklin Gothic Demi"/>
                <a:cs typeface="Franklin Gothic Demi"/>
              </a:rPr>
              <a:t>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ris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k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fo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r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hear</a:t>
            </a:r>
            <a:r>
              <a:rPr lang="en-US" sz="1300" b="1" kern="1200" dirty="0">
                <a:solidFill>
                  <a:srgbClr val="344EA2"/>
                </a:solidFill>
                <a:latin typeface="Franklin Gothic Demi"/>
                <a:cs typeface="Franklin Gothic Demi"/>
              </a:rPr>
              <a:t>t </a:t>
            </a:r>
            <a:r>
              <a:rPr lang="en-US" sz="1300" b="1" kern="1200" spc="-5" dirty="0">
                <a:solidFill>
                  <a:srgbClr val="344EA2"/>
                </a:solidFill>
                <a:latin typeface="Franklin Gothic Demi"/>
                <a:cs typeface="Franklin Gothic Demi"/>
              </a:rPr>
              <a:t>disease.</a:t>
            </a:r>
            <a:endParaRPr lang="en-US" sz="1300" kern="1200" dirty="0">
              <a:solidFill>
                <a:prstClr val="black"/>
              </a:solidFill>
              <a:latin typeface="Franklin Gothic Demi"/>
              <a:cs typeface="Franklin Gothic Demi"/>
            </a:endParaRPr>
          </a:p>
          <a:p>
            <a:pPr lvl="0" algn="l" rtl="0">
              <a:lnSpc>
                <a:spcPts val="800"/>
              </a:lnSpc>
              <a:spcBef>
                <a:spcPts val="17"/>
              </a:spcBef>
            </a:pPr>
            <a:endParaRPr lang="en-US" sz="800" kern="1200" dirty="0">
              <a:solidFill>
                <a:prstClr val="black"/>
              </a:solidFill>
            </a:endParaRPr>
          </a:p>
          <a:p>
            <a:pPr lvl="0" algn="l" rtl="0">
              <a:lnSpc>
                <a:spcPts val="1300"/>
              </a:lnSpc>
            </a:pPr>
            <a:endParaRPr lang="en-US" sz="1300" kern="1200" dirty="0">
              <a:solidFill>
                <a:prstClr val="black"/>
              </a:solidFill>
            </a:endParaRPr>
          </a:p>
          <a:p>
            <a:pPr lvl="0" algn="l" rtl="0">
              <a:lnSpc>
                <a:spcPts val="1300"/>
              </a:lnSpc>
            </a:pPr>
            <a:endParaRPr lang="en-US" sz="1300" kern="1200" dirty="0">
              <a:solidFill>
                <a:prstClr val="black"/>
              </a:solidFill>
            </a:endParaRPr>
          </a:p>
          <a:p>
            <a:pPr lvl="0" algn="ctr" rtl="0"/>
            <a:r>
              <a:rPr lang="en-US" sz="1600" kern="1200" dirty="0">
                <a:solidFill>
                  <a:srgbClr val="344EA2"/>
                </a:solidFill>
                <a:latin typeface="Franklin Gothic Book"/>
                <a:cs typeface="Franklin Gothic Book"/>
              </a:rPr>
              <a:t>Risks</a:t>
            </a:r>
            <a:r>
              <a:rPr lang="en-US" sz="1600" kern="1200" spc="-5" dirty="0">
                <a:solidFill>
                  <a:srgbClr val="344EA2"/>
                </a:solidFill>
                <a:latin typeface="Franklin Gothic Book"/>
                <a:cs typeface="Franklin Gothic Book"/>
              </a:rPr>
              <a:t> </a:t>
            </a:r>
            <a:r>
              <a:rPr lang="en-US" sz="1600" kern="1200" spc="-40" dirty="0">
                <a:solidFill>
                  <a:srgbClr val="344EA2"/>
                </a:solidFill>
                <a:latin typeface="Franklin Gothic Book"/>
                <a:cs typeface="Franklin Gothic Book"/>
              </a:rPr>
              <a:t>f</a:t>
            </a:r>
            <a:r>
              <a:rPr lang="en-US" sz="1600" kern="1200" dirty="0">
                <a:solidFill>
                  <a:srgbClr val="344EA2"/>
                </a:solidFill>
                <a:latin typeface="Franklin Gothic Book"/>
                <a:cs typeface="Franklin Gothic Book"/>
              </a:rPr>
              <a:t>or </a:t>
            </a:r>
            <a:r>
              <a:rPr lang="en-US" sz="1600" kern="1200" spc="-5" dirty="0">
                <a:solidFill>
                  <a:srgbClr val="344EA2"/>
                </a:solidFill>
                <a:latin typeface="Franklin Gothic Book"/>
                <a:cs typeface="Franklin Gothic Book"/>
              </a:rPr>
              <a:t>hea</a:t>
            </a:r>
            <a:r>
              <a:rPr lang="en-US" sz="1600" kern="1200" spc="55" dirty="0">
                <a:solidFill>
                  <a:srgbClr val="344EA2"/>
                </a:solidFill>
                <a:latin typeface="Franklin Gothic Book"/>
                <a:cs typeface="Franklin Gothic Book"/>
              </a:rPr>
              <a:t>r</a:t>
            </a:r>
            <a:r>
              <a:rPr lang="en-US" sz="1600" kern="1200" dirty="0">
                <a:solidFill>
                  <a:srgbClr val="344EA2"/>
                </a:solidFill>
                <a:latin typeface="Franklin Gothic Book"/>
                <a:cs typeface="Franklin Gothic Book"/>
              </a:rPr>
              <a:t>t disease</a:t>
            </a:r>
            <a:r>
              <a:rPr lang="en-US" sz="1600" kern="1200" spc="-5" dirty="0">
                <a:solidFill>
                  <a:srgbClr val="344EA2"/>
                </a:solidFill>
                <a:latin typeface="Franklin Gothic Book"/>
                <a:cs typeface="Franklin Gothic Book"/>
              </a:rPr>
              <a:t> include:</a:t>
            </a:r>
            <a:endParaRPr lang="en-US" sz="1600" kern="1200" dirty="0">
              <a:solidFill>
                <a:prstClr val="black"/>
              </a:solidFill>
              <a:latin typeface="Franklin Gothic Book"/>
              <a:cs typeface="Franklin Gothic Book"/>
            </a:endParaRPr>
          </a:p>
          <a:p>
            <a:pPr marL="1955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Symbol"/>
              <a:buChar char=""/>
              <a:tabLst>
                <a:tab pos="195263" algn="l"/>
                <a:tab pos="3657600" algn="l"/>
              </a:tabLst>
              <a:defRPr/>
            </a:pPr>
            <a:r>
              <a:rPr lang="en-US" sz="1700" kern="1200" spc="-1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T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ype</a:t>
            </a:r>
            <a:r>
              <a:rPr lang="en-US" sz="1700" kern="1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2</a:t>
            </a:r>
            <a:r>
              <a:rPr lang="en-US" sz="1700" kern="1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1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diab</a:t>
            </a:r>
            <a:r>
              <a:rPr lang="en-US" sz="1700" kern="1200" spc="-3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e</a:t>
            </a:r>
            <a:r>
              <a:rPr lang="en-US" sz="1700" kern="1200" spc="-3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</a:t>
            </a:r>
            <a:r>
              <a:rPr lang="en-US" sz="1700" kern="1200" spc="-1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es	</a:t>
            </a:r>
            <a:r>
              <a:rPr lang="en-US" sz="1700" kern="1200" spc="-10" dirty="0" smtClean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r>
              <a:rPr lang="en-US" sz="170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700" kern="1200" spc="-1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Hig</a:t>
            </a:r>
            <a:r>
              <a:rPr lang="en-US" sz="1700" kern="1200" spc="-1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h</a:t>
            </a:r>
            <a:r>
              <a:rPr lang="en-US" sz="1700" kern="1200" spc="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bl</a:t>
            </a:r>
            <a:r>
              <a:rPr lang="en-US" sz="1700" kern="1200" spc="-5" dirty="0">
                <a:solidFill>
                  <a:prstClr val="black"/>
                </a:solidFill>
                <a:latin typeface="Franklin Gothic Medium"/>
                <a:cs typeface="Franklin Gothic Medium"/>
              </a:rPr>
              <a:t>o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od</a:t>
            </a:r>
            <a:r>
              <a:rPr lang="en-US" sz="1700" kern="1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15" dirty="0">
                <a:solidFill>
                  <a:prstClr val="black"/>
                </a:solidFill>
                <a:latin typeface="Franklin Gothic Medium"/>
                <a:cs typeface="Franklin Gothic Medium"/>
              </a:rPr>
              <a:t>sugar</a:t>
            </a:r>
            <a:endParaRPr lang="en-US" sz="1700" kern="12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  <a:p>
            <a:pPr marL="1955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Symbol"/>
              <a:buChar char=""/>
              <a:tabLst>
                <a:tab pos="195263" algn="l"/>
                <a:tab pos="3657600" algn="l"/>
              </a:tabLst>
              <a:defRPr/>
            </a:pPr>
            <a:r>
              <a:rPr lang="en-US" sz="1700" kern="1200" spc="-1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Hig</a:t>
            </a:r>
            <a:r>
              <a:rPr lang="en-US" sz="1700" kern="1200" spc="-1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h</a:t>
            </a:r>
            <a:r>
              <a:rPr lang="en-US" sz="1700" kern="12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15" dirty="0">
                <a:solidFill>
                  <a:prstClr val="black"/>
                </a:solidFill>
                <a:latin typeface="Franklin Gothic Medium"/>
                <a:cs typeface="Franklin Gothic Medium"/>
              </a:rPr>
              <a:t>bl</a:t>
            </a:r>
            <a:r>
              <a:rPr lang="en-US" sz="1700" kern="1200" spc="-5" dirty="0">
                <a:solidFill>
                  <a:prstClr val="black"/>
                </a:solidFill>
                <a:latin typeface="Franklin Gothic Medium"/>
                <a:cs typeface="Franklin Gothic Medium"/>
              </a:rPr>
              <a:t>o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od</a:t>
            </a:r>
            <a:r>
              <a:rPr lang="en-US" sz="1700" kern="1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1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pre</a:t>
            </a:r>
            <a:r>
              <a:rPr lang="en-US" sz="1700" kern="1200" spc="-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</a:t>
            </a:r>
            <a:r>
              <a:rPr lang="en-US" sz="1700" kern="1200" spc="-1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sure	</a:t>
            </a:r>
            <a:r>
              <a:rPr lang="en-US" sz="1700" kern="1200" spc="-10" dirty="0" smtClean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r>
              <a:rPr lang="en-US" sz="170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700" kern="1200" spc="-1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Ove</a:t>
            </a:r>
            <a:r>
              <a:rPr lang="en-US" sz="1700" kern="1200" spc="2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r</a:t>
            </a:r>
            <a:r>
              <a:rPr lang="en-US" sz="1700" kern="1200" spc="-15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weight</a:t>
            </a:r>
            <a:endParaRPr lang="en-US" sz="1700" kern="12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  <a:p>
            <a:pPr marL="1955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Symbol"/>
              <a:buChar char=""/>
              <a:tabLst>
                <a:tab pos="195263" algn="l"/>
                <a:tab pos="3657600" algn="l"/>
              </a:tabLst>
              <a:defRPr/>
            </a:pPr>
            <a:r>
              <a:rPr lang="en-US" sz="1700" kern="1200" spc="-15" dirty="0">
                <a:solidFill>
                  <a:prstClr val="black"/>
                </a:solidFill>
                <a:latin typeface="Franklin Gothic Medium"/>
                <a:cs typeface="Franklin Gothic Medium"/>
              </a:rPr>
              <a:t>Hig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h</a:t>
            </a:r>
            <a:r>
              <a:rPr lang="en-US" sz="1700" kern="1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c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h</a:t>
            </a:r>
            <a:r>
              <a:rPr lang="en-US" sz="1700" kern="1200" spc="-15" dirty="0">
                <a:solidFill>
                  <a:prstClr val="black"/>
                </a:solidFill>
                <a:latin typeface="Franklin Gothic Medium"/>
                <a:cs typeface="Franklin Gothic Medium"/>
              </a:rPr>
              <a:t>oles</a:t>
            </a:r>
            <a:r>
              <a:rPr lang="en-US" sz="1700" kern="1200" spc="-40" dirty="0">
                <a:solidFill>
                  <a:prstClr val="black"/>
                </a:solidFill>
                <a:latin typeface="Franklin Gothic Medium"/>
                <a:cs typeface="Franklin Gothic Medium"/>
              </a:rPr>
              <a:t>t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e</a:t>
            </a:r>
            <a:r>
              <a:rPr lang="en-US" sz="1700" kern="1200" spc="-20" dirty="0">
                <a:solidFill>
                  <a:prstClr val="black"/>
                </a:solidFill>
                <a:latin typeface="Franklin Gothic Medium"/>
                <a:cs typeface="Franklin Gothic Medium"/>
              </a:rPr>
              <a:t>r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ol</a:t>
            </a:r>
            <a:r>
              <a:rPr lang="en-US" sz="1700" kern="1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5" dirty="0">
                <a:solidFill>
                  <a:prstClr val="black"/>
                </a:solidFill>
                <a:latin typeface="Franklin Gothic Medium"/>
                <a:cs typeface="Franklin Gothic Medium"/>
              </a:rPr>
              <a:t>l</a:t>
            </a:r>
            <a:r>
              <a:rPr lang="en-US" sz="1700" kern="1200" spc="-35" dirty="0">
                <a:solidFill>
                  <a:prstClr val="black"/>
                </a:solidFill>
                <a:latin typeface="Franklin Gothic Medium"/>
                <a:cs typeface="Franklin Gothic Medium"/>
              </a:rPr>
              <a:t>e</a:t>
            </a:r>
            <a:r>
              <a:rPr lang="en-US" sz="1700" kern="1200" spc="-25" dirty="0">
                <a:solidFill>
                  <a:prstClr val="black"/>
                </a:solidFill>
                <a:latin typeface="Franklin Gothic Medium"/>
                <a:cs typeface="Franklin Gothic Medium"/>
              </a:rPr>
              <a:t>v</a:t>
            </a:r>
            <a:r>
              <a:rPr lang="en-US" sz="1700" kern="1200" spc="-15" dirty="0">
                <a:solidFill>
                  <a:prstClr val="black"/>
                </a:solidFill>
                <a:latin typeface="Franklin Gothic Medium"/>
                <a:cs typeface="Franklin Gothic Medium"/>
              </a:rPr>
              <a:t>e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ls</a:t>
            </a:r>
            <a:r>
              <a:rPr lang="en-US" sz="1700" kern="12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	</a:t>
            </a:r>
            <a:r>
              <a:rPr lang="en-US" sz="1700" kern="1200" spc="-10" dirty="0">
                <a:solidFill>
                  <a:prstClr val="black"/>
                </a:solidFill>
                <a:latin typeface="Symbol"/>
                <a:cs typeface="Symbol"/>
              </a:rPr>
              <a:t></a:t>
            </a:r>
            <a:r>
              <a:rPr lang="en-US" sz="17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700" kern="1200" spc="-1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700" kern="1200" spc="-1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T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obacco</a:t>
            </a:r>
            <a:r>
              <a:rPr lang="en-US" sz="1700" kern="1200" spc="-5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1700" kern="1200" spc="-10" dirty="0">
                <a:solidFill>
                  <a:prstClr val="black"/>
                </a:solidFill>
                <a:latin typeface="Franklin Gothic Medium"/>
                <a:cs typeface="Franklin Gothic Medium"/>
              </a:rPr>
              <a:t>use</a:t>
            </a:r>
            <a:endParaRPr lang="en-US" sz="1700" kern="12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spc="-5" dirty="0">
                <a:solidFill>
                  <a:srgbClr val="344EA2"/>
                </a:solidFill>
                <a:latin typeface="Franklin Gothic Book"/>
                <a:cs typeface="Franklin Gothic Book"/>
              </a:rPr>
              <a:t>Wh</a:t>
            </a:r>
            <a:r>
              <a:rPr lang="en-US" sz="1600" kern="1200" dirty="0">
                <a:solidFill>
                  <a:srgbClr val="344EA2"/>
                </a:solidFill>
                <a:latin typeface="Franklin Gothic Book"/>
                <a:cs typeface="Franklin Gothic Book"/>
              </a:rPr>
              <a:t>o can join?</a:t>
            </a:r>
            <a:endParaRPr lang="en-US" sz="1600" kern="1200" dirty="0">
              <a:solidFill>
                <a:prstClr val="black"/>
              </a:solidFill>
              <a:latin typeface="Franklin Gothic Book"/>
              <a:cs typeface="Franklin Gothic Book"/>
            </a:endParaRPr>
          </a:p>
          <a:p>
            <a:pPr marR="6350" lvl="0" algn="ctr" defTabSz="914400" rtl="0" eaLnBrk="1" fontAlgn="auto" latinLnBrk="0" hangingPunct="1">
              <a:lnSpc>
                <a:spcPts val="159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4035" algn="l"/>
              </a:tabLst>
              <a:defRPr/>
            </a:pP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Nati</a:t>
            </a:r>
            <a:r>
              <a:rPr lang="en-US" sz="1400" b="1" kern="1200" spc="-30" dirty="0">
                <a:solidFill>
                  <a:prstClr val="black"/>
                </a:solidFill>
                <a:latin typeface="Franklin Gothic Demi"/>
                <a:cs typeface="Franklin Gothic Demi"/>
              </a:rPr>
              <a:t>v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e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Americans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5" dirty="0">
                <a:solidFill>
                  <a:prstClr val="black"/>
                </a:solidFill>
                <a:latin typeface="Franklin Gothic Demi"/>
                <a:cs typeface="Franklin Gothic Demi"/>
              </a:rPr>
              <a:t>1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8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30" dirty="0">
                <a:solidFill>
                  <a:prstClr val="black"/>
                </a:solidFill>
                <a:latin typeface="Franklin Gothic Demi"/>
                <a:cs typeface="Franklin Gothic Demi"/>
              </a:rPr>
              <a:t>y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ea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r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s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and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older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who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h</a:t>
            </a:r>
            <a:r>
              <a:rPr lang="en-US" sz="1400" b="1" kern="1200" spc="-15" dirty="0">
                <a:solidFill>
                  <a:prstClr val="black"/>
                </a:solidFill>
                <a:latin typeface="Franklin Gothic Demi"/>
                <a:cs typeface="Franklin Gothic Demi"/>
              </a:rPr>
              <a:t>a</a:t>
            </a:r>
            <a:r>
              <a:rPr lang="en-US" sz="1400" b="1" kern="1200" spc="-30" dirty="0">
                <a:solidFill>
                  <a:prstClr val="black"/>
                </a:solidFill>
                <a:latin typeface="Franklin Gothic Demi"/>
                <a:cs typeface="Franklin Gothic Demi"/>
              </a:rPr>
              <a:t>v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e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type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2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diabetes.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20" dirty="0">
                <a:solidFill>
                  <a:prstClr val="black"/>
                </a:solidFill>
                <a:latin typeface="Franklin Gothic Demi"/>
                <a:cs typeface="Franklin Gothic Demi"/>
              </a:rPr>
              <a:t>P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a</a:t>
            </a:r>
            <a:r>
              <a:rPr lang="en-US" sz="1400" b="1" kern="1200" spc="25" dirty="0">
                <a:solidFill>
                  <a:prstClr val="black"/>
                </a:solidFill>
                <a:latin typeface="Franklin Gothic Demi"/>
                <a:cs typeface="Franklin Gothic Demi"/>
              </a:rPr>
              <a:t>r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ticipation is completely </a:t>
            </a:r>
            <a:r>
              <a:rPr lang="en-US" sz="1400" b="1" kern="1200" spc="-30" dirty="0">
                <a:solidFill>
                  <a:prstClr val="black"/>
                </a:solidFill>
                <a:latin typeface="Franklin Gothic Demi"/>
                <a:cs typeface="Franklin Gothic Demi"/>
              </a:rPr>
              <a:t>v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olun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t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a</a:t>
            </a:r>
            <a:r>
              <a:rPr lang="en-US" sz="1400" b="1" kern="1200" spc="25" dirty="0">
                <a:solidFill>
                  <a:prstClr val="black"/>
                </a:solidFill>
                <a:latin typeface="Franklin Gothic Demi"/>
                <a:cs typeface="Franklin Gothic Demi"/>
              </a:rPr>
              <a:t>r</a:t>
            </a:r>
            <a:r>
              <a:rPr lang="en-US" sz="1400" b="1" kern="1200" spc="-45" dirty="0">
                <a:solidFill>
                  <a:prstClr val="black"/>
                </a:solidFill>
                <a:latin typeface="Franklin Gothic Demi"/>
                <a:cs typeface="Franklin Gothic Demi"/>
              </a:rPr>
              <a:t>y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.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	</a:t>
            </a:r>
            <a:r>
              <a:rPr lang="en-US" sz="1400" b="1" kern="1200" spc="-75" dirty="0">
                <a:solidFill>
                  <a:prstClr val="black"/>
                </a:solidFill>
                <a:latin typeface="Franklin Gothic Demi"/>
                <a:cs typeface="Franklin Gothic Demi"/>
              </a:rPr>
              <a:t>Y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ou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5" dirty="0">
                <a:solidFill>
                  <a:prstClr val="black"/>
                </a:solidFill>
                <a:latin typeface="Franklin Gothic Demi"/>
                <a:cs typeface="Franklin Gothic Demi"/>
              </a:rPr>
              <a:t>m</a:t>
            </a:r>
            <a:r>
              <a:rPr lang="en-US" sz="1400" b="1" kern="1200" spc="-30" dirty="0">
                <a:solidFill>
                  <a:prstClr val="black"/>
                </a:solidFill>
                <a:latin typeface="Franklin Gothic Demi"/>
                <a:cs typeface="Franklin Gothic Demi"/>
              </a:rPr>
              <a:t>a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y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con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t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act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our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project assi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s</a:t>
            </a:r>
            <a:r>
              <a:rPr lang="en-US" sz="1400" b="1" kern="1200" spc="5" dirty="0">
                <a:solidFill>
                  <a:prstClr val="black"/>
                </a:solidFill>
                <a:latin typeface="Franklin Gothic Demi"/>
                <a:cs typeface="Franklin Gothic Demi"/>
              </a:rPr>
              <a:t>t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ant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5" dirty="0">
                <a:solidFill>
                  <a:prstClr val="black"/>
                </a:solidFill>
                <a:latin typeface="Franklin Gothic Demi"/>
                <a:cs typeface="Franklin Gothic Demi"/>
              </a:rPr>
              <a:t>f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or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more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in</a:t>
            </a:r>
            <a:r>
              <a:rPr lang="en-US" sz="1400" b="1" kern="1200" spc="-15" dirty="0">
                <a:solidFill>
                  <a:prstClr val="black"/>
                </a:solidFill>
                <a:latin typeface="Franklin Gothic Demi"/>
                <a:cs typeface="Franklin Gothic Demi"/>
              </a:rPr>
              <a:t>f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ormation:</a:t>
            </a:r>
            <a:endParaRPr lang="en-US" sz="1400" kern="1200" dirty="0">
              <a:solidFill>
                <a:prstClr val="black"/>
              </a:solidFill>
              <a:latin typeface="Franklin Gothic Demi"/>
              <a:cs typeface="Franklin Gothic Demi"/>
            </a:endParaRPr>
          </a:p>
          <a:p>
            <a:pPr marR="0" lvl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spc="-60" dirty="0" err="1">
                <a:solidFill>
                  <a:prstClr val="black"/>
                </a:solidFill>
                <a:latin typeface="Franklin Gothic Demi"/>
                <a:cs typeface="Franklin Gothic Demi"/>
              </a:rPr>
              <a:t>L</a:t>
            </a:r>
            <a:r>
              <a:rPr lang="en-US" sz="1400" b="1" kern="1200" spc="-10" dirty="0" err="1">
                <a:solidFill>
                  <a:prstClr val="black"/>
                </a:solidFill>
                <a:latin typeface="Franklin Gothic Demi"/>
                <a:cs typeface="Franklin Gothic Demi"/>
              </a:rPr>
              <a:t>ydell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L</a:t>
            </a:r>
            <a:r>
              <a:rPr lang="en-US" sz="1400" b="1" kern="1200" spc="-20" dirty="0">
                <a:solidFill>
                  <a:prstClr val="black"/>
                </a:solidFill>
                <a:latin typeface="Franklin Gothic Demi"/>
                <a:cs typeface="Franklin Gothic Demi"/>
              </a:rPr>
              <a:t>e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wis,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Project Assi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st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ant/</a:t>
            </a:r>
            <a:r>
              <a:rPr lang="en-US" sz="1400" b="1" kern="1200" spc="-35" dirty="0">
                <a:solidFill>
                  <a:prstClr val="black"/>
                </a:solidFill>
                <a:latin typeface="Franklin Gothic Demi"/>
                <a:cs typeface="Franklin Gothic Demi"/>
              </a:rPr>
              <a:t>R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ecrui</a:t>
            </a:r>
            <a:r>
              <a:rPr lang="en-US" sz="1400" b="1" kern="1200" spc="-15" dirty="0">
                <a:solidFill>
                  <a:prstClr val="black"/>
                </a:solidFill>
                <a:latin typeface="Franklin Gothic Demi"/>
                <a:cs typeface="Franklin Gothic Demi"/>
              </a:rPr>
              <a:t>t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er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at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505-</a:t>
            </a:r>
            <a:r>
              <a:rPr lang="en-US" sz="1400" b="1" kern="1200" spc="-20" dirty="0">
                <a:solidFill>
                  <a:prstClr val="black"/>
                </a:solidFill>
                <a:latin typeface="Franklin Gothic Demi"/>
                <a:cs typeface="Franklin Gothic Demi"/>
              </a:rPr>
              <a:t>2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48-</a:t>
            </a:r>
            <a:r>
              <a:rPr lang="en-US" sz="1400" b="1" kern="1200" spc="-40" dirty="0">
                <a:solidFill>
                  <a:prstClr val="black"/>
                </a:solidFill>
                <a:latin typeface="Franklin Gothic Demi"/>
                <a:cs typeface="Franklin Gothic Demi"/>
              </a:rPr>
              <a:t>7</a:t>
            </a:r>
            <a:r>
              <a:rPr lang="en-US" sz="1400" b="1" kern="1200" spc="-105" dirty="0">
                <a:solidFill>
                  <a:prstClr val="black"/>
                </a:solidFill>
                <a:latin typeface="Franklin Gothic Demi"/>
                <a:cs typeface="Franklin Gothic Demi"/>
              </a:rPr>
              <a:t>7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40</a:t>
            </a:r>
            <a:endParaRPr lang="en-US" sz="1400" kern="1200" dirty="0">
              <a:solidFill>
                <a:prstClr val="black"/>
              </a:solidFill>
              <a:latin typeface="Franklin Gothic Demi"/>
              <a:cs typeface="Franklin Gothic Demi"/>
            </a:endParaRPr>
          </a:p>
          <a:p>
            <a:pPr marR="0" lvl="0" algn="ctr" defTabSz="914400" rtl="0" eaLnBrk="1" fontAlgn="auto" latinLnBrk="0" hangingPunct="1">
              <a:lnSpc>
                <a:spcPts val="16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or e-mail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60" dirty="0">
                <a:solidFill>
                  <a:prstClr val="black"/>
                </a:solidFill>
                <a:latin typeface="Franklin Gothic Demi"/>
                <a:cs typeface="Franklin Gothic Demi"/>
                <a:hlinkClick r:id="rId2"/>
              </a:rPr>
              <a:t>L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  <a:hlinkClick r:id="rId2"/>
              </a:rPr>
              <a:t>ydell.L</a:t>
            </a:r>
            <a:r>
              <a:rPr lang="en-US" sz="1400" b="1" kern="1200" spc="-25" dirty="0">
                <a:solidFill>
                  <a:prstClr val="black"/>
                </a:solidFill>
                <a:latin typeface="Franklin Gothic Demi"/>
                <a:cs typeface="Franklin Gothic Demi"/>
                <a:hlinkClick r:id="rId2"/>
              </a:rPr>
              <a:t>e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  <a:hlinkClick r:id="rId2"/>
              </a:rPr>
              <a:t>wis@ihs.g</a:t>
            </a:r>
            <a:r>
              <a:rPr lang="en-US" sz="1400" b="1" kern="1200" spc="-20" dirty="0">
                <a:solidFill>
                  <a:prstClr val="black"/>
                </a:solidFill>
                <a:latin typeface="Franklin Gothic Demi"/>
                <a:cs typeface="Franklin Gothic Demi"/>
                <a:hlinkClick r:id="rId2"/>
              </a:rPr>
              <a:t>o</a:t>
            </a:r>
            <a:r>
              <a:rPr lang="en-US" sz="1400" b="1" kern="1200" spc="-55" dirty="0">
                <a:solidFill>
                  <a:prstClr val="black"/>
                </a:solidFill>
                <a:latin typeface="Franklin Gothic Demi"/>
                <a:cs typeface="Franklin Gothic Demi"/>
                <a:hlinkClick r:id="rId2"/>
              </a:rPr>
              <a:t>v</a:t>
            </a:r>
            <a:r>
              <a:rPr lang="en-US" sz="1400" b="1" kern="1200" spc="-5" dirty="0">
                <a:solidFill>
                  <a:prstClr val="black"/>
                </a:solidFill>
                <a:latin typeface="Franklin Gothic Demi"/>
                <a:cs typeface="Franklin Gothic Demi"/>
                <a:hlinkClick r:id="rId2"/>
              </a:rPr>
              <a:t>.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</a:t>
            </a:r>
            <a:r>
              <a:rPr lang="en-US" sz="1400" b="1" kern="1200" spc="20" dirty="0">
                <a:solidFill>
                  <a:prstClr val="black"/>
                </a:solidFill>
                <a:latin typeface="Franklin Gothic Demi"/>
                <a:cs typeface="Franklin Gothic Demi"/>
              </a:rPr>
              <a:t>f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fices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located</a:t>
            </a:r>
            <a:r>
              <a:rPr lang="en-US" sz="1400" b="1" kern="1200" spc="5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on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the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4th</a:t>
            </a:r>
            <a:r>
              <a:rPr lang="en-US" sz="1400" b="1" kern="1200" dirty="0">
                <a:solidFill>
                  <a:prstClr val="black"/>
                </a:solidFill>
                <a:latin typeface="Franklin Gothic Demi"/>
                <a:cs typeface="Franklin Gothic Demi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Franklin Gothic Demi"/>
                <a:cs typeface="Franklin Gothic Demi"/>
              </a:rPr>
              <a:t>floo</a:t>
            </a:r>
            <a:r>
              <a:rPr lang="en-US" sz="1400" b="1" kern="1200" spc="-55" dirty="0">
                <a:solidFill>
                  <a:prstClr val="black"/>
                </a:solidFill>
                <a:latin typeface="Franklin Gothic Demi"/>
                <a:cs typeface="Franklin Gothic Demi"/>
              </a:rPr>
              <a:t>r</a:t>
            </a:r>
            <a:r>
              <a:rPr lang="en-US" sz="1400" b="1" kern="1200" spc="-5" dirty="0" smtClean="0">
                <a:solidFill>
                  <a:prstClr val="black"/>
                </a:solidFill>
                <a:latin typeface="Franklin Gothic Demi"/>
                <a:cs typeface="Franklin Gothic Demi"/>
              </a:rPr>
              <a:t>.</a:t>
            </a:r>
            <a:endParaRPr lang="en-US" sz="1700" kern="12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  <a:p>
            <a:endParaRPr lang="en-US" dirty="0"/>
          </a:p>
        </p:txBody>
      </p:sp>
      <p:sp>
        <p:nvSpPr>
          <p:cNvPr id="27" name="object 27"/>
          <p:cNvSpPr/>
          <p:nvPr/>
        </p:nvSpPr>
        <p:spPr>
          <a:xfrm>
            <a:off x="457200" y="2057400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101600">
            <a:solidFill>
              <a:srgbClr val="344EA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4930013" y="228600"/>
            <a:ext cx="2562225" cy="481012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 smtClean="0">
                <a:solidFill>
                  <a:srgbClr val="FFFFFF"/>
                </a:solidFill>
                <a:latin typeface="Calibri" panose="020F0502020204030204" pitchFamily="34" charset="0"/>
                <a:cs typeface="Arial" pitchFamily="34" charset="0"/>
              </a:rPr>
              <a:t>Flyer- Program Enrollment 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Albuquerque </a:t>
            </a:r>
            <a:r>
              <a:rPr lang="en-US" altLang="en-US" sz="1200" dirty="0">
                <a:solidFill>
                  <a:srgbClr val="FFFFFF"/>
                </a:solidFill>
                <a:latin typeface="Calibri" panose="020F0502020204030204" pitchFamily="34" charset="0"/>
                <a:cs typeface="Arial" pitchFamily="34" charset="0"/>
              </a:rPr>
              <a:t>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ervice Unit (I)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98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Franklin Gothic Book</vt:lpstr>
      <vt:lpstr>Franklin Gothic Demi</vt:lpstr>
      <vt:lpstr>Franklin Gothic Medium</vt:lpstr>
      <vt:lpstr>Symbol</vt:lpstr>
      <vt:lpstr>Times New Roman</vt:lpstr>
      <vt:lpstr>Office Theme</vt:lpstr>
      <vt:lpstr>Albuquerque Indian Health Center SDPI Healthy Heart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Albuquerque Service Unit (I) – Flyer – Program Enrollment</dc:title>
  <dc:subject>Albuquerque Service Unit (I) – Flyer – Program Enrollment</dc:subject>
  <dc:creator>IHS/SDPI</dc:creator>
  <cp:keywords>Albuquerque Service Unit (I) – Flyer – Program Enrollment</cp:keywords>
  <cp:lastModifiedBy>Waquie, Janell F (IHS/HQ) [C]</cp:lastModifiedBy>
  <cp:revision>4</cp:revision>
  <dcterms:created xsi:type="dcterms:W3CDTF">2014-02-27T08:23:51Z</dcterms:created>
  <dcterms:modified xsi:type="dcterms:W3CDTF">2015-05-28T20:45:19Z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2012-06-15T00:00:00Z</vt:filetime>
  </property>
  <property fmtid="{D5CDD505-2E9C-101B-9397-08002B2CF9AE}" pid="3" name="LastSaved">
    <vt:filetime>2014-02-27T00:00:00Z</vt:filetime>
  </property>
</Properties>
</file>