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outlineView">
  <p:normalViewPr showOutlineIcons="0">
    <p:restoredLeft sz="34589" autoAdjust="0"/>
    <p:restoredTop sz="86401" autoAdjust="0"/>
  </p:normalViewPr>
  <p:slideViewPr>
    <p:cSldViewPr>
      <p:cViewPr>
        <p:scale>
          <a:sx n="100" d="100"/>
          <a:sy n="100" d="100"/>
        </p:scale>
        <p:origin x="234" y="-2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79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5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228600"/>
            <a:ext cx="7315200" cy="96012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graphicFrame>
        <p:nvGraphicFramePr>
          <p:cNvPr id="32" name="object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118075378"/>
              </p:ext>
            </p:extLst>
          </p:nvPr>
        </p:nvGraphicFramePr>
        <p:xfrm>
          <a:off x="3860165" y="1345564"/>
          <a:ext cx="3359150" cy="35674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450"/>
                <a:gridCol w="3270250"/>
                <a:gridCol w="44450"/>
              </a:tblGrid>
              <a:tr h="26036">
                <a:tc>
                  <a:txBody>
                    <a:bodyPr/>
                    <a:lstStyle/>
                    <a:p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3970">
                      <a:solidFill>
                        <a:srgbClr val="000000"/>
                      </a:solidFill>
                      <a:prstDash val="solid"/>
                    </a:lnL>
                    <a:lnT w="26670">
                      <a:solidFill>
                        <a:srgbClr val="000000"/>
                      </a:solidFill>
                      <a:prstDash val="solid"/>
                    </a:lnT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sz="22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T w="26670">
                      <a:solidFill>
                        <a:srgbClr val="000000"/>
                      </a:solidFill>
                      <a:prstDash val="solid"/>
                    </a:lnT>
                    <a:lnB w="1397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3970">
                      <a:solidFill>
                        <a:srgbClr val="000000"/>
                      </a:solidFill>
                      <a:prstDash val="solid"/>
                    </a:lnR>
                    <a:lnT w="13970">
                      <a:solidFill>
                        <a:srgbClr val="000000"/>
                      </a:solidFill>
                      <a:prstDash val="solid"/>
                    </a:lnT>
                  </a:tcPr>
                </a:tc>
              </a:tr>
              <a:tr h="2927350">
                <a:tc>
                  <a:txBody>
                    <a:bodyPr/>
                    <a:lstStyle/>
                    <a:p>
                      <a:endParaRPr sz="22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26670">
                      <a:solidFill>
                        <a:srgbClr val="000000"/>
                      </a:solidFill>
                      <a:prstDash val="solid"/>
                    </a:lnL>
                    <a:lnR w="13970">
                      <a:solidFill>
                        <a:srgbClr val="000000"/>
                      </a:solidFill>
                      <a:prstDash val="solid"/>
                    </a:lnR>
                    <a:lnB w="2667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4300"/>
                        </a:lnSpc>
                        <a:spcBef>
                          <a:spcPts val="54"/>
                        </a:spcBef>
                      </a:pPr>
                      <a:endParaRPr sz="4300" dirty="0"/>
                    </a:p>
                  </a:txBody>
                  <a:tcPr marL="0" marR="0" marT="0" marB="0">
                    <a:lnL w="13970">
                      <a:solidFill>
                        <a:srgbClr val="000000"/>
                      </a:solidFill>
                      <a:prstDash val="solid"/>
                    </a:lnL>
                    <a:lnR w="26670">
                      <a:solidFill>
                        <a:srgbClr val="000000"/>
                      </a:solidFill>
                      <a:prstDash val="solid"/>
                    </a:lnR>
                    <a:lnT w="13970">
                      <a:solidFill>
                        <a:srgbClr val="000000"/>
                      </a:solidFill>
                      <a:prstDash val="solid"/>
                    </a:lnT>
                    <a:lnB w="26670">
                      <a:solidFill>
                        <a:srgbClr val="000000"/>
                      </a:solidFill>
                      <a:prstDash val="solid"/>
                    </a:lnB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Tempus Sans ITC"/>
                        <a:cs typeface="Tempus Sans ITC"/>
                      </a:endParaRPr>
                    </a:p>
                  </a:txBody>
                  <a:tcPr marL="0" marR="0" marT="0" marB="0">
                    <a:lnL w="26670">
                      <a:solidFill>
                        <a:srgbClr val="000000"/>
                      </a:solidFill>
                      <a:prstDash val="solid"/>
                    </a:lnL>
                    <a:lnR w="13970">
                      <a:solidFill>
                        <a:srgbClr val="000000"/>
                      </a:solidFill>
                      <a:prstDash val="solid"/>
                    </a:lnR>
                  </a:tcPr>
                </a:tc>
              </a:tr>
              <a:tr h="44450">
                <a:tc>
                  <a:txBody>
                    <a:bodyPr/>
                    <a:lstStyle/>
                    <a:p>
                      <a:endParaRPr sz="2000">
                        <a:latin typeface="Tempus Sans ITC"/>
                        <a:cs typeface="Tempus Sans ITC"/>
                      </a:endParaRPr>
                    </a:p>
                  </a:txBody>
                  <a:tcPr marL="0" marR="0" marT="0" marB="0">
                    <a:lnL w="13970">
                      <a:solidFill>
                        <a:srgbClr val="000000"/>
                      </a:solidFill>
                      <a:prstDash val="solid"/>
                    </a:lnL>
                    <a:lnT w="26670">
                      <a:solidFill>
                        <a:srgbClr val="000000"/>
                      </a:solidFill>
                      <a:prstDash val="solid"/>
                    </a:lnT>
                    <a:lnB w="1397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>
                        <a:latin typeface="Tempus Sans ITC"/>
                        <a:cs typeface="Tempus Sans ITC"/>
                      </a:endParaRPr>
                    </a:p>
                  </a:txBody>
                  <a:tcPr marL="0" marR="0" marT="0" marB="0">
                    <a:lnT w="26670">
                      <a:solidFill>
                        <a:srgbClr val="000000"/>
                      </a:solidFill>
                      <a:prstDash val="solid"/>
                    </a:lnT>
                    <a:lnB w="1397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000" dirty="0">
                        <a:latin typeface="Tempus Sans ITC"/>
                        <a:cs typeface="Tempus Sans ITC"/>
                      </a:endParaRPr>
                    </a:p>
                  </a:txBody>
                  <a:tcPr marL="0" marR="0" marT="0" marB="0">
                    <a:lnR w="13970">
                      <a:solidFill>
                        <a:srgbClr val="000000"/>
                      </a:solidFill>
                      <a:prstDash val="solid"/>
                    </a:lnR>
                    <a:lnB w="1397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7" name="bk object 17"/>
          <p:cNvSpPr/>
          <p:nvPr/>
        </p:nvSpPr>
        <p:spPr>
          <a:xfrm>
            <a:off x="685774" y="656716"/>
            <a:ext cx="2838450" cy="277177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571500" y="3543300"/>
            <a:ext cx="3200400" cy="800100"/>
          </a:xfrm>
          <a:custGeom>
            <a:avLst/>
            <a:gdLst/>
            <a:ahLst/>
            <a:cxnLst/>
            <a:rect l="l" t="t" r="r" b="b"/>
            <a:pathLst>
              <a:path w="3200400" h="800100">
                <a:moveTo>
                  <a:pt x="0" y="800100"/>
                </a:moveTo>
                <a:lnTo>
                  <a:pt x="3200400" y="800100"/>
                </a:lnTo>
                <a:lnTo>
                  <a:pt x="3200400" y="0"/>
                </a:lnTo>
                <a:lnTo>
                  <a:pt x="0" y="0"/>
                </a:lnTo>
                <a:lnTo>
                  <a:pt x="0" y="800100"/>
                </a:lnTo>
                <a:close/>
              </a:path>
            </a:pathLst>
          </a:custGeom>
          <a:ln w="57150">
            <a:solidFill>
              <a:srgbClr val="000000"/>
            </a:solidFill>
          </a:ln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493776" y="5706745"/>
            <a:ext cx="115823" cy="155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551687" y="5706745"/>
            <a:ext cx="341375" cy="155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493776" y="6028309"/>
            <a:ext cx="115823" cy="155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551687" y="6028309"/>
            <a:ext cx="341375" cy="155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493776" y="6348348"/>
            <a:ext cx="115823" cy="155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bk object 24"/>
          <p:cNvSpPr/>
          <p:nvPr/>
        </p:nvSpPr>
        <p:spPr>
          <a:xfrm>
            <a:off x="551687" y="6348348"/>
            <a:ext cx="341375" cy="155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bk object 25"/>
          <p:cNvSpPr/>
          <p:nvPr/>
        </p:nvSpPr>
        <p:spPr>
          <a:xfrm>
            <a:off x="493776" y="6669913"/>
            <a:ext cx="115823" cy="155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bk object 26"/>
          <p:cNvSpPr/>
          <p:nvPr/>
        </p:nvSpPr>
        <p:spPr>
          <a:xfrm>
            <a:off x="551687" y="6669913"/>
            <a:ext cx="341375" cy="155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bk object 27"/>
          <p:cNvSpPr/>
          <p:nvPr/>
        </p:nvSpPr>
        <p:spPr>
          <a:xfrm>
            <a:off x="493776" y="6991477"/>
            <a:ext cx="115823" cy="155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bk object 28"/>
          <p:cNvSpPr/>
          <p:nvPr/>
        </p:nvSpPr>
        <p:spPr>
          <a:xfrm>
            <a:off x="551687" y="6991477"/>
            <a:ext cx="341375" cy="155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bk object 29"/>
          <p:cNvSpPr/>
          <p:nvPr/>
        </p:nvSpPr>
        <p:spPr>
          <a:xfrm>
            <a:off x="493776" y="7313041"/>
            <a:ext cx="115823" cy="15544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bk object 30"/>
          <p:cNvSpPr/>
          <p:nvPr/>
        </p:nvSpPr>
        <p:spPr>
          <a:xfrm>
            <a:off x="551687" y="7313041"/>
            <a:ext cx="341375" cy="15544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bk object 31"/>
          <p:cNvSpPr/>
          <p:nvPr/>
        </p:nvSpPr>
        <p:spPr>
          <a:xfrm>
            <a:off x="474052" y="7799336"/>
            <a:ext cx="6895465" cy="1736725"/>
          </a:xfrm>
          <a:custGeom>
            <a:avLst/>
            <a:gdLst/>
            <a:ahLst/>
            <a:cxnLst/>
            <a:rect l="l" t="t" r="r" b="b"/>
            <a:pathLst>
              <a:path w="6895465" h="1736725">
                <a:moveTo>
                  <a:pt x="0" y="1736471"/>
                </a:moveTo>
                <a:lnTo>
                  <a:pt x="6894957" y="1736471"/>
                </a:lnTo>
                <a:lnTo>
                  <a:pt x="6894957" y="0"/>
                </a:lnTo>
                <a:lnTo>
                  <a:pt x="0" y="0"/>
                </a:lnTo>
                <a:lnTo>
                  <a:pt x="0" y="1736471"/>
                </a:lnTo>
                <a:close/>
              </a:path>
            </a:pathLst>
          </a:custGeom>
          <a:solidFill>
            <a:srgbClr val="FF9933"/>
          </a:solid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5"/>
            <a:ext cx="6995159" cy="16093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59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7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5/29/2015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28574" y="9486874"/>
            <a:ext cx="7315200" cy="34288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574" y="114312"/>
            <a:ext cx="7315200" cy="3141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4419600" y="609600"/>
            <a:ext cx="2786827" cy="4810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b="1" dirty="0" smtClean="0">
                <a:latin typeface="Calibri" panose="020F0502020204030204" pitchFamily="34" charset="0"/>
                <a:cs typeface="Arial" pitchFamily="34" charset="0"/>
              </a:rPr>
              <a:t>Flyer- Program Enrollment </a:t>
            </a:r>
            <a:endParaRPr kumimoji="0" lang="en-US" altLang="en-US" sz="1200" b="1" i="0" u="none" strike="noStrike" cap="none" normalizeH="0" baseline="0" dirty="0" smtClean="0">
              <a:ln>
                <a:noFill/>
              </a:ln>
              <a:effectLst/>
              <a:latin typeface="Calibri" panose="020F0502020204030204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  <a:cs typeface="Arial" pitchFamily="34" charset="0"/>
              </a:rPr>
              <a:t>St. Croix Band of Lake Superior Chippewa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3657600" y="1908989"/>
            <a:ext cx="3396427" cy="2739211"/>
          </a:xfrm>
        </p:spPr>
        <p:txBody>
          <a:bodyPr/>
          <a:lstStyle/>
          <a:p>
            <a:pPr marR="0" lvl="0" algn="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St</a:t>
            </a:r>
            <a:r>
              <a:rPr lang="en-US" sz="4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.</a:t>
            </a:r>
            <a:r>
              <a:rPr lang="en-US" sz="4000" b="1" spc="1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 </a:t>
            </a:r>
            <a:r>
              <a:rPr lang="en-US" sz="4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Croi</a:t>
            </a:r>
            <a:r>
              <a:rPr lang="en-US" sz="4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x</a:t>
            </a:r>
            <a:r>
              <a:rPr lang="en-US" sz="4000" b="1" spc="1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 </a:t>
            </a:r>
            <a:r>
              <a:rPr lang="en-US" sz="4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Tribal </a:t>
            </a:r>
            <a:r>
              <a:rPr lang="en-US" sz="4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H</a:t>
            </a:r>
            <a:r>
              <a:rPr lang="en-US" sz="4000" b="1" spc="1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e</a:t>
            </a:r>
            <a:r>
              <a:rPr lang="en-US" sz="4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alt</a:t>
            </a:r>
            <a:r>
              <a:rPr lang="en-US" sz="4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h</a:t>
            </a:r>
            <a:r>
              <a:rPr lang="en-US" sz="4000" b="1" spc="1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 </a:t>
            </a:r>
            <a:r>
              <a:rPr lang="en-US" sz="4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Clin</a:t>
            </a:r>
            <a:r>
              <a:rPr lang="en-US" sz="4000" b="1" spc="1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i</a:t>
            </a:r>
            <a:r>
              <a:rPr lang="en-US" sz="4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c</a:t>
            </a:r>
            <a:r>
              <a:rPr lang="en-US" sz="400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/>
            </a:r>
            <a:br>
              <a:rPr lang="en-US" sz="400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</a:br>
            <a:r>
              <a:rPr lang="en-US" sz="4000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/>
            </a:r>
            <a:br>
              <a:rPr lang="en-US" sz="4000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</a:br>
            <a:r>
              <a:rPr lang="en-US" sz="2000" b="1" spc="-10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7</a:t>
            </a:r>
            <a:r>
              <a:rPr lang="en-US" sz="2000" b="1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1</a:t>
            </a:r>
            <a:r>
              <a:rPr lang="en-US" sz="2000" b="1" spc="5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5-</a:t>
            </a:r>
            <a:r>
              <a:rPr lang="en-US" sz="2000" b="1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34</a:t>
            </a:r>
            <a:r>
              <a:rPr lang="en-US" sz="2000" b="1" spc="-10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9</a:t>
            </a:r>
            <a:r>
              <a:rPr lang="en-US" sz="2000" b="1" spc="5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-</a:t>
            </a:r>
            <a:r>
              <a:rPr lang="en-US" sz="2000" b="1" spc="-5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8</a:t>
            </a:r>
            <a:r>
              <a:rPr lang="en-US" sz="2000" b="1" spc="-10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5</a:t>
            </a:r>
            <a:r>
              <a:rPr lang="en-US" sz="2000" b="1" dirty="0" smtClean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54</a:t>
            </a:r>
            <a:r>
              <a:rPr lang="en-US" sz="200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</a:br>
            <a:r>
              <a:rPr lang="en-US" sz="2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8</a:t>
            </a:r>
            <a:r>
              <a:rPr lang="en-US" sz="2000" b="1" spc="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7</a:t>
            </a:r>
            <a:r>
              <a:rPr lang="en-US" sz="2000" b="1" spc="-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7</a:t>
            </a:r>
            <a:r>
              <a:rPr lang="en-US" sz="2000" b="1" spc="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-</a:t>
            </a:r>
            <a:r>
              <a:rPr lang="en-US" sz="2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4</a:t>
            </a:r>
            <a:r>
              <a:rPr lang="en-US" sz="2000" b="1" spc="-1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5</a:t>
            </a:r>
            <a:r>
              <a:rPr lang="en-US" sz="2000" b="1" spc="5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5</a:t>
            </a:r>
            <a:r>
              <a:rPr lang="en-US" sz="2000" b="1" spc="-1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-</a:t>
            </a:r>
            <a:r>
              <a:rPr lang="en-US" sz="2000" b="1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>1901</a:t>
            </a:r>
            <a:r>
              <a:rPr lang="en-US" sz="200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Tempus Sans ITC"/>
                <a:ea typeface="+mn-ea"/>
                <a:cs typeface="Tempus Sans ITC"/>
              </a:rPr>
            </a:b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388620" y="3657600"/>
            <a:ext cx="6995159" cy="6150851"/>
          </a:xfrm>
        </p:spPr>
        <p:txBody>
          <a:bodyPr/>
          <a:lstStyle/>
          <a:p>
            <a:pPr marL="573405" marR="4029075" lvl="0" indent="161290" algn="l" defTabSz="914400" rtl="0" eaLnBrk="1" fontAlgn="auto" latinLnBrk="0" hangingPunct="1">
              <a:lnSpc>
                <a:spcPts val="229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kern="1200" dirty="0">
                <a:solidFill>
                  <a:srgbClr val="FFFFFF"/>
                </a:solidFill>
                <a:latin typeface="Arial"/>
                <a:cs typeface="Arial"/>
              </a:rPr>
              <a:t>Special</a:t>
            </a:r>
            <a:r>
              <a:rPr lang="en-US" sz="2000" kern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kern="1200" spc="-5" dirty="0">
                <a:solidFill>
                  <a:srgbClr val="FFFFFF"/>
                </a:solidFill>
                <a:latin typeface="Arial"/>
                <a:cs typeface="Arial"/>
              </a:rPr>
              <a:t>Diabe</a:t>
            </a:r>
            <a:r>
              <a:rPr lang="en-US" sz="2000" kern="12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2000" kern="1200" spc="-5" dirty="0">
                <a:solidFill>
                  <a:srgbClr val="FFFFFF"/>
                </a:solidFill>
                <a:latin typeface="Arial"/>
                <a:cs typeface="Arial"/>
              </a:rPr>
              <a:t>es </a:t>
            </a:r>
            <a:r>
              <a:rPr lang="en-US" sz="2000" kern="1200" dirty="0">
                <a:solidFill>
                  <a:srgbClr val="FFFFFF"/>
                </a:solidFill>
                <a:latin typeface="Arial"/>
                <a:cs typeface="Arial"/>
              </a:rPr>
              <a:t>Program</a:t>
            </a:r>
            <a:r>
              <a:rPr lang="en-US" sz="2000" kern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kern="1200" dirty="0">
                <a:solidFill>
                  <a:srgbClr val="FFFFFF"/>
                </a:solidFill>
                <a:latin typeface="Arial"/>
                <a:cs typeface="Arial"/>
              </a:rPr>
              <a:t>for</a:t>
            </a:r>
            <a:r>
              <a:rPr lang="en-US" sz="20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kern="1200" spc="-1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000" kern="1200" spc="-5" dirty="0">
                <a:solidFill>
                  <a:srgbClr val="FFFFFF"/>
                </a:solidFill>
                <a:latin typeface="Arial"/>
                <a:cs typeface="Arial"/>
              </a:rPr>
              <a:t>ndians</a:t>
            </a:r>
            <a:endParaRPr lang="en-US" sz="20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2800"/>
              </a:lnSpc>
              <a:spcBef>
                <a:spcPts val="42"/>
              </a:spcBef>
            </a:pPr>
            <a:endParaRPr lang="en-US" sz="2800" kern="1200" dirty="0">
              <a:solidFill>
                <a:prstClr val="black"/>
              </a:solidFill>
            </a:endParaRPr>
          </a:p>
          <a:p>
            <a:pPr marL="151130" marR="179705" lvl="0" indent="0" algn="ctr" defTabSz="914400" rtl="0" eaLnBrk="1" fontAlgn="auto" latinLnBrk="0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purpo</a:t>
            </a:r>
            <a:r>
              <a:rPr lang="en-US" sz="2400" i="1" kern="1200" spc="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2400" i="1" kern="1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 p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n-US" sz="2400" i="1" kern="1200" spc="-15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gr</a:t>
            </a:r>
            <a:r>
              <a:rPr lang="en-US" sz="2400" i="1" kern="1200" spc="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lang="en-US" sz="2400" i="1" kern="1200" spc="-2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s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duc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th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e risk </a:t>
            </a:r>
            <a:r>
              <a:rPr lang="en-US" sz="2400" i="1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2400" i="1" kern="1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he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art</a:t>
            </a:r>
            <a:r>
              <a:rPr lang="en-US" sz="2400" i="1" kern="1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dise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se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 i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n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op</a:t>
            </a:r>
            <a:r>
              <a:rPr lang="en-US" sz="2400" i="1" kern="1200" spc="-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400" i="1" kern="1200" spc="5" dirty="0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it</a:t>
            </a:r>
            <a:r>
              <a:rPr lang="en-US" sz="2400" i="1" kern="1200" dirty="0">
                <a:solidFill>
                  <a:srgbClr val="FFFFFF"/>
                </a:solidFill>
                <a:latin typeface="Arial"/>
                <a:cs typeface="Arial"/>
              </a:rPr>
              <a:t>h </a:t>
            </a:r>
            <a:r>
              <a:rPr lang="en-US" sz="2400" i="1" kern="1200" spc="-5" dirty="0">
                <a:solidFill>
                  <a:srgbClr val="FFFFFF"/>
                </a:solidFill>
                <a:latin typeface="Arial"/>
                <a:cs typeface="Arial"/>
              </a:rPr>
              <a:t>diabetes.</a:t>
            </a:r>
            <a:endParaRPr lang="en-US" sz="24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41300" marR="0" lvl="0" indent="-228600" algn="l" defTabSz="914400" rtl="0" eaLnBrk="1" fontAlgn="auto" latinLnBrk="0" hangingPunct="1">
              <a:lnSpc>
                <a:spcPts val="240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ld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av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ear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ise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: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41300" marR="0" lvl="0" indent="0" algn="l" defTabSz="914400" rtl="0" eaLnBrk="1" fontAlgn="auto" latinLnBrk="0" hangingPunct="1">
              <a:lnSpc>
                <a:spcPts val="253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hav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2200" kern="1200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ab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etes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41300" marR="2909570" lvl="0" indent="0" algn="l" defTabSz="914400" rtl="0" eaLnBrk="1" fontAlgn="auto" latinLnBrk="0" hangingPunct="1">
              <a:lnSpc>
                <a:spcPts val="2520"/>
              </a:lnSpc>
              <a:spcBef>
                <a:spcPts val="13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hav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lang="en-US" sz="2200" kern="1200" spc="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pres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ure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hav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5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ste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ol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41300" marR="1731645" lvl="0" indent="0" algn="l" defTabSz="914400" rtl="0" eaLnBrk="1" fontAlgn="auto" latinLnBrk="0" hangingPunct="1">
              <a:lnSpc>
                <a:spcPts val="2530"/>
              </a:lnSpc>
              <a:spcBef>
                <a:spcPts val="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do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n’t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have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eno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gh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phys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l 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acti</a:t>
            </a:r>
            <a:r>
              <a:rPr lang="en-US" sz="2200" kern="1200" spc="-30" dirty="0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ity </a:t>
            </a: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wei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more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tha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41300" marR="0" lvl="0" indent="0" algn="l" defTabSz="914400" rtl="0" eaLnBrk="1" fontAlgn="auto" latinLnBrk="0" hangingPunct="1">
              <a:lnSpc>
                <a:spcPts val="2465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1200" spc="-220" dirty="0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lang="en-US" sz="2200" kern="1200" spc="-20" dirty="0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are</a:t>
            </a:r>
            <a:r>
              <a:rPr lang="en-US" sz="2200" kern="120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n-US" sz="2200" kern="1200" spc="-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lang="en-US" sz="2200" kern="1200" spc="-15" dirty="0">
                <a:solidFill>
                  <a:srgbClr val="FFFFFF"/>
                </a:solidFill>
                <a:latin typeface="Arial"/>
                <a:cs typeface="Arial"/>
              </a:rPr>
              <a:t>mok</a:t>
            </a:r>
            <a:r>
              <a:rPr lang="en-US" sz="2200" kern="1200" spc="-10" dirty="0">
                <a:solidFill>
                  <a:srgbClr val="FFFFFF"/>
                </a:solidFill>
                <a:latin typeface="Arial"/>
                <a:cs typeface="Arial"/>
              </a:rPr>
              <a:t>er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lvl="0" algn="l" rtl="0">
              <a:lnSpc>
                <a:spcPts val="2600"/>
              </a:lnSpc>
              <a:spcBef>
                <a:spcPts val="25"/>
              </a:spcBef>
            </a:pPr>
            <a:endParaRPr lang="en-US" sz="2600" kern="1200" dirty="0">
              <a:solidFill>
                <a:prstClr val="black"/>
              </a:solidFill>
            </a:endParaRPr>
          </a:p>
          <a:p>
            <a:pPr marL="44450" marR="6350" lvl="0" indent="0" algn="ctr" defTabSz="914400" rtl="0" eaLnBrk="1" fontAlgn="auto" latinLnBrk="0" hangingPunct="1">
              <a:lnSpc>
                <a:spcPct val="96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The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Hea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thy</a:t>
            </a:r>
            <a:r>
              <a:rPr lang="en-US" sz="2200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Hea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rt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Pro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ra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m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he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4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our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 d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ab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etes</a:t>
            </a:r>
            <a:r>
              <a:rPr lang="en-US" sz="2200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an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red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2200" i="1" kern="1200" spc="-25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sk</a:t>
            </a:r>
            <a:r>
              <a:rPr lang="en-US" sz="2200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f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hear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t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Ju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st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g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ive</a:t>
            </a:r>
            <a:r>
              <a:rPr lang="en-US" sz="2200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2200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call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st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fo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spc="1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4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ore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info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spc="-40" dirty="0">
                <a:solidFill>
                  <a:prstClr val="black"/>
                </a:solidFill>
                <a:latin typeface="Arial"/>
                <a:cs typeface="Arial"/>
              </a:rPr>
              <a:t>m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at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i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on.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pPr marL="277495" marR="237490" lvl="0" indent="0" algn="ctr" defTabSz="914400" rtl="0" eaLnBrk="1" fontAlgn="auto" latinLnBrk="0" hangingPunct="1">
              <a:lnSpc>
                <a:spcPts val="2530"/>
              </a:lnSpc>
              <a:spcBef>
                <a:spcPts val="55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P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m Ni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ho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s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BSN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5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N</a:t>
            </a:r>
            <a:r>
              <a:rPr lang="en-US" sz="2200" i="1" kern="1200" spc="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2200" i="1" kern="1200" spc="-25" dirty="0">
                <a:solidFill>
                  <a:prstClr val="black"/>
                </a:solidFill>
                <a:latin typeface="Arial"/>
                <a:cs typeface="Arial"/>
              </a:rPr>
              <a:t>D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E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o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r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L</a:t>
            </a:r>
            <a:r>
              <a:rPr lang="en-US" sz="2200" i="1" kern="1200" spc="-20" dirty="0">
                <a:solidFill>
                  <a:prstClr val="black"/>
                </a:solidFill>
                <a:latin typeface="Arial"/>
                <a:cs typeface="Arial"/>
              </a:rPr>
              <a:t>u</a:t>
            </a:r>
            <a:r>
              <a:rPr lang="en-US" sz="2200" i="1" kern="1200" spc="-10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y</a:t>
            </a:r>
            <a:r>
              <a:rPr lang="en-US" sz="2200" i="1" kern="120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0" dirty="0" err="1">
                <a:solidFill>
                  <a:prstClr val="black"/>
                </a:solidFill>
                <a:latin typeface="Arial"/>
                <a:cs typeface="Arial"/>
              </a:rPr>
              <a:t>Le</a:t>
            </a:r>
            <a:r>
              <a:rPr lang="en-US" sz="2200" i="1" kern="1200" spc="-10" dirty="0" err="1">
                <a:solidFill>
                  <a:prstClr val="black"/>
                </a:solidFill>
                <a:latin typeface="Arial"/>
                <a:cs typeface="Arial"/>
              </a:rPr>
              <a:t>ef</a:t>
            </a:r>
            <a:r>
              <a:rPr lang="en-US" sz="2200" i="1" kern="1200" spc="-5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25" dirty="0">
                <a:solidFill>
                  <a:prstClr val="black"/>
                </a:solidFill>
                <a:latin typeface="Arial"/>
                <a:cs typeface="Arial"/>
              </a:rPr>
              <a:t>CN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A</a:t>
            </a:r>
            <a:r>
              <a:rPr lang="en-US" sz="2200" i="1" kern="1200" spc="-90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sz="2200" i="1" kern="1200" spc="-25" dirty="0">
                <a:solidFill>
                  <a:prstClr val="black"/>
                </a:solidFill>
                <a:latin typeface="Arial"/>
                <a:cs typeface="Arial"/>
              </a:rPr>
              <a:t>HR</a:t>
            </a:r>
            <a:r>
              <a:rPr lang="en-US" sz="2200" i="1" kern="1200" spc="-15" dirty="0">
                <a:solidFill>
                  <a:prstClr val="black"/>
                </a:solidFill>
                <a:latin typeface="Arial"/>
                <a:cs typeface="Arial"/>
              </a:rPr>
              <a:t> 715-349-8854</a:t>
            </a:r>
            <a:endParaRPr lang="en-US" sz="2200" kern="1200" dirty="0">
              <a:solidFill>
                <a:prstClr val="black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116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Tempus Sans ITC</vt:lpstr>
      <vt:lpstr>Office Theme</vt:lpstr>
      <vt:lpstr>St. Croix Tribal Health Clinic  715-349-8554 877-455-1901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St. Croix Band of Lake Superior Chippewa – Flyer – Program Enrollment</dc:title>
  <dc:subject>St. Croix Band of Lake Superior Chippewa – Flyer – Program Enrollment</dc:subject>
  <dc:creator>IHS/SDPI</dc:creator>
  <cp:keywords>St. Croix Band of Lake Superior Chippewa – Flyer – Program Enrollment</cp:keywords>
  <cp:lastModifiedBy>Waquie, Janell F (IHS/HQ) [C]</cp:lastModifiedBy>
  <cp:revision>4</cp:revision>
  <dcterms:created xsi:type="dcterms:W3CDTF">2014-02-27T08:24:09Z</dcterms:created>
  <dcterms:modified xsi:type="dcterms:W3CDTF">2015-05-29T15:23:20Z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2011-10-19T00:00:00Z</vt:filetime>
  </property>
  <property fmtid="{D5CDD505-2E9C-101B-9397-08002B2CF9AE}" pid="3" name="LastSaved">
    <vt:filetime>2014-02-27T00:00:00Z</vt:filetime>
  </property>
</Properties>
</file>