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9" autoAdjust="0"/>
    <p:restoredTop sz="86401" autoAdjust="0"/>
  </p:normalViewPr>
  <p:slideViewPr>
    <p:cSldViewPr>
      <p:cViewPr varScale="1">
        <p:scale>
          <a:sx n="55" d="100"/>
          <a:sy n="55" d="100"/>
        </p:scale>
        <p:origin x="924" y="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152400" y="228600"/>
            <a:ext cx="3714750" cy="9677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bk object 16"/>
          <p:cNvSpPr/>
          <p:nvPr userDrawn="1"/>
        </p:nvSpPr>
        <p:spPr>
          <a:xfrm>
            <a:off x="4038600" y="285750"/>
            <a:ext cx="3486150" cy="10828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Content Placeholder 6"/>
          <p:cNvSpPr>
            <a:spLocks noGrp="1"/>
          </p:cNvSpPr>
          <p:nvPr>
            <p:ph sz="quarter" idx="11"/>
          </p:nvPr>
        </p:nvSpPr>
        <p:spPr>
          <a:xfrm>
            <a:off x="3962400" y="228600"/>
            <a:ext cx="3714750" cy="9677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88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28600" y="285750"/>
            <a:ext cx="3486150" cy="10828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 descr="Mohawk Healthy Heart Project Logo"/>
          <p:cNvSpPr/>
          <p:nvPr/>
        </p:nvSpPr>
        <p:spPr>
          <a:xfrm>
            <a:off x="4000500" y="285750"/>
            <a:ext cx="3486150" cy="10828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5" name="object 35" descr="decorative image"/>
          <p:cNvSpPr/>
          <p:nvPr/>
        </p:nvSpPr>
        <p:spPr>
          <a:xfrm>
            <a:off x="5257800" y="7486650"/>
            <a:ext cx="972210" cy="914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grpSp>
        <p:nvGrpSpPr>
          <p:cNvPr id="2" name="Group 1" descr="       "/>
          <p:cNvGrpSpPr/>
          <p:nvPr/>
        </p:nvGrpSpPr>
        <p:grpSpPr>
          <a:xfrm>
            <a:off x="152400" y="175895"/>
            <a:ext cx="3676650" cy="9705974"/>
            <a:chOff x="152400" y="175895"/>
            <a:chExt cx="3676650" cy="9705974"/>
          </a:xfrm>
        </p:grpSpPr>
        <p:sp>
          <p:nvSpPr>
            <p:cNvPr id="9" name="object 9"/>
            <p:cNvSpPr/>
            <p:nvPr/>
          </p:nvSpPr>
          <p:spPr>
            <a:xfrm>
              <a:off x="457200" y="7367269"/>
              <a:ext cx="3086100" cy="0"/>
            </a:xfrm>
            <a:custGeom>
              <a:avLst/>
              <a:gdLst/>
              <a:ahLst/>
              <a:cxnLst/>
              <a:rect l="l" t="t" r="r" b="b"/>
              <a:pathLst>
                <a:path w="3086100">
                  <a:moveTo>
                    <a:pt x="0" y="0"/>
                  </a:moveTo>
                  <a:lnTo>
                    <a:pt x="3086100" y="0"/>
                  </a:lnTo>
                </a:path>
              </a:pathLst>
            </a:custGeom>
            <a:ln w="11430">
              <a:solidFill>
                <a:srgbClr val="C02026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61772" y="6638290"/>
              <a:ext cx="0" cy="723900"/>
            </a:xfrm>
            <a:custGeom>
              <a:avLst/>
              <a:gdLst/>
              <a:ahLst/>
              <a:cxnLst/>
              <a:rect l="l" t="t" r="r" b="b"/>
              <a:pathLst>
                <a:path h="723900">
                  <a:moveTo>
                    <a:pt x="0" y="0"/>
                  </a:moveTo>
                  <a:lnTo>
                    <a:pt x="0" y="723899"/>
                  </a:lnTo>
                </a:path>
              </a:pathLst>
            </a:custGeom>
            <a:ln w="10413">
              <a:solidFill>
                <a:srgbClr val="C02026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7200" y="6633844"/>
              <a:ext cx="3086100" cy="0"/>
            </a:xfrm>
            <a:custGeom>
              <a:avLst/>
              <a:gdLst/>
              <a:ahLst/>
              <a:cxnLst/>
              <a:rect l="l" t="t" r="r" b="b"/>
              <a:pathLst>
                <a:path w="3086100">
                  <a:moveTo>
                    <a:pt x="0" y="0"/>
                  </a:moveTo>
                  <a:lnTo>
                    <a:pt x="3086100" y="0"/>
                  </a:lnTo>
                </a:path>
              </a:pathLst>
            </a:custGeom>
            <a:ln w="10159">
              <a:solidFill>
                <a:srgbClr val="C02026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538346" y="6638543"/>
              <a:ext cx="0" cy="723900"/>
            </a:xfrm>
            <a:custGeom>
              <a:avLst/>
              <a:gdLst/>
              <a:ahLst/>
              <a:cxnLst/>
              <a:rect l="l" t="t" r="r" b="b"/>
              <a:pathLst>
                <a:path h="723900">
                  <a:moveTo>
                    <a:pt x="0" y="0"/>
                  </a:moveTo>
                  <a:lnTo>
                    <a:pt x="0" y="723900"/>
                  </a:lnTo>
                </a:path>
              </a:pathLst>
            </a:custGeom>
            <a:ln w="11175">
              <a:solidFill>
                <a:srgbClr val="C02026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71450" y="9881869"/>
              <a:ext cx="3657600" cy="0"/>
            </a:xfrm>
            <a:custGeom>
              <a:avLst/>
              <a:gdLst/>
              <a:ahLst/>
              <a:cxnLst/>
              <a:rect l="l" t="t" r="r" b="b"/>
              <a:pathLst>
                <a:path w="3657600">
                  <a:moveTo>
                    <a:pt x="0" y="0"/>
                  </a:moveTo>
                  <a:lnTo>
                    <a:pt x="3657600" y="0"/>
                  </a:lnTo>
                </a:path>
              </a:pathLst>
            </a:custGeom>
            <a:ln w="11430">
              <a:solidFill>
                <a:srgbClr val="010202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52400" y="180339"/>
              <a:ext cx="0" cy="9696450"/>
            </a:xfrm>
            <a:custGeom>
              <a:avLst/>
              <a:gdLst/>
              <a:ahLst/>
              <a:cxnLst/>
              <a:rect l="l" t="t" r="r" b="b"/>
              <a:pathLst>
                <a:path h="9696450">
                  <a:moveTo>
                    <a:pt x="0" y="0"/>
                  </a:moveTo>
                  <a:lnTo>
                    <a:pt x="0" y="9696450"/>
                  </a:lnTo>
                </a:path>
              </a:pathLst>
            </a:custGeom>
            <a:ln w="10414">
              <a:solidFill>
                <a:srgbClr val="010202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71450" y="175895"/>
              <a:ext cx="3657600" cy="0"/>
            </a:xfrm>
            <a:custGeom>
              <a:avLst/>
              <a:gdLst/>
              <a:ahLst/>
              <a:cxnLst/>
              <a:rect l="l" t="t" r="r" b="b"/>
              <a:pathLst>
                <a:path w="3657600">
                  <a:moveTo>
                    <a:pt x="0" y="0"/>
                  </a:moveTo>
                  <a:lnTo>
                    <a:pt x="3657600" y="0"/>
                  </a:lnTo>
                </a:path>
              </a:pathLst>
            </a:custGeom>
            <a:ln w="10159">
              <a:solidFill>
                <a:srgbClr val="010202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824096" y="180594"/>
              <a:ext cx="0" cy="9696450"/>
            </a:xfrm>
            <a:custGeom>
              <a:avLst/>
              <a:gdLst/>
              <a:ahLst/>
              <a:cxnLst/>
              <a:rect l="l" t="t" r="r" b="b"/>
              <a:pathLst>
                <a:path h="9696450">
                  <a:moveTo>
                    <a:pt x="0" y="0"/>
                  </a:moveTo>
                  <a:lnTo>
                    <a:pt x="0" y="9696450"/>
                  </a:lnTo>
                </a:path>
              </a:pathLst>
            </a:custGeom>
            <a:ln w="11175">
              <a:solidFill>
                <a:srgbClr val="010202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00050" y="7424419"/>
              <a:ext cx="3200400" cy="0"/>
            </a:xfrm>
            <a:custGeom>
              <a:avLst/>
              <a:gdLst/>
              <a:ahLst/>
              <a:cxnLst/>
              <a:rect l="l" t="t" r="r" b="b"/>
              <a:pathLst>
                <a:path w="3200400">
                  <a:moveTo>
                    <a:pt x="0" y="0"/>
                  </a:moveTo>
                  <a:lnTo>
                    <a:pt x="3200400" y="0"/>
                  </a:lnTo>
                </a:path>
              </a:pathLst>
            </a:custGeom>
            <a:ln w="11430">
              <a:solidFill>
                <a:srgbClr val="010202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04622" y="6581140"/>
              <a:ext cx="0" cy="838200"/>
            </a:xfrm>
            <a:custGeom>
              <a:avLst/>
              <a:gdLst/>
              <a:ahLst/>
              <a:cxnLst/>
              <a:rect l="l" t="t" r="r" b="b"/>
              <a:pathLst>
                <a:path h="838200">
                  <a:moveTo>
                    <a:pt x="0" y="0"/>
                  </a:moveTo>
                  <a:lnTo>
                    <a:pt x="0" y="838199"/>
                  </a:lnTo>
                </a:path>
              </a:pathLst>
            </a:custGeom>
            <a:ln w="10413">
              <a:solidFill>
                <a:srgbClr val="010202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00050" y="6576694"/>
              <a:ext cx="3200400" cy="0"/>
            </a:xfrm>
            <a:custGeom>
              <a:avLst/>
              <a:gdLst/>
              <a:ahLst/>
              <a:cxnLst/>
              <a:rect l="l" t="t" r="r" b="b"/>
              <a:pathLst>
                <a:path w="3200400">
                  <a:moveTo>
                    <a:pt x="0" y="0"/>
                  </a:moveTo>
                  <a:lnTo>
                    <a:pt x="3200400" y="0"/>
                  </a:lnTo>
                </a:path>
              </a:pathLst>
            </a:custGeom>
            <a:ln w="10159">
              <a:solidFill>
                <a:srgbClr val="010202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595496" y="6581393"/>
              <a:ext cx="0" cy="838200"/>
            </a:xfrm>
            <a:custGeom>
              <a:avLst/>
              <a:gdLst/>
              <a:ahLst/>
              <a:cxnLst/>
              <a:rect l="l" t="t" r="r" b="b"/>
              <a:pathLst>
                <a:path h="838200">
                  <a:moveTo>
                    <a:pt x="0" y="0"/>
                  </a:moveTo>
                  <a:lnTo>
                    <a:pt x="0" y="838200"/>
                  </a:lnTo>
                </a:path>
              </a:pathLst>
            </a:custGeom>
            <a:ln w="11175">
              <a:solidFill>
                <a:srgbClr val="010202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44" name="object 44" descr="decorative image"/>
          <p:cNvSpPr/>
          <p:nvPr/>
        </p:nvSpPr>
        <p:spPr>
          <a:xfrm>
            <a:off x="1600200" y="7486650"/>
            <a:ext cx="972210" cy="914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grpSp>
        <p:nvGrpSpPr>
          <p:cNvPr id="3" name="Group 2" descr="          "/>
          <p:cNvGrpSpPr/>
          <p:nvPr/>
        </p:nvGrpSpPr>
        <p:grpSpPr>
          <a:xfrm>
            <a:off x="3943350" y="175895"/>
            <a:ext cx="3677088" cy="9705974"/>
            <a:chOff x="3943350" y="175895"/>
            <a:chExt cx="3677088" cy="9705974"/>
          </a:xfrm>
        </p:grpSpPr>
        <p:sp>
          <p:nvSpPr>
            <p:cNvPr id="22" name="object 22"/>
            <p:cNvSpPr/>
            <p:nvPr/>
          </p:nvSpPr>
          <p:spPr>
            <a:xfrm>
              <a:off x="4171950" y="7367269"/>
              <a:ext cx="3086100" cy="0"/>
            </a:xfrm>
            <a:custGeom>
              <a:avLst/>
              <a:gdLst/>
              <a:ahLst/>
              <a:cxnLst/>
              <a:rect l="l" t="t" r="r" b="b"/>
              <a:pathLst>
                <a:path w="3086100">
                  <a:moveTo>
                    <a:pt x="0" y="0"/>
                  </a:moveTo>
                  <a:lnTo>
                    <a:pt x="3086100" y="0"/>
                  </a:lnTo>
                </a:path>
              </a:pathLst>
            </a:custGeom>
            <a:ln w="11430">
              <a:solidFill>
                <a:srgbClr val="C02026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176521" y="6638290"/>
              <a:ext cx="0" cy="723900"/>
            </a:xfrm>
            <a:custGeom>
              <a:avLst/>
              <a:gdLst/>
              <a:ahLst/>
              <a:cxnLst/>
              <a:rect l="l" t="t" r="r" b="b"/>
              <a:pathLst>
                <a:path h="723900">
                  <a:moveTo>
                    <a:pt x="0" y="0"/>
                  </a:moveTo>
                  <a:lnTo>
                    <a:pt x="0" y="723899"/>
                  </a:lnTo>
                </a:path>
              </a:pathLst>
            </a:custGeom>
            <a:ln w="10414">
              <a:solidFill>
                <a:srgbClr val="C02026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171950" y="6633844"/>
              <a:ext cx="3086100" cy="0"/>
            </a:xfrm>
            <a:custGeom>
              <a:avLst/>
              <a:gdLst/>
              <a:ahLst/>
              <a:cxnLst/>
              <a:rect l="l" t="t" r="r" b="b"/>
              <a:pathLst>
                <a:path w="3086100">
                  <a:moveTo>
                    <a:pt x="0" y="0"/>
                  </a:moveTo>
                  <a:lnTo>
                    <a:pt x="3086100" y="0"/>
                  </a:lnTo>
                </a:path>
              </a:pathLst>
            </a:custGeom>
            <a:ln w="10159">
              <a:solidFill>
                <a:srgbClr val="C02026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253096" y="6638543"/>
              <a:ext cx="0" cy="723900"/>
            </a:xfrm>
            <a:custGeom>
              <a:avLst/>
              <a:gdLst/>
              <a:ahLst/>
              <a:cxnLst/>
              <a:rect l="l" t="t" r="r" b="b"/>
              <a:pathLst>
                <a:path h="723900">
                  <a:moveTo>
                    <a:pt x="0" y="0"/>
                  </a:moveTo>
                  <a:lnTo>
                    <a:pt x="0" y="723900"/>
                  </a:lnTo>
                </a:path>
              </a:pathLst>
            </a:custGeom>
            <a:ln w="11175">
              <a:solidFill>
                <a:srgbClr val="C02026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943350" y="9881869"/>
              <a:ext cx="3657600" cy="0"/>
            </a:xfrm>
            <a:custGeom>
              <a:avLst/>
              <a:gdLst/>
              <a:ahLst/>
              <a:cxnLst/>
              <a:rect l="l" t="t" r="r" b="b"/>
              <a:pathLst>
                <a:path w="3657600">
                  <a:moveTo>
                    <a:pt x="0" y="0"/>
                  </a:moveTo>
                  <a:lnTo>
                    <a:pt x="3657600" y="0"/>
                  </a:lnTo>
                </a:path>
              </a:pathLst>
            </a:custGeom>
            <a:ln w="11430">
              <a:solidFill>
                <a:srgbClr val="010202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947921" y="180339"/>
              <a:ext cx="0" cy="9696450"/>
            </a:xfrm>
            <a:custGeom>
              <a:avLst/>
              <a:gdLst/>
              <a:ahLst/>
              <a:cxnLst/>
              <a:rect l="l" t="t" r="r" b="b"/>
              <a:pathLst>
                <a:path h="9696450">
                  <a:moveTo>
                    <a:pt x="0" y="0"/>
                  </a:moveTo>
                  <a:lnTo>
                    <a:pt x="0" y="9696450"/>
                  </a:lnTo>
                </a:path>
              </a:pathLst>
            </a:custGeom>
            <a:ln w="10414">
              <a:solidFill>
                <a:srgbClr val="010202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943350" y="175895"/>
              <a:ext cx="3657600" cy="0"/>
            </a:xfrm>
            <a:custGeom>
              <a:avLst/>
              <a:gdLst/>
              <a:ahLst/>
              <a:cxnLst/>
              <a:rect l="l" t="t" r="r" b="b"/>
              <a:pathLst>
                <a:path w="3657600">
                  <a:moveTo>
                    <a:pt x="0" y="0"/>
                  </a:moveTo>
                  <a:lnTo>
                    <a:pt x="3657600" y="0"/>
                  </a:lnTo>
                </a:path>
              </a:pathLst>
            </a:custGeom>
            <a:ln w="10159">
              <a:solidFill>
                <a:srgbClr val="010202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595996" y="180594"/>
              <a:ext cx="0" cy="9696450"/>
            </a:xfrm>
            <a:custGeom>
              <a:avLst/>
              <a:gdLst/>
              <a:ahLst/>
              <a:cxnLst/>
              <a:rect l="l" t="t" r="r" b="b"/>
              <a:pathLst>
                <a:path h="9696450">
                  <a:moveTo>
                    <a:pt x="0" y="0"/>
                  </a:moveTo>
                  <a:lnTo>
                    <a:pt x="0" y="9696450"/>
                  </a:lnTo>
                </a:path>
              </a:pathLst>
            </a:custGeom>
            <a:ln w="11175">
              <a:solidFill>
                <a:srgbClr val="010202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114800" y="7424419"/>
              <a:ext cx="3200400" cy="0"/>
            </a:xfrm>
            <a:custGeom>
              <a:avLst/>
              <a:gdLst/>
              <a:ahLst/>
              <a:cxnLst/>
              <a:rect l="l" t="t" r="r" b="b"/>
              <a:pathLst>
                <a:path w="3200400">
                  <a:moveTo>
                    <a:pt x="0" y="0"/>
                  </a:moveTo>
                  <a:lnTo>
                    <a:pt x="3200400" y="0"/>
                  </a:lnTo>
                </a:path>
              </a:pathLst>
            </a:custGeom>
            <a:ln w="11430">
              <a:solidFill>
                <a:srgbClr val="010202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119371" y="6581140"/>
              <a:ext cx="0" cy="838200"/>
            </a:xfrm>
            <a:custGeom>
              <a:avLst/>
              <a:gdLst/>
              <a:ahLst/>
              <a:cxnLst/>
              <a:rect l="l" t="t" r="r" b="b"/>
              <a:pathLst>
                <a:path h="838200">
                  <a:moveTo>
                    <a:pt x="0" y="0"/>
                  </a:moveTo>
                  <a:lnTo>
                    <a:pt x="0" y="838199"/>
                  </a:lnTo>
                </a:path>
              </a:pathLst>
            </a:custGeom>
            <a:ln w="10414">
              <a:solidFill>
                <a:srgbClr val="010202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114800" y="6576694"/>
              <a:ext cx="3200400" cy="0"/>
            </a:xfrm>
            <a:custGeom>
              <a:avLst/>
              <a:gdLst/>
              <a:ahLst/>
              <a:cxnLst/>
              <a:rect l="l" t="t" r="r" b="b"/>
              <a:pathLst>
                <a:path w="3200400">
                  <a:moveTo>
                    <a:pt x="0" y="0"/>
                  </a:moveTo>
                  <a:lnTo>
                    <a:pt x="3200400" y="0"/>
                  </a:lnTo>
                </a:path>
              </a:pathLst>
            </a:custGeom>
            <a:ln w="10159">
              <a:solidFill>
                <a:srgbClr val="010202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7310246" y="6581393"/>
              <a:ext cx="0" cy="838200"/>
            </a:xfrm>
            <a:custGeom>
              <a:avLst/>
              <a:gdLst/>
              <a:ahLst/>
              <a:cxnLst/>
              <a:rect l="l" t="t" r="r" b="b"/>
              <a:pathLst>
                <a:path h="838200">
                  <a:moveTo>
                    <a:pt x="0" y="0"/>
                  </a:moveTo>
                  <a:lnTo>
                    <a:pt x="0" y="838200"/>
                  </a:lnTo>
                </a:path>
              </a:pathLst>
            </a:custGeom>
            <a:ln w="11175">
              <a:solidFill>
                <a:srgbClr val="010202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45" name="Text Box 2"/>
            <p:cNvSpPr txBox="1">
              <a:spLocks noChangeArrowheads="1"/>
            </p:cNvSpPr>
            <p:nvPr/>
          </p:nvSpPr>
          <p:spPr bwMode="auto">
            <a:xfrm>
              <a:off x="5058213" y="180594"/>
              <a:ext cx="2562225" cy="4810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b="1" dirty="0" smtClean="0">
                  <a:solidFill>
                    <a:srgbClr val="FFFFFF"/>
                  </a:solidFill>
                  <a:latin typeface="Calibri" panose="020F0502020204030204" pitchFamily="34" charset="0"/>
                  <a:cs typeface="Arial" pitchFamily="34" charset="0"/>
                </a:rPr>
                <a:t>Flyer- Program Enrollment </a:t>
              </a:r>
              <a:endPara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  <a:cs typeface="Arial" pitchFamily="34" charset="0"/>
                </a:rPr>
                <a:t>St. Regis Mohawk </a:t>
              </a: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  <a:cs typeface="Arial" pitchFamily="34" charset="0"/>
                </a:rPr>
                <a:t>Health Services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Arial" pitchFamily="34" charset="0"/>
              </a:endParaRPr>
            </a:p>
          </p:txBody>
        </p:sp>
      </p:grpSp>
      <p:sp>
        <p:nvSpPr>
          <p:cNvPr id="46" name="Content Placeholder 45"/>
          <p:cNvSpPr>
            <a:spLocks noGrp="1"/>
          </p:cNvSpPr>
          <p:nvPr>
            <p:ph sz="quarter" idx="10"/>
          </p:nvPr>
        </p:nvSpPr>
        <p:spPr>
          <a:xfrm>
            <a:off x="228600" y="1457329"/>
            <a:ext cx="3603183" cy="8220071"/>
          </a:xfrm>
        </p:spPr>
        <p:txBody>
          <a:bodyPr/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yo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hav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Diabetes?</a:t>
            </a:r>
            <a:endParaRPr lang="en-US" sz="16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600" b="1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you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over</a:t>
            </a:r>
            <a:r>
              <a:rPr lang="en-US" sz="1600" b="1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age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18?</a:t>
            </a:r>
            <a:endParaRPr lang="en-US" sz="16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04165" marR="6350" lvl="0" indent="-292100" algn="ctr" defTabSz="914400" rtl="0" eaLnBrk="1" fontAlgn="auto" latinLnBrk="0" hangingPunct="1">
              <a:lnSpc>
                <a:spcPts val="1839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600" b="1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 you a patient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the S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. Reg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s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Mohaw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k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Healt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Services?</a:t>
            </a:r>
            <a:endParaRPr lang="en-US" sz="16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7305" marR="20955" lvl="0" indent="0" algn="ctr" defTabSz="914400" rtl="0" eaLnBrk="1" fontAlgn="auto" latinLnBrk="0" hangingPunct="1">
              <a:lnSpc>
                <a:spcPct val="958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yo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answe</a:t>
            </a:r>
            <a:r>
              <a:rPr lang="en-US" sz="1600" b="1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“YES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”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t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th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above question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s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yo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ma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b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eligibl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to 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part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cipa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 in t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endParaRPr lang="en-US" sz="16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0" algn="ctr" rtl="0">
              <a:lnSpc>
                <a:spcPts val="2065"/>
              </a:lnSpc>
            </a:pPr>
            <a:r>
              <a:rPr lang="en-US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Mohawk</a:t>
            </a:r>
            <a:r>
              <a:rPr lang="en-US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Healthy</a:t>
            </a:r>
            <a:r>
              <a:rPr lang="en-US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Heart</a:t>
            </a:r>
            <a:r>
              <a:rPr lang="en-US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lang="en-US" b="1" kern="1200" spc="-4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oject!</a:t>
            </a:r>
            <a:endParaRPr lang="en-US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0" algn="ctr" rtl="0">
              <a:lnSpc>
                <a:spcPts val="1880"/>
              </a:lnSpc>
              <a:spcBef>
                <a:spcPts val="4000"/>
              </a:spcBef>
            </a:pP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Di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d</a:t>
            </a:r>
            <a:r>
              <a:rPr lang="en-US" sz="1600" b="1" kern="1200" spc="-60" dirty="0">
                <a:solidFill>
                  <a:srgbClr val="C02026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spc="-180" dirty="0">
                <a:solidFill>
                  <a:srgbClr val="C02026"/>
                </a:solidFill>
                <a:latin typeface="Times New Roman"/>
                <a:cs typeface="Times New Roman"/>
              </a:rPr>
              <a:t>Y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ou</a:t>
            </a:r>
            <a:r>
              <a:rPr lang="en-US" sz="1600" b="1" kern="1200" spc="-10" dirty="0">
                <a:solidFill>
                  <a:srgbClr val="C02026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Know?</a:t>
            </a:r>
            <a:endParaRPr lang="en-US" sz="16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065" marR="6350" lvl="0" indent="0" algn="ctr" defTabSz="914400" rtl="0" eaLnBrk="1" fontAlgn="auto" latinLnBrk="0" hangingPunct="1">
              <a:lnSpc>
                <a:spcPts val="1839"/>
              </a:lnSpc>
              <a:spcBef>
                <a:spcPts val="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Amon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g 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Nativ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90" dirty="0">
                <a:solidFill>
                  <a:srgbClr val="C02026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American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s 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hear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t 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disease ha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s 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becom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e 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th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leading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cause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o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f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death.</a:t>
            </a:r>
            <a:endParaRPr lang="en-US" sz="16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6350" lvl="0" indent="0" algn="ctr" defTabSz="914400" rtl="0" eaLnBrk="1" fontAlgn="auto" latinLnBrk="0" hangingPunct="1">
              <a:lnSpc>
                <a:spcPct val="958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Th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goa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l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o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f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th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Mohaw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k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Health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y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Heart P</a:t>
            </a:r>
            <a:r>
              <a:rPr lang="en-US" sz="1600" b="1" kern="1200" spc="-30" dirty="0">
                <a:solidFill>
                  <a:srgbClr val="C02026"/>
                </a:solidFill>
                <a:latin typeface="Times New Roman"/>
                <a:cs typeface="Times New Roman"/>
              </a:rPr>
              <a:t>r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ojec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t 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i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s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t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o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spc="-35" dirty="0">
                <a:solidFill>
                  <a:srgbClr val="C02026"/>
                </a:solidFill>
                <a:latin typeface="Times New Roman"/>
                <a:cs typeface="Times New Roman"/>
              </a:rPr>
              <a:t>r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duc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e 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th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ris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k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of 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Cardiova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s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cular</a:t>
            </a:r>
            <a:r>
              <a:rPr lang="en-US" sz="1600" b="1" kern="1200" spc="-35" dirty="0">
                <a:solidFill>
                  <a:srgbClr val="C02026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Disea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s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amo</a:t>
            </a:r>
            <a:r>
              <a:rPr lang="en-US" sz="1600" b="1" kern="1200" spc="-10" dirty="0">
                <a:solidFill>
                  <a:srgbClr val="C02026"/>
                </a:solidFill>
                <a:latin typeface="Times New Roman"/>
                <a:cs typeface="Times New Roman"/>
              </a:rPr>
              <a:t>n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g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our Mohawk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peop</a:t>
            </a:r>
            <a:r>
              <a:rPr lang="en-US" sz="1600" b="1" kern="1200" spc="-10" dirty="0">
                <a:solidFill>
                  <a:srgbClr val="C02026"/>
                </a:solidFill>
                <a:latin typeface="Times New Roman"/>
                <a:cs typeface="Times New Roman"/>
              </a:rPr>
              <a:t>l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e 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wit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h 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D</a:t>
            </a:r>
            <a:r>
              <a:rPr lang="en-US" sz="1600" b="1" kern="1200" spc="-10" dirty="0">
                <a:solidFill>
                  <a:srgbClr val="C02026"/>
                </a:solidFill>
                <a:latin typeface="Times New Roman"/>
                <a:cs typeface="Times New Roman"/>
              </a:rPr>
              <a:t>i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abetes.</a:t>
            </a:r>
            <a:endParaRPr lang="en-US" sz="16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065" marR="6350" lvl="0" indent="0" algn="ctr" defTabSz="914400" rtl="0" eaLnBrk="1" fontAlgn="auto" latinLnBrk="0" hangingPunct="1">
              <a:lnSpc>
                <a:spcPct val="958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B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t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Heart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b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eat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o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600" b="1" kern="1200" spc="-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spc="-185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600" b="1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Nation! </a:t>
            </a:r>
            <a:r>
              <a:rPr lang="en-US" sz="1600" b="1" kern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/>
            </a:r>
            <a:br>
              <a:rPr lang="en-US" sz="1600" b="1" kern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</a:br>
            <a:r>
              <a:rPr lang="en-US" sz="1600" b="1" kern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600" b="1" kern="1200" dirty="0" smtClean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lang="en-US" sz="1600" b="1" kern="1200" spc="-35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600" b="1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Inf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at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on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Cont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ac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t: </a:t>
            </a:r>
            <a:r>
              <a:rPr lang="en-US" sz="1600" b="1" kern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/>
            </a:r>
            <a:br>
              <a:rPr lang="en-US" sz="1600" b="1" kern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</a:br>
            <a:r>
              <a:rPr lang="en-US" sz="1600" b="1" kern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518-358-609</a:t>
            </a:r>
            <a:r>
              <a:rPr lang="en-US" sz="1600" b="1" kern="1200" dirty="0" smtClean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r>
              <a:rPr lang="en-US" sz="1600" b="1" kern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600" b="1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518-358-6092</a:t>
            </a:r>
            <a:endParaRPr lang="en-US" sz="16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065" marR="6350" lvl="0" indent="-635" algn="ctr" defTabSz="914400" rtl="0" eaLnBrk="1" fontAlgn="auto" latinLnBrk="0" hangingPunct="1">
              <a:lnSpc>
                <a:spcPct val="95800"/>
              </a:lnSpc>
              <a:spcBef>
                <a:spcPts val="9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Perso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ized 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rvices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offe</a:t>
            </a:r>
            <a:r>
              <a:rPr lang="en-US" sz="1600" b="1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ed 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b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y 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Mohaw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k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Health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Hear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P</a:t>
            </a:r>
            <a:r>
              <a:rPr lang="en-US" sz="1600" b="1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ojec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include: Nurs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Cas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Manager</a:t>
            </a:r>
            <a:endParaRPr lang="en-US" sz="16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95350" marR="889000" lvl="0" indent="0" algn="ctr" defTabSz="914400" rtl="0" eaLnBrk="1" fontAlgn="auto" latinLnBrk="0" hangingPunct="1">
              <a:lnSpc>
                <a:spcPts val="1839"/>
              </a:lnSpc>
              <a:spcBef>
                <a:spcPts val="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Regis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ed D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eti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ian Fitness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ec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alist</a:t>
            </a:r>
            <a:endParaRPr lang="en-US" dirty="0"/>
          </a:p>
        </p:txBody>
      </p:sp>
      <p:sp>
        <p:nvSpPr>
          <p:cNvPr id="47" name="Content Placeholder 46"/>
          <p:cNvSpPr>
            <a:spLocks noGrp="1"/>
          </p:cNvSpPr>
          <p:nvPr>
            <p:ph sz="quarter" idx="11"/>
          </p:nvPr>
        </p:nvSpPr>
        <p:spPr>
          <a:xfrm>
            <a:off x="3962400" y="1447800"/>
            <a:ext cx="3599408" cy="8574014"/>
          </a:xfrm>
        </p:spPr>
        <p:txBody>
          <a:bodyPr/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yo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hav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Diabetes?</a:t>
            </a:r>
            <a:endParaRPr lang="en-US" sz="16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600" b="1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you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over</a:t>
            </a:r>
            <a:r>
              <a:rPr lang="en-US" sz="1600" b="1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age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18?</a:t>
            </a:r>
            <a:endParaRPr lang="en-US" sz="16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04165" marR="6350" lvl="0" indent="-292100" algn="ctr" defTabSz="914400" rtl="0" eaLnBrk="1" fontAlgn="auto" latinLnBrk="0" hangingPunct="1">
              <a:lnSpc>
                <a:spcPts val="1839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600" b="1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 you a patient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the S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. Reg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s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Mohaw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k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Healt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Services?</a:t>
            </a:r>
            <a:endParaRPr lang="en-US" sz="16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7305" marR="20955" lvl="0" indent="0" algn="ctr" defTabSz="914400" rtl="0" eaLnBrk="1" fontAlgn="auto" latinLnBrk="0" hangingPunct="1">
              <a:lnSpc>
                <a:spcPct val="958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yo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answe</a:t>
            </a:r>
            <a:r>
              <a:rPr lang="en-US" sz="1600" b="1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“YES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”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t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th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above question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s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yo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ma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b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eligibl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to 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part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cipa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 in t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endParaRPr lang="en-US" sz="16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0" algn="ctr" rtl="0">
              <a:lnSpc>
                <a:spcPts val="2065"/>
              </a:lnSpc>
            </a:pPr>
            <a:r>
              <a:rPr lang="en-US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Mohawk</a:t>
            </a:r>
            <a:r>
              <a:rPr lang="en-US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Healthy</a:t>
            </a:r>
            <a:r>
              <a:rPr lang="en-US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Heart</a:t>
            </a:r>
            <a:r>
              <a:rPr lang="en-US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lang="en-US" b="1" kern="1200" spc="-4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oject!</a:t>
            </a:r>
            <a:endParaRPr lang="en-US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0" algn="ctr" rtl="0">
              <a:lnSpc>
                <a:spcPts val="1880"/>
              </a:lnSpc>
              <a:spcBef>
                <a:spcPts val="4000"/>
              </a:spcBef>
            </a:pP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Di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d</a:t>
            </a:r>
            <a:r>
              <a:rPr lang="en-US" sz="1600" b="1" kern="1200" spc="-60" dirty="0">
                <a:solidFill>
                  <a:srgbClr val="C02026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spc="-180" dirty="0">
                <a:solidFill>
                  <a:srgbClr val="C02026"/>
                </a:solidFill>
                <a:latin typeface="Times New Roman"/>
                <a:cs typeface="Times New Roman"/>
              </a:rPr>
              <a:t>Y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ou</a:t>
            </a:r>
            <a:r>
              <a:rPr lang="en-US" sz="1600" b="1" kern="1200" spc="-10" dirty="0">
                <a:solidFill>
                  <a:srgbClr val="C02026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Know?</a:t>
            </a:r>
            <a:endParaRPr lang="en-US" sz="16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065" marR="6350" lvl="0" indent="0" algn="ctr" defTabSz="914400" rtl="0" eaLnBrk="1" fontAlgn="auto" latinLnBrk="0" hangingPunct="1">
              <a:lnSpc>
                <a:spcPts val="1839"/>
              </a:lnSpc>
              <a:spcBef>
                <a:spcPts val="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Amon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g 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Nativ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90" dirty="0">
                <a:solidFill>
                  <a:srgbClr val="C02026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American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s 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hear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t 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disease ha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s 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becom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e 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th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leading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cause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o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f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death.</a:t>
            </a:r>
            <a:endParaRPr lang="en-US" sz="16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6350" lvl="0" indent="0" algn="ctr" defTabSz="914400" rtl="0" eaLnBrk="1" fontAlgn="auto" latinLnBrk="0" hangingPunct="1">
              <a:lnSpc>
                <a:spcPct val="958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Th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goa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l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o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f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th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Mohaw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k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Health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y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Heart P</a:t>
            </a:r>
            <a:r>
              <a:rPr lang="en-US" sz="1600" b="1" kern="1200" spc="-30" dirty="0">
                <a:solidFill>
                  <a:srgbClr val="C02026"/>
                </a:solidFill>
                <a:latin typeface="Times New Roman"/>
                <a:cs typeface="Times New Roman"/>
              </a:rPr>
              <a:t>r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ojec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t 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i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s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t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o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spc="-35" dirty="0">
                <a:solidFill>
                  <a:srgbClr val="C02026"/>
                </a:solidFill>
                <a:latin typeface="Times New Roman"/>
                <a:cs typeface="Times New Roman"/>
              </a:rPr>
              <a:t>r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duc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e 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th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ris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k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of 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Cardiova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s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cular</a:t>
            </a:r>
            <a:r>
              <a:rPr lang="en-US" sz="1600" b="1" kern="1200" spc="-35" dirty="0">
                <a:solidFill>
                  <a:srgbClr val="C02026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Disea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s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amo</a:t>
            </a:r>
            <a:r>
              <a:rPr lang="en-US" sz="1600" b="1" kern="1200" spc="-10" dirty="0">
                <a:solidFill>
                  <a:srgbClr val="C02026"/>
                </a:solidFill>
                <a:latin typeface="Times New Roman"/>
                <a:cs typeface="Times New Roman"/>
              </a:rPr>
              <a:t>n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g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our Mohawk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 peop</a:t>
            </a:r>
            <a:r>
              <a:rPr lang="en-US" sz="1600" b="1" kern="1200" spc="-10" dirty="0">
                <a:solidFill>
                  <a:srgbClr val="C02026"/>
                </a:solidFill>
                <a:latin typeface="Times New Roman"/>
                <a:cs typeface="Times New Roman"/>
              </a:rPr>
              <a:t>l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e 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wit</a:t>
            </a:r>
            <a:r>
              <a:rPr lang="en-US" sz="1600" b="1" kern="1200" dirty="0">
                <a:solidFill>
                  <a:srgbClr val="C02026"/>
                </a:solidFill>
                <a:latin typeface="Times New Roman"/>
                <a:cs typeface="Times New Roman"/>
              </a:rPr>
              <a:t>h 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D</a:t>
            </a:r>
            <a:r>
              <a:rPr lang="en-US" sz="1600" b="1" kern="1200" spc="-10" dirty="0">
                <a:solidFill>
                  <a:srgbClr val="C02026"/>
                </a:solidFill>
                <a:latin typeface="Times New Roman"/>
                <a:cs typeface="Times New Roman"/>
              </a:rPr>
              <a:t>i</a:t>
            </a:r>
            <a:r>
              <a:rPr lang="en-US" sz="1600" b="1" kern="1200" spc="-5" dirty="0">
                <a:solidFill>
                  <a:srgbClr val="C02026"/>
                </a:solidFill>
                <a:latin typeface="Times New Roman"/>
                <a:cs typeface="Times New Roman"/>
              </a:rPr>
              <a:t>abetes.</a:t>
            </a:r>
            <a:endParaRPr lang="en-US" sz="16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065" marR="6350" lvl="0" indent="0" algn="ctr" defTabSz="914400" rtl="0" eaLnBrk="1" fontAlgn="auto" latinLnBrk="0" hangingPunct="1">
              <a:lnSpc>
                <a:spcPct val="958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B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t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Heart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b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eat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o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600" b="1" kern="1200" spc="-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spc="-185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600" b="1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Nation! </a:t>
            </a:r>
            <a:b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</a:b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lang="en-US" sz="1600" b="1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600" b="1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Inf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at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on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Cont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ac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t: </a:t>
            </a:r>
            <a:b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</a:b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518-358-609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o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600" b="1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518-358-6092</a:t>
            </a:r>
            <a:endParaRPr lang="en-US" sz="16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065" marR="6350" lvl="0" indent="-635" algn="ctr" defTabSz="914400" rtl="0" eaLnBrk="1" fontAlgn="auto" latinLnBrk="0" hangingPunct="1">
              <a:lnSpc>
                <a:spcPct val="95800"/>
              </a:lnSpc>
              <a:spcBef>
                <a:spcPts val="9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Perso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ized 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rvices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offe</a:t>
            </a:r>
            <a:r>
              <a:rPr lang="en-US" sz="1600" b="1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ed 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b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y 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Mohaw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k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Health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Hear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P</a:t>
            </a:r>
            <a:r>
              <a:rPr lang="en-US" sz="1600" b="1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ojec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include: Nurs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Cas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 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Manager</a:t>
            </a:r>
            <a:endParaRPr lang="en-US" sz="16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95350" marR="889000" lvl="0" indent="0" algn="ctr" defTabSz="914400" rtl="0" eaLnBrk="1" fontAlgn="auto" latinLnBrk="0" hangingPunct="1">
              <a:lnSpc>
                <a:spcPts val="1839"/>
              </a:lnSpc>
              <a:spcBef>
                <a:spcPts val="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Regis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600" b="1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ed D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eti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ian Fitness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16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ec</a:t>
            </a:r>
            <a:r>
              <a:rPr lang="en-US" sz="16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6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alist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201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St. Regis Mohawk Health Services – Flyer – Program Enrollment</dc:title>
  <dc:subject>St. Regis Mohawk Health Services – Flyer – Program Enrollment</dc:subject>
  <cp:keywords>St. Regis Mohawk Health Services – Flyer – Program Enrollment</cp:keywords>
  <cp:lastModifiedBy>Waquie, Janell F (IHS/HQ) [C]</cp:lastModifiedBy>
  <cp:revision>6</cp:revision>
  <dcterms:created xsi:type="dcterms:W3CDTF">2014-02-27T08:23:59Z</dcterms:created>
  <dcterms:modified xsi:type="dcterms:W3CDTF">2015-05-29T14:20:28Z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2012-06-15T00:00:00Z</vt:filetime>
  </property>
  <property fmtid="{D5CDD505-2E9C-101B-9397-08002B2CF9AE}" pid="3" name="LastSaved">
    <vt:filetime>2014-02-27T00:00:00Z</vt:filetime>
  </property>
</Properties>
</file>