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sldIdLst>
    <p:sldId id="256" r:id="rId3"/>
    <p:sldId id="257" r:id="rId4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55" d="100"/>
          <a:sy n="55" d="100"/>
        </p:scale>
        <p:origin x="1356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8" y="2678113"/>
            <a:ext cx="3275012" cy="638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678113"/>
            <a:ext cx="3275013" cy="638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534988" y="9220200"/>
            <a:ext cx="6702425" cy="60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1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4012" cy="19446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465388"/>
            <a:ext cx="328771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3673475"/>
            <a:ext cx="3287712" cy="5405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5413" y="2465388"/>
            <a:ext cx="3303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5413" y="3673475"/>
            <a:ext cx="3303587" cy="5405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3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72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96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0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16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85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600" y="534988"/>
            <a:ext cx="1674813" cy="852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534988"/>
            <a:ext cx="4875212" cy="852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2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88938" y="9067800"/>
            <a:ext cx="6994525" cy="76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646238"/>
            <a:ext cx="5829300" cy="35020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3200"/>
            <a:ext cx="5829300" cy="2428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6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2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2508250"/>
            <a:ext cx="6704013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6731000"/>
            <a:ext cx="6704013" cy="22002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6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6" y="2538"/>
            <a:ext cx="7771763" cy="1005586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7687311" cy="88036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45086" y="0"/>
            <a:ext cx="7727313" cy="100418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2425" cy="194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678113"/>
            <a:ext cx="6702425" cy="638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9323388"/>
            <a:ext cx="1747837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6F32D-4885-4533-B5FA-9DBA793C3A34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575" y="9323388"/>
            <a:ext cx="1747838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743-0870-415C-AC95-7A681E118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0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alishan@stcroixtribalcenter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ishan@stcroixtribalcenter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086" y="0"/>
            <a:ext cx="7727313" cy="10041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5134" y="1492885"/>
            <a:ext cx="3086735" cy="2400300"/>
          </a:xfrm>
          <a:custGeom>
            <a:avLst/>
            <a:gdLst/>
            <a:ahLst/>
            <a:cxnLst/>
            <a:rect l="l" t="t" r="r" b="b"/>
            <a:pathLst>
              <a:path w="3086735" h="2400300">
                <a:moveTo>
                  <a:pt x="0" y="2400300"/>
                </a:moveTo>
                <a:lnTo>
                  <a:pt x="3086735" y="2400300"/>
                </a:lnTo>
                <a:lnTo>
                  <a:pt x="3086735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5134" y="1492885"/>
            <a:ext cx="3086735" cy="2400300"/>
          </a:xfrm>
          <a:custGeom>
            <a:avLst/>
            <a:gdLst/>
            <a:ahLst/>
            <a:cxnLst/>
            <a:rect l="l" t="t" r="r" b="b"/>
            <a:pathLst>
              <a:path w="3086735" h="2400300">
                <a:moveTo>
                  <a:pt x="0" y="2400300"/>
                </a:moveTo>
                <a:lnTo>
                  <a:pt x="3086735" y="2400300"/>
                </a:lnTo>
                <a:lnTo>
                  <a:pt x="3086735" y="0"/>
                </a:lnTo>
                <a:lnTo>
                  <a:pt x="0" y="0"/>
                </a:lnTo>
                <a:lnTo>
                  <a:pt x="0" y="2400300"/>
                </a:lnTo>
                <a:close/>
              </a:path>
            </a:pathLst>
          </a:custGeom>
          <a:ln w="76200">
            <a:solidFill>
              <a:srgbClr val="BACC2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3234" y="1531619"/>
            <a:ext cx="3000375" cy="23139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07160" y="4046346"/>
            <a:ext cx="2210435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P</a:t>
            </a:r>
            <a:r>
              <a:rPr sz="1000" spc="-15" dirty="0">
                <a:solidFill>
                  <a:srgbClr val="9C7C0D"/>
                </a:solidFill>
                <a:latin typeface="Times New Roman"/>
                <a:cs typeface="Times New Roman"/>
              </a:rPr>
              <a:t>h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o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to</a:t>
            </a:r>
            <a:r>
              <a:rPr sz="1000" spc="5" dirty="0">
                <a:solidFill>
                  <a:srgbClr val="9C7C0D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p</a:t>
            </a:r>
            <a:r>
              <a:rPr sz="1000" spc="-15" dirty="0">
                <a:solidFill>
                  <a:srgbClr val="9C7C0D"/>
                </a:solidFill>
                <a:latin typeface="Times New Roman"/>
                <a:cs typeface="Times New Roman"/>
              </a:rPr>
              <a:t>r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o</a:t>
            </a:r>
            <a:r>
              <a:rPr sz="1000" spc="-15" dirty="0">
                <a:solidFill>
                  <a:srgbClr val="9C7C0D"/>
                </a:solidFill>
                <a:latin typeface="Times New Roman"/>
                <a:cs typeface="Times New Roman"/>
              </a:rPr>
              <a:t>v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ided</a:t>
            </a:r>
            <a:r>
              <a:rPr sz="1000" spc="5" dirty="0">
                <a:solidFill>
                  <a:srgbClr val="9C7C0D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b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y</a:t>
            </a:r>
            <a:r>
              <a:rPr sz="1000" spc="-20" dirty="0">
                <a:solidFill>
                  <a:srgbClr val="9C7C0D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Fotolia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9C7C0D"/>
                </a:solidFill>
                <a:latin typeface="Times New Roman"/>
                <a:cs typeface="Times New Roman"/>
              </a:rPr>
              <a:t>f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r</a:t>
            </a:r>
            <a:r>
              <a:rPr sz="1000" spc="5" dirty="0">
                <a:solidFill>
                  <a:srgbClr val="9C7C0D"/>
                </a:solidFill>
                <a:latin typeface="Times New Roman"/>
                <a:cs typeface="Times New Roman"/>
              </a:rPr>
              <a:t>o</a:t>
            </a:r>
            <a:r>
              <a:rPr sz="1000" spc="-10" dirty="0">
                <a:solidFill>
                  <a:srgbClr val="9C7C0D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o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f</a:t>
            </a:r>
            <a:r>
              <a:rPr sz="1000" spc="-15" dirty="0">
                <a:solidFill>
                  <a:srgbClr val="9C7C0D"/>
                </a:solidFill>
                <a:latin typeface="Times New Roman"/>
                <a:cs typeface="Times New Roman"/>
              </a:rPr>
              <a:t>f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ice</a:t>
            </a:r>
            <a:r>
              <a:rPr sz="1000" dirty="0">
                <a:solidFill>
                  <a:srgbClr val="9C7C0D"/>
                </a:solidFill>
                <a:latin typeface="Times New Roman"/>
                <a:cs typeface="Times New Roman"/>
              </a:rPr>
              <a:t>.</a:t>
            </a:r>
            <a:r>
              <a:rPr sz="1000" spc="-5" dirty="0">
                <a:solidFill>
                  <a:srgbClr val="9C7C0D"/>
                </a:solidFill>
                <a:latin typeface="Times New Roman"/>
                <a:cs typeface="Times New Roman"/>
              </a:rPr>
              <a:t>c</a:t>
            </a:r>
            <a:r>
              <a:rPr sz="1000" spc="5" dirty="0">
                <a:solidFill>
                  <a:srgbClr val="9C7C0D"/>
                </a:solidFill>
                <a:latin typeface="Times New Roman"/>
                <a:cs typeface="Times New Roman"/>
              </a:rPr>
              <a:t>o</a:t>
            </a:r>
            <a:r>
              <a:rPr sz="1000" spc="-10" dirty="0">
                <a:solidFill>
                  <a:srgbClr val="9C7C0D"/>
                </a:solidFill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93941" y="736600"/>
            <a:ext cx="912494" cy="179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ol.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ue 1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7700" y="4972050"/>
            <a:ext cx="2514600" cy="1600200"/>
          </a:xfrm>
          <a:custGeom>
            <a:avLst/>
            <a:gdLst/>
            <a:ahLst/>
            <a:cxnLst/>
            <a:rect l="l" t="t" r="r" b="b"/>
            <a:pathLst>
              <a:path w="2514600" h="1600200">
                <a:moveTo>
                  <a:pt x="0" y="1600200"/>
                </a:moveTo>
                <a:lnTo>
                  <a:pt x="2514600" y="1600200"/>
                </a:lnTo>
                <a:lnTo>
                  <a:pt x="2514600" y="0"/>
                </a:lnTo>
                <a:lnTo>
                  <a:pt x="0" y="0"/>
                </a:lnTo>
                <a:lnTo>
                  <a:pt x="0" y="16002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7700" y="4972050"/>
            <a:ext cx="2514600" cy="1600200"/>
          </a:xfrm>
          <a:custGeom>
            <a:avLst/>
            <a:gdLst/>
            <a:ahLst/>
            <a:cxnLst/>
            <a:rect l="l" t="t" r="r" b="b"/>
            <a:pathLst>
              <a:path w="2514600" h="1600200">
                <a:moveTo>
                  <a:pt x="0" y="1600200"/>
                </a:moveTo>
                <a:lnTo>
                  <a:pt x="2514600" y="1600200"/>
                </a:lnTo>
                <a:lnTo>
                  <a:pt x="2514600" y="0"/>
                </a:lnTo>
                <a:lnTo>
                  <a:pt x="0" y="0"/>
                </a:lnTo>
                <a:lnTo>
                  <a:pt x="0" y="1600200"/>
                </a:lnTo>
                <a:close/>
              </a:path>
            </a:pathLst>
          </a:custGeom>
          <a:ln w="25400">
            <a:solidFill>
              <a:srgbClr val="5A5A5A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457200" y="246649"/>
            <a:ext cx="6702425" cy="616266"/>
          </a:xfrm>
        </p:spPr>
        <p:txBody>
          <a:bodyPr>
            <a:normAutofit fontScale="90000"/>
          </a:bodyPr>
          <a:lstStyle/>
          <a:p>
            <a:pPr lvl="0" algn="ctr" defTabSz="827088">
              <a:lnSpc>
                <a:spcPts val="2965"/>
              </a:lnSpc>
              <a:spcBef>
                <a:spcPts val="0"/>
              </a:spcBef>
            </a:pPr>
            <a:r>
              <a:rPr lang="en-US" sz="2500" b="1" spc="-2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From</a:t>
            </a:r>
            <a:r>
              <a:rPr lang="en-US" sz="2500" b="1" spc="-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500" b="1" spc="-2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2500" b="1" spc="-1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pples</a:t>
            </a:r>
            <a:r>
              <a:rPr lang="en-US" sz="2500" b="1" spc="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500" b="1" spc="-1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to</a:t>
            </a:r>
            <a:r>
              <a:rPr lang="en-US" sz="2500" b="1" spc="-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500" b="1" spc="-1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Zin</a:t>
            </a:r>
            <a:r>
              <a:rPr lang="en-US" sz="25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c</a:t>
            </a:r>
            <a:r>
              <a:rPr lang="en-US" sz="2500" b="1" spc="-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:</a:t>
            </a:r>
            <a:r>
              <a:rPr lang="en-US" sz="25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/>
            </a:r>
            <a:br>
              <a:rPr lang="en-US" sz="250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</a:br>
            <a:r>
              <a:rPr lang="en-US" sz="1650" b="1" baseline="252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Octob</a:t>
            </a:r>
            <a:r>
              <a:rPr lang="en-US" sz="1650" b="1" spc="-30" baseline="252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1650" b="1" baseline="252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r, 2</a:t>
            </a:r>
            <a:r>
              <a:rPr lang="en-US" sz="1650" b="1" spc="-7" baseline="252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0</a:t>
            </a:r>
            <a:r>
              <a:rPr lang="en-US" sz="1650" b="1" baseline="252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11	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The </a:t>
            </a:r>
            <a:r>
              <a:rPr lang="en-US" sz="2000" b="1" spc="-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V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i</a:t>
            </a:r>
            <a:r>
              <a:rPr lang="en-US" sz="2000" b="1" spc="-4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w</a:t>
            </a:r>
            <a:r>
              <a:rPr lang="en-US" sz="2000" b="1" spc="2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fr</a:t>
            </a:r>
            <a:r>
              <a:rPr lang="en-US" sz="2000" b="1" spc="-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o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m</a:t>
            </a:r>
            <a:r>
              <a:rPr lang="en-US" sz="2000" b="1" spc="-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the Die</a:t>
            </a:r>
            <a:r>
              <a:rPr lang="en-US" sz="2000" b="1" spc="5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t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it</a:t>
            </a:r>
            <a:r>
              <a:rPr lang="en-US" sz="2000" b="1" spc="-2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i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an’s</a:t>
            </a:r>
            <a:r>
              <a:rPr lang="en-US" sz="2000" b="1" spc="-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O</a:t>
            </a:r>
            <a:r>
              <a:rPr lang="en-US" sz="2000" b="1" spc="-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f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fic</a:t>
            </a:r>
            <a:r>
              <a:rPr lang="en-US" sz="2000" b="1" spc="10" dirty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e</a:t>
            </a:r>
            <a:r>
              <a:rPr lang="en-US" sz="2500" b="1" spc="-10" dirty="0" smtClean="0">
                <a:solidFill>
                  <a:srgbClr val="FFFFFF"/>
                </a:solidFill>
                <a:latin typeface="Arial"/>
                <a:ea typeface="+mn-ea"/>
                <a:cs typeface="Arial"/>
              </a:rPr>
              <a:t>.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>
          <a:xfrm>
            <a:off x="395752" y="5058749"/>
            <a:ext cx="2981496" cy="4374158"/>
          </a:xfrm>
        </p:spPr>
        <p:txBody>
          <a:bodyPr>
            <a:normAutofit lnSpcReduction="10000"/>
          </a:bodyPr>
          <a:lstStyle/>
          <a:p>
            <a:pPr marL="12700" lv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ut</a:t>
            </a:r>
            <a:r>
              <a:rPr lang="en-US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ti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Tid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</a:p>
          <a:p>
            <a:pPr marL="56515" marR="6350" lvl="0" indent="-44450" algn="ctr">
              <a:lnSpc>
                <a:spcPts val="161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id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kn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ow</a:t>
            </a:r>
            <a:r>
              <a:rPr lang="en-US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ce is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b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hea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ea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lt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hy</a:t>
            </a:r>
            <a:r>
              <a:rPr lang="en-US"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hole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ra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?</a:t>
            </a:r>
          </a:p>
          <a:p>
            <a:pPr marL="21590" marR="6350" lvl="0" indent="-9525" algn="ctr">
              <a:lnSpc>
                <a:spcPts val="1639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im</a:t>
            </a:r>
            <a:r>
              <a:rPr lang="en-US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for at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ea</a:t>
            </a:r>
            <a:r>
              <a:rPr lang="en-US" sz="14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0%</a:t>
            </a:r>
            <a:r>
              <a:rPr lang="en-US" sz="1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lang="en-US" sz="1400" spc="-2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our </a:t>
            </a:r>
            <a: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da</a:t>
            </a:r>
            <a:r>
              <a:rPr lang="en-US" sz="14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ly</a:t>
            </a:r>
            <a:r>
              <a:rPr lang="en-US" sz="14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grains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who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lang="en-US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gr</a:t>
            </a:r>
            <a:r>
              <a:rPr lang="en-US" sz="1400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4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s.</a:t>
            </a:r>
          </a:p>
          <a:p>
            <a:pPr marL="12700" marR="6350" lvl="0" indent="0">
              <a:lnSpc>
                <a:spcPct val="100000"/>
              </a:lnSpc>
              <a:spcBef>
                <a:spcPts val="11400"/>
              </a:spcBef>
              <a:buNone/>
            </a:pP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S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t.</a:t>
            </a:r>
            <a:r>
              <a:rPr lang="en-US" sz="1400" b="1" spc="-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C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r</a:t>
            </a:r>
            <a:r>
              <a:rPr lang="en-US" sz="1400" b="1" spc="-5" dirty="0">
                <a:solidFill>
                  <a:prstClr val="black"/>
                </a:solidFill>
                <a:latin typeface="Book Antiqua"/>
                <a:cs typeface="Book Antiqua"/>
              </a:rPr>
              <a:t>oi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x</a:t>
            </a:r>
            <a:r>
              <a:rPr lang="en-US" sz="1400" b="1" spc="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T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r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i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b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al 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He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alth</a:t>
            </a:r>
            <a:r>
              <a:rPr lang="en-US" sz="1400" b="1" spc="-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C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li</a:t>
            </a:r>
            <a:r>
              <a:rPr lang="en-US" sz="1400" b="1" spc="-5" dirty="0">
                <a:solidFill>
                  <a:prstClr val="black"/>
                </a:solidFill>
                <a:latin typeface="Book Antiqua"/>
                <a:cs typeface="Book Antiqua"/>
              </a:rPr>
              <a:t>n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ic </a:t>
            </a:r>
            <a:r>
              <a:rPr lang="en-US" sz="1400" b="1" dirty="0" smtClean="0">
                <a:solidFill>
                  <a:prstClr val="black"/>
                </a:solidFill>
                <a:latin typeface="Book Antiqua"/>
                <a:cs typeface="Book Antiqua"/>
              </a:rPr>
              <a:t/>
            </a:r>
            <a:br>
              <a:rPr lang="en-US" sz="1400" b="1" dirty="0" smtClean="0">
                <a:solidFill>
                  <a:prstClr val="black"/>
                </a:solidFill>
                <a:latin typeface="Book Antiqua"/>
                <a:cs typeface="Book Antiqua"/>
              </a:rPr>
            </a:br>
            <a:r>
              <a:rPr lang="en-US" sz="1400" b="1" dirty="0" smtClean="0">
                <a:solidFill>
                  <a:prstClr val="black"/>
                </a:solidFill>
                <a:latin typeface="Book Antiqua"/>
                <a:cs typeface="Book Antiqua"/>
              </a:rPr>
              <a:t>4</a:t>
            </a:r>
            <a:r>
              <a:rPr lang="en-US" sz="1400" b="1" spc="-10" dirty="0" smtClean="0">
                <a:solidFill>
                  <a:prstClr val="black"/>
                </a:solidFill>
                <a:latin typeface="Book Antiqua"/>
                <a:cs typeface="Book Antiqua"/>
              </a:rPr>
              <a:t>40</a:t>
            </a:r>
            <a:r>
              <a:rPr lang="en-US" sz="1400" b="1" dirty="0" smtClean="0">
                <a:solidFill>
                  <a:prstClr val="black"/>
                </a:solidFill>
                <a:latin typeface="Book Antiqua"/>
                <a:cs typeface="Book Antiqua"/>
              </a:rPr>
              <a:t>4</a:t>
            </a:r>
            <a:r>
              <a:rPr lang="en-US" sz="1400" b="1" spc="5" dirty="0" smtClean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S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t</a:t>
            </a:r>
            <a:r>
              <a:rPr lang="en-US" sz="1400" b="1" spc="5" dirty="0">
                <a:solidFill>
                  <a:prstClr val="black"/>
                </a:solidFill>
                <a:latin typeface="Book Antiqua"/>
                <a:cs typeface="Book Antiqua"/>
              </a:rPr>
              <a:t>a</a:t>
            </a:r>
            <a:r>
              <a:rPr lang="en-US" sz="1400" b="1" spc="-15" dirty="0">
                <a:solidFill>
                  <a:prstClr val="black"/>
                </a:solidFill>
                <a:latin typeface="Book Antiqua"/>
                <a:cs typeface="Book Antiqua"/>
              </a:rPr>
              <a:t>t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e</a:t>
            </a:r>
            <a:r>
              <a:rPr lang="en-US" sz="1400" b="1" spc="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R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d</a:t>
            </a:r>
            <a:r>
              <a:rPr lang="en-US" sz="1400" b="1" spc="-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70</a:t>
            </a:r>
            <a:endParaRPr lang="en-US" sz="1400" dirty="0">
              <a:solidFill>
                <a:prstClr val="black"/>
              </a:solidFill>
              <a:latin typeface="Book Antiqua"/>
              <a:cs typeface="Book Antiqua"/>
            </a:endParaRPr>
          </a:p>
          <a:p>
            <a:pPr marL="12700" lvl="0" indent="0">
              <a:lnSpc>
                <a:spcPct val="100000"/>
              </a:lnSpc>
              <a:spcBef>
                <a:spcPts val="10"/>
              </a:spcBef>
              <a:buNone/>
            </a:pP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We</a:t>
            </a:r>
            <a:r>
              <a:rPr lang="en-US" sz="1400" b="1" spc="-10" dirty="0">
                <a:solidFill>
                  <a:prstClr val="black"/>
                </a:solidFill>
                <a:latin typeface="Book Antiqua"/>
                <a:cs typeface="Book Antiqua"/>
              </a:rPr>
              <a:t>b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s</a:t>
            </a:r>
            <a:r>
              <a:rPr lang="en-US" sz="1400" b="1" spc="-15" dirty="0">
                <a:solidFill>
                  <a:prstClr val="black"/>
                </a:solidFill>
                <a:latin typeface="Book Antiqua"/>
                <a:cs typeface="Book Antiqua"/>
              </a:rPr>
              <a:t>t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er,</a:t>
            </a:r>
            <a:r>
              <a:rPr lang="en-US" sz="1400" b="1" spc="-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spc="-15" dirty="0">
                <a:solidFill>
                  <a:prstClr val="black"/>
                </a:solidFill>
                <a:latin typeface="Book Antiqua"/>
                <a:cs typeface="Book Antiqua"/>
              </a:rPr>
              <a:t>W</a:t>
            </a:r>
            <a:r>
              <a:rPr lang="en-US" sz="1400" b="1" dirty="0">
                <a:solidFill>
                  <a:prstClr val="black"/>
                </a:solidFill>
                <a:latin typeface="Book Antiqua"/>
                <a:cs typeface="Book Antiqua"/>
              </a:rPr>
              <a:t>I</a:t>
            </a:r>
            <a:r>
              <a:rPr lang="en-US" sz="1400" b="1" spc="5" dirty="0">
                <a:solidFill>
                  <a:prstClr val="black"/>
                </a:solidFill>
                <a:latin typeface="Book Antiqua"/>
                <a:cs typeface="Book Antiqua"/>
              </a:rPr>
              <a:t> </a:t>
            </a:r>
            <a:r>
              <a:rPr lang="en-US" sz="1400" b="1" spc="-10" dirty="0" smtClean="0">
                <a:solidFill>
                  <a:prstClr val="black"/>
                </a:solidFill>
                <a:latin typeface="Book Antiqua"/>
                <a:cs typeface="Book Antiqua"/>
              </a:rPr>
              <a:t>54</a:t>
            </a:r>
            <a:r>
              <a:rPr lang="en-US" sz="1400" b="1" dirty="0" smtClean="0">
                <a:solidFill>
                  <a:prstClr val="black"/>
                </a:solidFill>
                <a:latin typeface="Book Antiqua"/>
                <a:cs typeface="Book Antiqua"/>
              </a:rPr>
              <a:t>8</a:t>
            </a:r>
            <a:r>
              <a:rPr lang="en-US" sz="1400" b="1" spc="-10" dirty="0" smtClean="0">
                <a:solidFill>
                  <a:prstClr val="black"/>
                </a:solidFill>
                <a:latin typeface="Book Antiqua"/>
                <a:cs typeface="Book Antiqua"/>
              </a:rPr>
              <a:t>9</a:t>
            </a:r>
            <a:r>
              <a:rPr lang="en-US" sz="1400" b="1" dirty="0" smtClean="0">
                <a:solidFill>
                  <a:prstClr val="black"/>
                </a:solidFill>
                <a:latin typeface="Book Antiqua"/>
                <a:cs typeface="Book Antiqua"/>
              </a:rPr>
              <a:t>3</a:t>
            </a:r>
          </a:p>
          <a:p>
            <a:pPr marL="12700" lvl="0" indent="0">
              <a:lnSpc>
                <a:spcPts val="1650"/>
              </a:lnSpc>
              <a:spcBef>
                <a:spcPts val="0"/>
              </a:spcBef>
              <a:buNone/>
            </a:pP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</a:rPr>
              <a:t>E: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alis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h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a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n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@st</a:t>
            </a:r>
            <a:r>
              <a:rPr lang="pt-BR" sz="1400" b="1" spc="-15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c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r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oi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xtri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b</a:t>
            </a:r>
            <a:r>
              <a:rPr lang="pt-BR" sz="1400" b="1" spc="-15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a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lce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n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t</a:t>
            </a:r>
            <a:r>
              <a:rPr lang="pt-BR" sz="1400" b="1" spc="-15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e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r.c</a:t>
            </a:r>
            <a:r>
              <a:rPr lang="pt-BR" sz="1400" b="1" spc="-10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o</a:t>
            </a:r>
            <a:r>
              <a:rPr lang="pt-BR" sz="1400" b="1" dirty="0">
                <a:solidFill>
                  <a:srgbClr val="FFFFFF"/>
                </a:solidFill>
                <a:latin typeface="Arial"/>
                <a:cs typeface="Arial"/>
                <a:hlinkClick r:id="rId4"/>
              </a:rPr>
              <a:t>m</a:t>
            </a:r>
            <a:endParaRPr lang="pt-BR" sz="1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lvl="0" indent="0">
              <a:lnSpc>
                <a:spcPts val="1650"/>
              </a:lnSpc>
              <a:spcBef>
                <a:spcPts val="0"/>
              </a:spcBef>
              <a:buNone/>
            </a:pPr>
            <a:r>
              <a:rPr lang="pt-BR"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lang="pt-BR"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lang="pt-BR"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pt-BR" sz="1400" b="1" dirty="0">
                <a:solidFill>
                  <a:srgbClr val="FFFFFF"/>
                </a:solidFill>
                <a:latin typeface="Book Antiqua"/>
                <a:cs typeface="Book Antiqua"/>
              </a:rPr>
              <a:t>(</a:t>
            </a:r>
            <a:r>
              <a:rPr lang="pt-BR" sz="1400" b="1" spc="5" dirty="0">
                <a:solidFill>
                  <a:srgbClr val="FFFFFF"/>
                </a:solidFill>
                <a:latin typeface="Book Antiqua"/>
                <a:cs typeface="Book Antiqua"/>
              </a:rPr>
              <a:t>7</a:t>
            </a:r>
            <a:r>
              <a:rPr lang="pt-BR" sz="1400" b="1" spc="-10" dirty="0">
                <a:solidFill>
                  <a:srgbClr val="FFFFFF"/>
                </a:solidFill>
                <a:latin typeface="Book Antiqua"/>
                <a:cs typeface="Book Antiqua"/>
              </a:rPr>
              <a:t>1</a:t>
            </a:r>
            <a:r>
              <a:rPr lang="pt-BR" sz="1400" b="1" dirty="0">
                <a:solidFill>
                  <a:srgbClr val="FFFFFF"/>
                </a:solidFill>
                <a:latin typeface="Book Antiqua"/>
                <a:cs typeface="Book Antiqua"/>
              </a:rPr>
              <a:t>5) </a:t>
            </a:r>
            <a:r>
              <a:rPr lang="pt-BR" sz="1400" b="1" spc="-10" dirty="0">
                <a:solidFill>
                  <a:srgbClr val="FFFFFF"/>
                </a:solidFill>
                <a:latin typeface="Book Antiqua"/>
                <a:cs typeface="Book Antiqua"/>
              </a:rPr>
              <a:t>34</a:t>
            </a:r>
            <a:r>
              <a:rPr lang="pt-BR" sz="1400" b="1" spc="5" dirty="0">
                <a:solidFill>
                  <a:srgbClr val="FFFFFF"/>
                </a:solidFill>
                <a:latin typeface="Book Antiqua"/>
                <a:cs typeface="Book Antiqua"/>
              </a:rPr>
              <a:t>9</a:t>
            </a:r>
            <a:r>
              <a:rPr lang="pt-BR" sz="1400" b="1" spc="-15" dirty="0">
                <a:solidFill>
                  <a:srgbClr val="FFFFFF"/>
                </a:solidFill>
                <a:latin typeface="Book Antiqua"/>
                <a:cs typeface="Book Antiqua"/>
              </a:rPr>
              <a:t>-</a:t>
            </a:r>
            <a:r>
              <a:rPr lang="pt-BR" sz="1400" b="1" dirty="0">
                <a:solidFill>
                  <a:srgbClr val="FFFFFF"/>
                </a:solidFill>
                <a:latin typeface="Book Antiqua"/>
                <a:cs typeface="Book Antiqua"/>
              </a:rPr>
              <a:t>8</a:t>
            </a:r>
            <a:r>
              <a:rPr lang="pt-BR" sz="1400" b="1" spc="-10" dirty="0">
                <a:solidFill>
                  <a:srgbClr val="FFFFFF"/>
                </a:solidFill>
                <a:latin typeface="Book Antiqua"/>
                <a:cs typeface="Book Antiqua"/>
              </a:rPr>
              <a:t>55</a:t>
            </a:r>
            <a:r>
              <a:rPr lang="pt-BR" sz="1400" b="1" dirty="0">
                <a:solidFill>
                  <a:srgbClr val="FFFFFF"/>
                </a:solidFill>
                <a:latin typeface="Book Antiqua"/>
                <a:cs typeface="Book Antiqua"/>
              </a:rPr>
              <a:t>4</a:t>
            </a:r>
            <a:r>
              <a:rPr lang="pt-BR" sz="1400" b="1" spc="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lang="pt-BR" sz="1400" b="1" spc="-10" dirty="0">
                <a:solidFill>
                  <a:srgbClr val="FFFFFF"/>
                </a:solidFill>
                <a:latin typeface="Book Antiqua"/>
                <a:cs typeface="Book Antiqua"/>
              </a:rPr>
              <a:t>ex</a:t>
            </a:r>
            <a:r>
              <a:rPr lang="pt-BR" sz="1400" b="1" dirty="0">
                <a:solidFill>
                  <a:srgbClr val="FFFFFF"/>
                </a:solidFill>
                <a:latin typeface="Book Antiqua"/>
                <a:cs typeface="Book Antiqua"/>
              </a:rPr>
              <a:t>t. </a:t>
            </a:r>
            <a:r>
              <a:rPr lang="pt-BR" sz="1400" b="1" spc="-5" dirty="0">
                <a:solidFill>
                  <a:srgbClr val="FFFFFF"/>
                </a:solidFill>
                <a:latin typeface="Book Antiqua"/>
                <a:cs typeface="Book Antiqua"/>
              </a:rPr>
              <a:t> </a:t>
            </a:r>
            <a:r>
              <a:rPr lang="pt-BR" sz="1400" b="1" dirty="0" smtClean="0">
                <a:solidFill>
                  <a:srgbClr val="FFFFFF"/>
                </a:solidFill>
                <a:latin typeface="Book Antiqua"/>
                <a:cs typeface="Book Antiqua"/>
              </a:rPr>
              <a:t>5213</a:t>
            </a:r>
            <a:endParaRPr lang="en-US" sz="1400" dirty="0">
              <a:solidFill>
                <a:prstClr val="black"/>
              </a:solidFill>
              <a:latin typeface="Book Antiqua"/>
              <a:cs typeface="Book Antiqua"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>
          <a:xfrm>
            <a:off x="3990974" y="1109564"/>
            <a:ext cx="3636594" cy="7467600"/>
          </a:xfrm>
        </p:spPr>
        <p:txBody>
          <a:bodyPr>
            <a:noAutofit/>
          </a:bodyPr>
          <a:lstStyle/>
          <a:p>
            <a:pPr marL="60071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585858"/>
                </a:solidFill>
                <a:latin typeface="Arial"/>
                <a:cs typeface="Arial"/>
              </a:rPr>
              <a:t>From</a:t>
            </a:r>
            <a:r>
              <a:rPr lang="en-US" sz="1800" b="1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1800" b="1" spc="-4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lang="en-US" sz="1800" b="1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lang="en-US" sz="1800" b="1" spc="5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lang="en-US" sz="1800" b="1" dirty="0">
                <a:solidFill>
                  <a:srgbClr val="585858"/>
                </a:solidFill>
                <a:latin typeface="Arial"/>
                <a:cs typeface="Arial"/>
              </a:rPr>
              <a:t>les</a:t>
            </a:r>
            <a:r>
              <a:rPr lang="en-US" sz="1800" b="1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1800" b="1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1800" b="1" spc="5" dirty="0">
                <a:solidFill>
                  <a:srgbClr val="585858"/>
                </a:solidFill>
                <a:latin typeface="Arial"/>
                <a:cs typeface="Arial"/>
              </a:rPr>
              <a:t> Z</a:t>
            </a:r>
            <a:r>
              <a:rPr lang="en-US" sz="1800" b="1" spc="-1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lang="en-US" sz="1800" b="1" dirty="0">
                <a:solidFill>
                  <a:srgbClr val="585858"/>
                </a:solidFill>
                <a:latin typeface="Arial"/>
                <a:cs typeface="Arial"/>
              </a:rPr>
              <a:t>nc</a:t>
            </a:r>
            <a:endParaRPr lang="en-US" sz="1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6350" lvl="0" indent="457200">
              <a:lnSpc>
                <a:spcPct val="143800"/>
              </a:lnSpc>
              <a:spcBef>
                <a:spcPts val="405"/>
              </a:spcBef>
              <a:buNone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“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rom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Appl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Z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inc”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spc="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all- enco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4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tr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tion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ellne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 ne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slette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I’ll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porate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tri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on infor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tion 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ith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eful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400" spc="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, l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ke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how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eat 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ell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on a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bu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get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stay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ti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during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inter.</a:t>
            </a:r>
            <a:r>
              <a:rPr lang="en-US" sz="14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rom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ntion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and m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nag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ent of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chron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sea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es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sing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loc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foo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s, 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e’ll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co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er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ide 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ariety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top</a:t>
            </a:r>
            <a:r>
              <a:rPr lang="en-US" sz="14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</a:p>
          <a:p>
            <a:pPr marL="12700" marR="6350" indent="457200">
              <a:lnSpc>
                <a:spcPct val="143800"/>
              </a:lnSpc>
              <a:spcBef>
                <a:spcPts val="405"/>
              </a:spcBef>
              <a:buNone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Proper nutrition is an essential part of good health. A healthy diet fuels your body, so you’re ready for whatever life throws at you.  As a Registered Dietitian, my tips can help you optimize your health through food and nutrition.</a:t>
            </a:r>
          </a:p>
          <a:p>
            <a:pPr marL="12700" marR="6350" indent="457200">
              <a:lnSpc>
                <a:spcPct val="143800"/>
              </a:lnSpc>
              <a:spcBef>
                <a:spcPts val="405"/>
              </a:spcBef>
              <a:buNone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This newsletter will also be available online in blog format at</a:t>
            </a:r>
          </a:p>
          <a:p>
            <a:pPr marL="12700" marR="6350" indent="457200">
              <a:lnSpc>
                <a:spcPct val="143800"/>
              </a:lnSpc>
              <a:spcBef>
                <a:spcPts val="405"/>
              </a:spcBef>
              <a:buNone/>
            </a:pPr>
            <a:r>
              <a:rPr lang="en-US" sz="1400" dirty="0">
                <a:solidFill>
                  <a:prstClr val="black"/>
                </a:solidFill>
                <a:latin typeface="Arial"/>
                <a:cs typeface="Arial"/>
              </a:rPr>
              <a:t>fromapplestozinc.blogspot.com</a:t>
            </a:r>
          </a:p>
          <a:p>
            <a:pPr marL="864235" lv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1600" b="1" spc="-10" dirty="0">
                <a:solidFill>
                  <a:srgbClr val="585858"/>
                </a:solidFill>
                <a:latin typeface="Arial"/>
                <a:cs typeface="Arial"/>
              </a:rPr>
              <a:t>Meet</a:t>
            </a:r>
            <a:r>
              <a:rPr lang="en-US" sz="1600" b="1" spc="-5" dirty="0">
                <a:solidFill>
                  <a:srgbClr val="585858"/>
                </a:solidFill>
                <a:latin typeface="Arial"/>
                <a:cs typeface="Arial"/>
              </a:rPr>
              <a:t> t</a:t>
            </a:r>
            <a:r>
              <a:rPr lang="en-US" sz="1600" b="1" spc="-10" dirty="0">
                <a:solidFill>
                  <a:srgbClr val="585858"/>
                </a:solidFill>
                <a:latin typeface="Arial"/>
                <a:cs typeface="Arial"/>
              </a:rPr>
              <a:t>he</a:t>
            </a:r>
            <a:r>
              <a:rPr lang="en-US" sz="1600" b="1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1600" b="1" spc="-10" dirty="0">
                <a:solidFill>
                  <a:srgbClr val="585858"/>
                </a:solidFill>
                <a:latin typeface="Arial"/>
                <a:cs typeface="Arial"/>
              </a:rPr>
              <a:t>Di</a:t>
            </a:r>
            <a:r>
              <a:rPr lang="en-US" sz="1600" b="1" spc="-5" dirty="0">
                <a:solidFill>
                  <a:srgbClr val="585858"/>
                </a:solidFill>
                <a:latin typeface="Arial"/>
                <a:cs typeface="Arial"/>
              </a:rPr>
              <a:t>eti</a:t>
            </a:r>
            <a:r>
              <a:rPr lang="en-US" sz="1600" b="1" spc="-2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lang="en-US" sz="1600" b="1" spc="-5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lang="en-US" sz="1600" b="1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lang="en-US" sz="1600" b="1" spc="-1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endParaRPr lang="en-US" sz="16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6350" lvl="0" indent="156845">
              <a:lnSpc>
                <a:spcPct val="119900"/>
              </a:lnSpc>
              <a:spcBef>
                <a:spcPts val="855"/>
              </a:spcBef>
              <a:buNone/>
            </a:pP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true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est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rn 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l, I’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 l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ed in M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nnes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, North Dako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a,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Sou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akot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, I</a:t>
            </a:r>
            <a:r>
              <a:rPr lang="en-US" sz="1200" spc="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a,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now </a:t>
            </a:r>
            <a:r>
              <a:rPr lang="en-US" sz="1200" spc="3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onsi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! I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hold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Ba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chelor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f Arts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ree 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 Nutr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tion 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nd Die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etics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ol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f Sa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nt Ben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dict 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I c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pl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et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ietetic i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rnsh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p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 t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 Uni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ers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ty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 Hospitals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nd Cl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nics.</a:t>
            </a:r>
          </a:p>
          <a:p>
            <a:pPr marL="12700" marR="233045" lvl="0" indent="170180" algn="just">
              <a:lnSpc>
                <a:spcPts val="1730"/>
              </a:lnSpc>
              <a:spcBef>
                <a:spcPts val="90"/>
              </a:spcBef>
              <a:buNone/>
            </a:pP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’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thr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be s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arting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spc="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essio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al l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fe pro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iding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ut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ati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nt e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ucati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d c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om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ni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y nutrit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 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t. Cr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ix</a:t>
            </a:r>
            <a:r>
              <a:rPr lang="en-US" sz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bal He</a:t>
            </a:r>
            <a:r>
              <a:rPr lang="en-US" sz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lth Cl</a:t>
            </a:r>
            <a:r>
              <a:rPr lang="en-US" sz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dirty="0">
                <a:solidFill>
                  <a:prstClr val="black"/>
                </a:solidFill>
                <a:latin typeface="Arial"/>
                <a:cs typeface="Arial"/>
              </a:rPr>
              <a:t>nic.</a:t>
            </a:r>
          </a:p>
          <a:p>
            <a:endParaRPr lang="en-US" dirty="0"/>
          </a:p>
        </p:txBody>
      </p:sp>
      <p:sp>
        <p:nvSpPr>
          <p:cNvPr id="18" name="TextBox 11"/>
          <p:cNvSpPr txBox="1"/>
          <p:nvPr/>
        </p:nvSpPr>
        <p:spPr>
          <a:xfrm>
            <a:off x="4533900" y="429895"/>
            <a:ext cx="3027680" cy="463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FFFF"/>
                </a:solidFill>
                <a:effectLst/>
                <a:latin typeface="Calibri"/>
                <a:ea typeface="Times New Roman"/>
                <a:cs typeface="Times New Roman"/>
              </a:rPr>
              <a:t> </a:t>
            </a:r>
            <a:r>
              <a:rPr lang="en-US" sz="1200" b="1" kern="1200" dirty="0" smtClean="0">
                <a:solidFill>
                  <a:srgbClr val="FFFFFF"/>
                </a:solidFill>
                <a:effectLst/>
                <a:latin typeface="Calibri"/>
                <a:ea typeface="Times New Roman"/>
                <a:cs typeface="Times New Roman"/>
              </a:rPr>
              <a:t>Newsletters</a:t>
            </a:r>
            <a:endParaRPr lang="en-US" sz="1200" dirty="0">
              <a:effectLst/>
              <a:latin typeface="Times New Roman"/>
              <a:ea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FFFFFF"/>
                </a:solidFill>
                <a:effectLst/>
                <a:latin typeface="Calibri"/>
                <a:ea typeface="Times New Roman"/>
                <a:cs typeface="Times New Roman"/>
              </a:rPr>
              <a:t>St. Croix Band of Lake Superior Chippewa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6019800" y="6286500"/>
            <a:ext cx="1504950" cy="1743075"/>
          </a:xfrm>
          <a:custGeom>
            <a:avLst/>
            <a:gdLst/>
            <a:ahLst/>
            <a:cxnLst/>
            <a:rect l="l" t="t" r="r" b="b"/>
            <a:pathLst>
              <a:path w="1504950" h="1743075">
                <a:moveTo>
                  <a:pt x="0" y="1743075"/>
                </a:moveTo>
                <a:lnTo>
                  <a:pt x="1504950" y="1743075"/>
                </a:lnTo>
                <a:lnTo>
                  <a:pt x="1504950" y="0"/>
                </a:lnTo>
                <a:lnTo>
                  <a:pt x="0" y="0"/>
                </a:lnTo>
                <a:lnTo>
                  <a:pt x="0" y="1743075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19800" y="6286500"/>
            <a:ext cx="1504950" cy="1743075"/>
          </a:xfrm>
          <a:custGeom>
            <a:avLst/>
            <a:gdLst/>
            <a:ahLst/>
            <a:cxnLst/>
            <a:rect l="l" t="t" r="r" b="b"/>
            <a:pathLst>
              <a:path w="1504950" h="1743075">
                <a:moveTo>
                  <a:pt x="0" y="1743075"/>
                </a:moveTo>
                <a:lnTo>
                  <a:pt x="1504950" y="1743075"/>
                </a:lnTo>
                <a:lnTo>
                  <a:pt x="1504950" y="0"/>
                </a:lnTo>
                <a:lnTo>
                  <a:pt x="0" y="0"/>
                </a:lnTo>
                <a:lnTo>
                  <a:pt x="0" y="1743075"/>
                </a:lnTo>
                <a:close/>
              </a:path>
            </a:pathLst>
          </a:custGeom>
          <a:ln w="76200">
            <a:solidFill>
              <a:srgbClr val="BACC2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57900" y="6324600"/>
            <a:ext cx="1427988" cy="16288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4800" y="228600"/>
            <a:ext cx="6995159" cy="384721"/>
          </a:xfrm>
        </p:spPr>
        <p:txBody>
          <a:bodyPr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2500" b="1" kern="1200" spc="-2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From</a:t>
            </a:r>
            <a:r>
              <a:rPr lang="en-US" sz="2500" b="1" kern="1200" spc="-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500" b="1" kern="1200" spc="-2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A</a:t>
            </a:r>
            <a:r>
              <a:rPr lang="en-US" sz="2500" b="1" kern="1200" spc="-1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pples</a:t>
            </a:r>
            <a:r>
              <a:rPr lang="en-US" sz="2500" b="1" kern="1200" spc="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500" b="1" kern="1200" spc="-15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to</a:t>
            </a:r>
            <a:r>
              <a:rPr lang="en-US" sz="2500" b="1" kern="1200" spc="10" dirty="0">
                <a:solidFill>
                  <a:prstClr val="black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2500" b="1" kern="1200" spc="-15" dirty="0" smtClean="0">
                <a:solidFill>
                  <a:prstClr val="black"/>
                </a:solidFill>
                <a:latin typeface="Arial"/>
                <a:ea typeface="+mn-ea"/>
                <a:cs typeface="Arial"/>
              </a:rPr>
              <a:t>Zinc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228600" y="700596"/>
            <a:ext cx="3380994" cy="7224204"/>
          </a:xfrm>
        </p:spPr>
        <p:txBody>
          <a:bodyPr>
            <a:no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dirty="0">
                <a:solidFill>
                  <a:srgbClr val="FFFFFF"/>
                </a:solidFill>
                <a:latin typeface="Arial"/>
                <a:cs typeface="Arial"/>
              </a:rPr>
              <a:t>Re</a:t>
            </a:r>
            <a:r>
              <a:rPr lang="en-US" sz="1500" b="1" kern="1200" spc="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500" b="1" kern="1200" dirty="0">
                <a:solidFill>
                  <a:srgbClr val="FFFFFF"/>
                </a:solidFill>
                <a:latin typeface="Arial"/>
                <a:cs typeface="Arial"/>
              </a:rPr>
              <a:t>ipe R</a:t>
            </a:r>
            <a:r>
              <a:rPr lang="en-US" sz="1500" b="1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500" b="1" kern="120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endParaRPr lang="en-US" sz="15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ts val="177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u="sng" kern="1200" dirty="0">
                <a:solidFill>
                  <a:srgbClr val="FFFFFF"/>
                </a:solidFill>
                <a:latin typeface="Times New Roman"/>
                <a:cs typeface="Times New Roman"/>
              </a:rPr>
              <a:t>Wild </a:t>
            </a:r>
            <a:r>
              <a:rPr lang="en-US" sz="1500" u="sng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lang="en-US" sz="1500" u="sng" kern="1200" dirty="0">
                <a:solidFill>
                  <a:srgbClr val="FFFFFF"/>
                </a:solidFill>
                <a:latin typeface="Times New Roman"/>
                <a:cs typeface="Times New Roman"/>
              </a:rPr>
              <a:t>ice</a:t>
            </a:r>
            <a:r>
              <a:rPr lang="en-US" sz="1500" u="sng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lang="en-US" sz="1500" u="sng" kern="1200" dirty="0">
                <a:solidFill>
                  <a:srgbClr val="FFFFFF"/>
                </a:solidFill>
                <a:latin typeface="Times New Roman"/>
                <a:cs typeface="Times New Roman"/>
              </a:rPr>
              <a:t>nd Wild</a:t>
            </a:r>
            <a:r>
              <a:rPr lang="en-US" sz="1500" u="sng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500" u="sng" kern="1200" dirty="0">
                <a:solidFill>
                  <a:srgbClr val="FFFFFF"/>
                </a:solidFill>
                <a:latin typeface="Times New Roman"/>
                <a:cs typeface="Times New Roman"/>
              </a:rPr>
              <a:t>Mush</a:t>
            </a:r>
            <a:r>
              <a:rPr lang="en-US" sz="1500" u="sng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lang="en-US" sz="1500" u="sng" kern="1200" dirty="0">
                <a:solidFill>
                  <a:srgbClr val="FFFFFF"/>
                </a:solidFill>
                <a:latin typeface="Times New Roman"/>
                <a:cs typeface="Times New Roman"/>
              </a:rPr>
              <a:t>oo</a:t>
            </a:r>
            <a:r>
              <a:rPr lang="en-US" sz="1500" u="sng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500" u="sng" kern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lang="en-US" sz="15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457200" algn="l" defTabSz="914400" rtl="0" eaLnBrk="1" fontAlgn="auto" latinLnBrk="0" hangingPunct="1">
              <a:lnSpc>
                <a:spcPct val="959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Fall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ce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ea</a:t>
            </a:r>
            <a:r>
              <a:rPr lang="en-US" sz="1400" kern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n.</a:t>
            </a:r>
            <a:r>
              <a:rPr lang="en-US" sz="1400" kern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 are a h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ar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lang="en-US" sz="1400" kern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addit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si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de.</a:t>
            </a:r>
            <a:r>
              <a:rPr lang="en-US" sz="1400" kern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Pl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be care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ul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ushr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s.</a:t>
            </a:r>
            <a:r>
              <a:rPr lang="en-US" sz="1400" kern="1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nly</a:t>
            </a:r>
            <a:r>
              <a:rPr lang="en-US" sz="1400" kern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lang="en-US" sz="1400" kern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ew lo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al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ush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lang="en-US" sz="1400" kern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spc="1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ng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lang="en-US" sz="1400" kern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lang="en-US" sz="1400" kern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lang="en-US" sz="1400" kern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ista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lang="en-US" sz="1400" kern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ul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lang="en-US" sz="1400" kern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lang="en-US" sz="1400" kern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de</a:t>
            </a:r>
            <a:r>
              <a:rPr lang="en-US" sz="1400" kern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dl</a:t>
            </a:r>
            <a:r>
              <a:rPr lang="en-US" sz="1400" kern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lang="en-US" sz="1400" kern="12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lang="en-US" sz="14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0" lvl="0" indent="0" algn="l" defTabSz="914400" rtl="0" eaLnBrk="1" fontAlgn="auto" latinLnBrk="0" hangingPunct="1">
              <a:lnSpc>
                <a:spcPts val="153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Ingredients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505459" lvl="0" indent="0" algn="l" defTabSz="914400" rtl="0" eaLnBrk="1" fontAlgn="auto" latinLnBrk="0" hangingPunct="1">
              <a:lnSpc>
                <a:spcPts val="1490"/>
              </a:lnSpc>
              <a:spcBef>
                <a:spcPts val="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low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sodiu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ick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broth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1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dried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mushro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ms*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6350" lvl="0" indent="0" algn="l" defTabSz="914400" rtl="0" eaLnBrk="1" fontAlgn="auto" latinLnBrk="0" hangingPunct="1">
              <a:lnSpc>
                <a:spcPts val="149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wild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ic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rinsed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der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cold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wa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 1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leaf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(if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ve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it)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0" lvl="0" indent="0" algn="l" defTabSz="914400" rtl="0" eaLnBrk="1" fontAlgn="auto" latinLnBrk="0" hangingPunct="1">
              <a:lnSpc>
                <a:spcPts val="1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3/4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chop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436245" lvl="0" indent="0" algn="l" defTabSz="914400" rtl="0" eaLnBrk="1" fontAlgn="auto" latinLnBrk="0" hangingPunct="1">
              <a:lnSpc>
                <a:spcPts val="1490"/>
              </a:lnSpc>
              <a:spcBef>
                <a:spcPts val="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1/2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cup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ine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cho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ped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carro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2 garlic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clo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es,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ced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125730" lvl="0" indent="0" algn="l" defTabSz="914400" rtl="0" eaLnBrk="1" fontAlgn="auto" latinLnBrk="0" hangingPunct="1">
              <a:lnSpc>
                <a:spcPts val="149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½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tsp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lang="en-US" sz="1300" kern="1200" spc="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avorite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dried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herbs Olive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ola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oil</a:t>
            </a:r>
          </a:p>
          <a:p>
            <a:pPr marL="241300" marR="125730" lvl="0" indent="0" algn="l" defTabSz="914400" rtl="0" eaLnBrk="1" fontAlgn="auto" latinLnBrk="0" hangingPunct="1">
              <a:lnSpc>
                <a:spcPts val="149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0" lvl="0" indent="0" algn="l" defTabSz="914400" rtl="0" eaLnBrk="1" fontAlgn="auto" latinLnBrk="0" hangingPunct="1">
              <a:lnSpc>
                <a:spcPts val="15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Directions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246379" algn="l" defTabSz="914400" rtl="0" eaLnBrk="1" fontAlgn="auto" latinLnBrk="0" hangingPunct="1">
              <a:lnSpc>
                <a:spcPct val="959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bro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h,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rice,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dried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mush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ms and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leaf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st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ck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pot.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Bring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l, th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 cover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duce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heat.</a:t>
            </a:r>
            <a:r>
              <a:rPr lang="en-US" sz="1300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40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nute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ri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is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most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done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place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all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amount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oil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non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stick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skill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t.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Add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onio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s, carrot,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garl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ic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sea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nings.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uté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nutes.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rice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mushro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xture.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ook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tes.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ve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ith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avorite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prote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ish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poult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0" algn="l" defTabSz="914400" rtl="0" eaLnBrk="1" fontAlgn="auto" latinLnBrk="0" hangingPunct="1">
              <a:lnSpc>
                <a:spcPct val="957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*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If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n’t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ed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ushr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oo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substitute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resh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oo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 wit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oni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carrot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. Cann</a:t>
            </a:r>
            <a:r>
              <a:rPr lang="en-US" sz="12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ca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rots 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lso be substituted </a:t>
            </a:r>
            <a:r>
              <a:rPr lang="en-US" sz="12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or f</a:t>
            </a:r>
            <a:r>
              <a:rPr lang="en-US" sz="12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sh. 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J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ust add th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m wh</a:t>
            </a:r>
            <a:r>
              <a:rPr lang="en-US" sz="12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ou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dd t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ic</a:t>
            </a:r>
            <a:r>
              <a:rPr lang="en-US" sz="12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</a:p>
          <a:p>
            <a:pPr marL="12700" marR="6350" lvl="0" indent="0" algn="l" defTabSz="914400" rtl="0" eaLnBrk="1" fontAlgn="auto" latinLnBrk="0" hangingPunct="1">
              <a:lnSpc>
                <a:spcPts val="1150"/>
              </a:lnSpc>
              <a:spcBef>
                <a:spcPts val="3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ted</a:t>
            </a:r>
            <a:r>
              <a:rPr lang="en-US" sz="10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000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Bon</a:t>
            </a:r>
            <a:r>
              <a:rPr lang="en-US" sz="10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25" dirty="0" err="1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000" kern="1200" dirty="0" err="1">
                <a:solidFill>
                  <a:prstClr val="black"/>
                </a:solidFill>
                <a:latin typeface="Times New Roman"/>
                <a:cs typeface="Times New Roman"/>
              </a:rPr>
              <a:t>pp</a:t>
            </a:r>
            <a:r>
              <a:rPr lang="en-US" sz="1000" kern="1200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etit’s</a:t>
            </a:r>
            <a:r>
              <a:rPr lang="en-US" sz="10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Wild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ice</a:t>
            </a:r>
            <a:r>
              <a:rPr lang="en-US" sz="1000" kern="1200" spc="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th</a:t>
            </a:r>
            <a:r>
              <a:rPr lang="en-US" sz="10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Wild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0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oo</a:t>
            </a:r>
            <a:r>
              <a:rPr lang="en-US" sz="1000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lang="en-US" sz="10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0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0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Times New Roman"/>
                <a:cs typeface="Times New Roman"/>
              </a:rPr>
              <a:t>199</a:t>
            </a:r>
            <a:r>
              <a:rPr lang="en-US" sz="10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endParaRPr lang="en-US" sz="10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sz="half" idx="3"/>
          </p:nvPr>
        </p:nvSpPr>
        <p:spPr>
          <a:xfrm>
            <a:off x="3886200" y="685800"/>
            <a:ext cx="3380994" cy="6638544"/>
          </a:xfrm>
        </p:spPr>
        <p:txBody>
          <a:bodyPr>
            <a:no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dirty="0">
                <a:solidFill>
                  <a:srgbClr val="BACC2F"/>
                </a:solidFill>
                <a:latin typeface="Arial"/>
                <a:cs typeface="Arial"/>
              </a:rPr>
              <a:t>M</a:t>
            </a:r>
            <a:r>
              <a:rPr lang="en-US" sz="1500" b="1" kern="1200" spc="-10" dirty="0">
                <a:solidFill>
                  <a:srgbClr val="BACC2F"/>
                </a:solidFill>
                <a:latin typeface="Arial"/>
                <a:cs typeface="Arial"/>
              </a:rPr>
              <a:t>o</a:t>
            </a:r>
            <a:r>
              <a:rPr lang="en-US" sz="1500" b="1" kern="1200" spc="-5" dirty="0">
                <a:solidFill>
                  <a:srgbClr val="BACC2F"/>
                </a:solidFill>
                <a:latin typeface="Arial"/>
                <a:cs typeface="Arial"/>
              </a:rPr>
              <a:t>n</a:t>
            </a:r>
            <a:r>
              <a:rPr lang="en-US" sz="1500" b="1" kern="1200" spc="25" dirty="0">
                <a:solidFill>
                  <a:srgbClr val="BACC2F"/>
                </a:solidFill>
                <a:latin typeface="Arial"/>
                <a:cs typeface="Arial"/>
              </a:rPr>
              <a:t>e</a:t>
            </a:r>
            <a:r>
              <a:rPr lang="en-US" sz="1500" b="1" kern="1200" dirty="0">
                <a:solidFill>
                  <a:srgbClr val="BACC2F"/>
                </a:solidFill>
                <a:latin typeface="Arial"/>
                <a:cs typeface="Arial"/>
              </a:rPr>
              <a:t>y</a:t>
            </a:r>
            <a:r>
              <a:rPr lang="en-US" sz="1500" b="1" kern="1200" spc="-30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500" b="1" kern="1200" spc="-5" dirty="0">
                <a:solidFill>
                  <a:srgbClr val="BACC2F"/>
                </a:solidFill>
                <a:latin typeface="Arial"/>
                <a:cs typeface="Arial"/>
              </a:rPr>
              <a:t>S</a:t>
            </a:r>
            <a:r>
              <a:rPr lang="en-US" sz="1500" b="1" kern="1200" spc="15" dirty="0">
                <a:solidFill>
                  <a:srgbClr val="BACC2F"/>
                </a:solidFill>
                <a:latin typeface="Arial"/>
                <a:cs typeface="Arial"/>
              </a:rPr>
              <a:t>a</a:t>
            </a:r>
            <a:r>
              <a:rPr lang="en-US" sz="1500" b="1" kern="1200" spc="-20" dirty="0">
                <a:solidFill>
                  <a:srgbClr val="BACC2F"/>
                </a:solidFill>
                <a:latin typeface="Arial"/>
                <a:cs typeface="Arial"/>
              </a:rPr>
              <a:t>v</a:t>
            </a:r>
            <a:r>
              <a:rPr lang="en-US" sz="1500" b="1" kern="1200" dirty="0">
                <a:solidFill>
                  <a:srgbClr val="BACC2F"/>
                </a:solidFill>
                <a:latin typeface="Arial"/>
                <a:cs typeface="Arial"/>
              </a:rPr>
              <a:t>i</a:t>
            </a:r>
            <a:r>
              <a:rPr lang="en-US" sz="1500" b="1" kern="1200" spc="5" dirty="0">
                <a:solidFill>
                  <a:srgbClr val="BACC2F"/>
                </a:solidFill>
                <a:latin typeface="Arial"/>
                <a:cs typeface="Arial"/>
              </a:rPr>
              <a:t>n</a:t>
            </a:r>
            <a:r>
              <a:rPr lang="en-US" sz="1500" b="1" kern="1200" dirty="0">
                <a:solidFill>
                  <a:srgbClr val="BACC2F"/>
                </a:solidFill>
                <a:latin typeface="Arial"/>
                <a:cs typeface="Arial"/>
              </a:rPr>
              <a:t>g</a:t>
            </a:r>
            <a:r>
              <a:rPr lang="en-US" sz="1500" b="1" kern="1200" spc="-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500" b="1" kern="1200" dirty="0">
                <a:solidFill>
                  <a:srgbClr val="BACC2F"/>
                </a:solidFill>
                <a:latin typeface="Arial"/>
                <a:cs typeface="Arial"/>
              </a:rPr>
              <a:t>Gr</a:t>
            </a:r>
            <a:r>
              <a:rPr lang="en-US" sz="1500" b="1" kern="1200" spc="-5" dirty="0">
                <a:solidFill>
                  <a:srgbClr val="BACC2F"/>
                </a:solidFill>
                <a:latin typeface="Arial"/>
                <a:cs typeface="Arial"/>
              </a:rPr>
              <a:t>o</a:t>
            </a:r>
            <a:r>
              <a:rPr lang="en-US" sz="1500" b="1" kern="1200" dirty="0">
                <a:solidFill>
                  <a:srgbClr val="BACC2F"/>
                </a:solidFill>
                <a:latin typeface="Arial"/>
                <a:cs typeface="Arial"/>
              </a:rPr>
              <a:t>c</a:t>
            </a:r>
            <a:r>
              <a:rPr lang="en-US" sz="1500" b="1" kern="1200" spc="-190" dirty="0">
                <a:solidFill>
                  <a:srgbClr val="BACC2F"/>
                </a:solidFill>
                <a:latin typeface="Arial"/>
                <a:cs typeface="Arial"/>
              </a:rPr>
              <a:t>e</a:t>
            </a:r>
            <a:r>
              <a:rPr lang="en-US" sz="1650" b="1" kern="1200" spc="-825" baseline="12626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en-US" sz="1500" b="1" kern="1200" spc="-175" dirty="0">
                <a:solidFill>
                  <a:srgbClr val="BACC2F"/>
                </a:solidFill>
                <a:latin typeface="Arial"/>
                <a:cs typeface="Arial"/>
              </a:rPr>
              <a:t>r</a:t>
            </a:r>
            <a:r>
              <a:rPr lang="en-US" sz="1650" b="1" kern="1200" spc="-907" baseline="20202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en-US" sz="1650" b="1" kern="1200" spc="-914" baseline="12626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500" b="1" kern="1200" spc="-305" dirty="0">
                <a:solidFill>
                  <a:srgbClr val="BACC2F"/>
                </a:solidFill>
                <a:latin typeface="Arial"/>
                <a:cs typeface="Arial"/>
              </a:rPr>
              <a:t>y</a:t>
            </a:r>
            <a:r>
              <a:rPr lang="en-US" sz="1650" b="1" kern="1200" spc="-900" baseline="20202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650" b="1" kern="1200" baseline="12626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650" b="1" kern="1200" spc="-22" baseline="12626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en-US" sz="1650" b="1" kern="1200" spc="-434" baseline="20202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500" b="1" kern="1200" spc="-630" dirty="0">
                <a:solidFill>
                  <a:srgbClr val="BACC2F"/>
                </a:solidFill>
                <a:latin typeface="Arial"/>
                <a:cs typeface="Arial"/>
              </a:rPr>
              <a:t>T</a:t>
            </a:r>
            <a:r>
              <a:rPr lang="en-US" sz="1650" b="1" kern="1200" spc="-427" baseline="20202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en-US" sz="1650" b="1" kern="1200" spc="-67" baseline="12626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1500" b="1" kern="1200" spc="-395" dirty="0">
                <a:solidFill>
                  <a:srgbClr val="BACC2F"/>
                </a:solidFill>
                <a:latin typeface="Arial"/>
                <a:cs typeface="Arial"/>
              </a:rPr>
              <a:t>i</a:t>
            </a:r>
            <a:r>
              <a:rPr lang="en-US" sz="1650" b="1" kern="1200" spc="-472" baseline="20202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1650" b="1" kern="1200" spc="-307" baseline="12626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500" b="1" kern="1200" spc="-710" dirty="0">
                <a:solidFill>
                  <a:srgbClr val="BACC2F"/>
                </a:solidFill>
                <a:latin typeface="Arial"/>
                <a:cs typeface="Arial"/>
              </a:rPr>
              <a:t>p</a:t>
            </a:r>
            <a:r>
              <a:rPr lang="en-US" sz="1650" b="1" kern="1200" spc="-494" baseline="12626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1650" b="1" kern="1200" baseline="20202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650" b="1" kern="1200" spc="-900" baseline="20202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1650" b="1" kern="1200" spc="-787" baseline="12626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1500" b="1" kern="1200" spc="-325" dirty="0">
                <a:solidFill>
                  <a:srgbClr val="BACC2F"/>
                </a:solidFill>
                <a:latin typeface="Arial"/>
                <a:cs typeface="Arial"/>
              </a:rPr>
              <a:t>s</a:t>
            </a:r>
            <a:r>
              <a:rPr lang="en-US" sz="1650" b="1" kern="1200" spc="-907" baseline="20202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1650" b="1" kern="1200" spc="-112" baseline="12626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1650" b="1" kern="1200" spc="-900" baseline="20202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1650" b="1" kern="1200" spc="-22" baseline="12626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650" b="1" kern="1200" spc="-442" baseline="20202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650" b="1" kern="1200" spc="-22" baseline="12626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1650" b="1" kern="1200" baseline="20202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lang="en-US" sz="1650" kern="1200" baseline="20202" dirty="0">
              <a:solidFill>
                <a:prstClr val="black"/>
              </a:solidFill>
              <a:latin typeface="Arial"/>
              <a:cs typeface="Arial"/>
            </a:endParaRP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Mak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lis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—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tick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to it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Wingdings"/>
                <a:cs typeface="Wingdings"/>
              </a:rPr>
              <a:t></a:t>
            </a:r>
            <a:endParaRPr lang="en-US" sz="1300" kern="1200" dirty="0">
              <a:solidFill>
                <a:prstClr val="black"/>
              </a:solidFill>
              <a:latin typeface="Wingdings"/>
              <a:cs typeface="Wingdings"/>
            </a:endParaRPr>
          </a:p>
          <a:p>
            <a:pPr marL="298450" marR="6350" lvl="0" indent="-285750" algn="just" defTabSz="914400" rtl="0" eaLnBrk="1" fontAlgn="auto" latinLnBrk="0" hangingPunct="1">
              <a:lnSpc>
                <a:spcPct val="959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Clip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coup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newspaper,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but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ngs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li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t.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Online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is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great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pla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the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too!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8450" marR="6350" lvl="0" indent="-285750" algn="l" defTabSz="914400" rtl="0" eaLnBrk="1" fontAlgn="auto" latinLnBrk="0" hangingPunct="1">
              <a:lnSpc>
                <a:spcPct val="958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Sho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p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ete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sto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Av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id the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cent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er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wh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al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l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processed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igh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at, hi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sodi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oods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lurk.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Save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ur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resh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produce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le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ts.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8450" marR="6350" lvl="0" indent="-285750" algn="l" defTabSz="914400" rtl="0" eaLnBrk="1" fontAlgn="auto" latinLnBrk="0" hangingPunct="1">
              <a:lnSpc>
                <a:spcPct val="958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If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have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spac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,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tock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up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staple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s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like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roze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anned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 vegetables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’r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sale.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 order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ke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rt healt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 read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lab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els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add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sodi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m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at.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8450" marR="6350" lvl="0" indent="-285750" algn="l" defTabSz="914400" rtl="0" eaLnBrk="1" fontAlgn="auto" latinLnBrk="0" hangingPunct="1">
              <a:lnSpc>
                <a:spcPct val="958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unt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ood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our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at.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Fo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aste=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on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trash!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8450" marR="6350" lvl="0" indent="-285750" algn="l" defTabSz="914400" rtl="0" eaLnBrk="1" fontAlgn="auto" latinLnBrk="0" hangingPunct="1">
              <a:lnSpc>
                <a:spcPct val="973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ruits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veg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tab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resh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when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th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are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in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eason.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’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re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cheaper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tas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ier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t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oo!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0" algn="just" defTabSz="914400" rtl="0" eaLnBrk="1" fontAlgn="auto" latinLnBrk="0" hangingPunct="1">
              <a:lnSpc>
                <a:spcPct val="97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thing</a:t>
            </a:r>
            <a:r>
              <a:rPr lang="en-US" sz="1300" kern="1200" spc="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u’d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l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ke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know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lang="en-US" sz="1300" kern="1200" spc="-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0" algn="just" defTabSz="914400" rtl="0" eaLnBrk="1" fontAlgn="auto" latinLnBrk="0" hangingPunct="1">
              <a:lnSpc>
                <a:spcPct val="97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30" dirty="0" smtClean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re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about?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Please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se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5" dirty="0" smtClean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ur</a:t>
            </a:r>
          </a:p>
          <a:p>
            <a:pPr marL="12700" marR="6350" lvl="0" indent="0" algn="l" defTabSz="914400" rtl="0" eaLnBrk="1" fontAlgn="auto" latinLnBrk="0" hangingPunct="1">
              <a:lnSpc>
                <a:spcPct val="97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nutrition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nd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well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ess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deas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to </a:t>
            </a:r>
            <a:endParaRPr lang="en-US" sz="1300" kern="1200" spc="-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0" algn="l" defTabSz="914400" rtl="0" eaLnBrk="1" fontAlgn="auto" latinLnBrk="0" hangingPunct="1">
              <a:lnSpc>
                <a:spcPct val="97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30" dirty="0" smtClean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</a:p>
          <a:p>
            <a:pPr marL="12700" marR="6350" algn="l" rtl="0">
              <a:lnSpc>
                <a:spcPct val="97300"/>
              </a:lnSpc>
            </a:pP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200" u="sng" kern="1200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lishan</a:t>
            </a:r>
            <a:r>
              <a:rPr lang="en-US" sz="1200" u="sng" kern="1200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@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stc</a:t>
            </a:r>
            <a:r>
              <a:rPr lang="en-US" sz="1200" u="sng" kern="1200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oi</a:t>
            </a:r>
            <a:r>
              <a:rPr lang="en-US" sz="1200" u="sng" kern="1200" spc="1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x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tribal</a:t>
            </a:r>
            <a:r>
              <a:rPr lang="en-US" sz="1200" u="sng" kern="1200" spc="-1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lang="en-US" sz="1200" u="sng" kern="1200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nte</a:t>
            </a:r>
            <a:r>
              <a:rPr lang="en-US" sz="1200" u="sng" kern="1200" spc="-1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lang="en-US" sz="1200" u="sng" kern="1200" spc="-5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lang="en-US" sz="1200" u="sng" kern="1200" dirty="0" smtClean="0">
                <a:solidFill>
                  <a:srgbClr val="0000FF"/>
                </a:solidFill>
                <a:latin typeface="Times New Roman"/>
                <a:cs typeface="Times New Roman"/>
                <a:hlinkClick r:id="rId3"/>
              </a:rPr>
              <a:t>om</a:t>
            </a:r>
            <a:endParaRPr lang="en-US" sz="1200" u="sng" kern="12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12700" marR="6350" lvl="0" indent="0" algn="l" defTabSz="914400" rtl="0" eaLnBrk="1" fontAlgn="auto" latinLnBrk="0" hangingPunct="1">
              <a:lnSpc>
                <a:spcPct val="973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No</a:t>
            </a: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ail?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Leave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phone</a:t>
            </a:r>
          </a:p>
          <a:p>
            <a:pPr marL="12700" marR="6350" lvl="0" indent="0" algn="l" defTabSz="914400" rtl="0" eaLnBrk="1" fontAlgn="auto" latinLnBrk="0" hangingPunct="1">
              <a:lnSpc>
                <a:spcPct val="97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ssage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or</a:t>
            </a:r>
            <a:r>
              <a:rPr lang="en-US" sz="1300" kern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stop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lang="en-US" sz="1300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clinic</a:t>
            </a:r>
          </a:p>
          <a:p>
            <a:pPr marL="12700" marR="6350" lvl="0" indent="0" algn="l" defTabSz="914400" rtl="0" eaLnBrk="1" fontAlgn="auto" latinLnBrk="0" hangingPunct="1">
              <a:lnSpc>
                <a:spcPct val="97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lang="en-US" sz="1300" kern="12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talk to</a:t>
            </a:r>
            <a:r>
              <a:rPr lang="en-US" sz="1300" kern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me</a:t>
            </a:r>
            <a:r>
              <a:rPr lang="en-US" sz="1300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!</a:t>
            </a:r>
            <a:endParaRPr lang="en-US" sz="1300" kern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0"/>
          </p:nvPr>
        </p:nvSpPr>
        <p:spPr>
          <a:xfrm>
            <a:off x="311296" y="8915400"/>
            <a:ext cx="6994525" cy="469359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“It</a:t>
            </a:r>
            <a:r>
              <a:rPr lang="en-US" sz="1400" b="1" kern="1200" spc="-20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is</a:t>
            </a:r>
            <a:r>
              <a:rPr lang="en-US" sz="1400" b="1" kern="1200" spc="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h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e</a:t>
            </a:r>
            <a:r>
              <a:rPr lang="en-US" sz="1400" b="1" kern="1200" spc="-15" dirty="0">
                <a:solidFill>
                  <a:srgbClr val="BACC2F"/>
                </a:solidFill>
                <a:latin typeface="Arial"/>
                <a:cs typeface="Arial"/>
              </a:rPr>
              <a:t>a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lth</a:t>
            </a:r>
            <a:r>
              <a:rPr lang="en-US" sz="1400" b="1" kern="1200" spc="-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t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h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at</a:t>
            </a:r>
            <a:r>
              <a:rPr lang="en-US" sz="1400" b="1" kern="1200" spc="-20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is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t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h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e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re</a:t>
            </a:r>
            <a:r>
              <a:rPr lang="en-US" sz="1400" b="1" kern="1200" spc="-15" dirty="0">
                <a:solidFill>
                  <a:srgbClr val="BACC2F"/>
                </a:solidFill>
                <a:latin typeface="Arial"/>
                <a:cs typeface="Arial"/>
              </a:rPr>
              <a:t>a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l</a:t>
            </a:r>
            <a:r>
              <a:rPr lang="en-US" sz="1400" b="1" kern="1200" spc="-1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spc="20" dirty="0">
                <a:solidFill>
                  <a:srgbClr val="BACC2F"/>
                </a:solidFill>
                <a:latin typeface="Arial"/>
                <a:cs typeface="Arial"/>
              </a:rPr>
              <a:t>w</a:t>
            </a:r>
            <a:r>
              <a:rPr lang="en-US" sz="1400" b="1" kern="1200" spc="-15" dirty="0">
                <a:solidFill>
                  <a:srgbClr val="BACC2F"/>
                </a:solidFill>
                <a:latin typeface="Arial"/>
                <a:cs typeface="Arial"/>
              </a:rPr>
              <a:t>e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alth</a:t>
            </a:r>
            <a:r>
              <a:rPr lang="en-US" sz="1400" b="1" kern="1200" spc="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a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n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d 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no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t</a:t>
            </a:r>
            <a:r>
              <a:rPr lang="en-US" sz="1400" b="1" kern="1200" spc="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p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ieces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 o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f</a:t>
            </a:r>
            <a:r>
              <a:rPr lang="en-US" sz="1400" b="1" kern="1200" spc="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g</a:t>
            </a:r>
            <a:r>
              <a:rPr lang="en-US" sz="1400" b="1" kern="1200" spc="-20" dirty="0">
                <a:solidFill>
                  <a:srgbClr val="BACC2F"/>
                </a:solidFill>
                <a:latin typeface="Arial"/>
                <a:cs typeface="Arial"/>
              </a:rPr>
              <a:t>o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ld</a:t>
            </a:r>
            <a:r>
              <a:rPr lang="en-US" sz="1400" b="1" kern="1200" spc="-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a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n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d</a:t>
            </a:r>
            <a:r>
              <a:rPr lang="en-US" sz="1400" b="1" kern="1200" spc="-5" dirty="0">
                <a:solidFill>
                  <a:srgbClr val="BACC2F"/>
                </a:solidFill>
                <a:latin typeface="Arial"/>
                <a:cs typeface="Arial"/>
              </a:rPr>
              <a:t> </a:t>
            </a:r>
            <a:r>
              <a:rPr lang="en-US" sz="1400" b="1" kern="1200" spc="-15" dirty="0">
                <a:solidFill>
                  <a:srgbClr val="BACC2F"/>
                </a:solidFill>
                <a:latin typeface="Arial"/>
                <a:cs typeface="Arial"/>
              </a:rPr>
              <a:t>s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il</a:t>
            </a:r>
            <a:r>
              <a:rPr lang="en-US" sz="1400" b="1" kern="1200" spc="-15" dirty="0">
                <a:solidFill>
                  <a:srgbClr val="BACC2F"/>
                </a:solidFill>
                <a:latin typeface="Arial"/>
                <a:cs typeface="Arial"/>
              </a:rPr>
              <a:t>v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e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r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”</a:t>
            </a:r>
            <a:endParaRPr lang="en-US" sz="14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R="6350" lvl="0" algn="r" rtl="0">
              <a:spcBef>
                <a:spcPts val="310"/>
              </a:spcBef>
            </a:pPr>
            <a:r>
              <a:rPr lang="en-US" sz="1400" b="1" kern="1200" spc="-20" dirty="0">
                <a:solidFill>
                  <a:srgbClr val="BACC2F"/>
                </a:solidFill>
                <a:latin typeface="Arial"/>
                <a:cs typeface="Arial"/>
              </a:rPr>
              <a:t>~</a:t>
            </a:r>
            <a:r>
              <a:rPr lang="en-US" sz="1400" b="1" kern="1200" spc="15" dirty="0">
                <a:solidFill>
                  <a:srgbClr val="BACC2F"/>
                </a:solidFill>
                <a:latin typeface="Arial"/>
                <a:cs typeface="Arial"/>
              </a:rPr>
              <a:t>M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oh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a</a:t>
            </a:r>
            <a:r>
              <a:rPr lang="en-US" sz="1400" b="1" kern="1200" spc="-10" dirty="0">
                <a:solidFill>
                  <a:srgbClr val="BACC2F"/>
                </a:solidFill>
                <a:latin typeface="Arial"/>
                <a:cs typeface="Arial"/>
              </a:rPr>
              <a:t>nd</a:t>
            </a:r>
            <a:r>
              <a:rPr lang="en-US" sz="1400" b="1" kern="1200" dirty="0">
                <a:solidFill>
                  <a:srgbClr val="BACC2F"/>
                </a:solidFill>
                <a:latin typeface="Arial"/>
                <a:cs typeface="Arial"/>
              </a:rPr>
              <a:t>as </a:t>
            </a:r>
            <a:r>
              <a:rPr lang="en-US" sz="1400" b="1" kern="1200" dirty="0" smtClean="0">
                <a:solidFill>
                  <a:srgbClr val="BACC2F"/>
                </a:solidFill>
                <a:latin typeface="Arial"/>
                <a:cs typeface="Arial"/>
              </a:rPr>
              <a:t>Ga</a:t>
            </a:r>
            <a:r>
              <a:rPr lang="en-US" sz="1400" b="1" kern="1200" spc="-10" dirty="0" smtClean="0">
                <a:solidFill>
                  <a:srgbClr val="BACC2F"/>
                </a:solidFill>
                <a:latin typeface="Arial"/>
                <a:cs typeface="Arial"/>
              </a:rPr>
              <a:t>n</a:t>
            </a:r>
            <a:r>
              <a:rPr lang="en-US" sz="1400" b="1" kern="1200" spc="-15" dirty="0" smtClean="0">
                <a:solidFill>
                  <a:srgbClr val="BACC2F"/>
                </a:solidFill>
                <a:latin typeface="Arial"/>
                <a:cs typeface="Arial"/>
              </a:rPr>
              <a:t>d</a:t>
            </a:r>
            <a:r>
              <a:rPr lang="en-US" sz="1400" b="1" kern="1200" spc="-10" dirty="0" smtClean="0">
                <a:solidFill>
                  <a:srgbClr val="BACC2F"/>
                </a:solidFill>
                <a:latin typeface="Arial"/>
                <a:cs typeface="Arial"/>
              </a:rPr>
              <a:t>h</a:t>
            </a:r>
            <a:r>
              <a:rPr lang="en-US" sz="1400" b="1" kern="1200" dirty="0" smtClean="0">
                <a:solidFill>
                  <a:srgbClr val="BACC2F"/>
                </a:solidFill>
                <a:latin typeface="Arial"/>
                <a:cs typeface="Arial"/>
              </a:rPr>
              <a:t>i</a:t>
            </a:r>
            <a:endParaRPr lang="en-US" sz="1400" kern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671</Words>
  <Application>Microsoft Office PowerPoint</Application>
  <PresentationFormat>Custom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Custom Design</vt:lpstr>
      <vt:lpstr>From Apples to Zinc: October, 2011 The View from the Dietitian’s Office.</vt:lpstr>
      <vt:lpstr>From Apples to Zinc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Croix Band of Lake Superior Chippewa  Newsletters</dc:title>
  <dc:subject>St. Croix Band of Lake Superior Chippewa  Newsletters</dc:subject>
  <dc:creator>IHS/SDPI</dc:creator>
  <cp:keywords>St. Croix Band of Lake Superior Chippewa  Newsletters</cp:keywords>
  <cp:lastModifiedBy>Waquie, Janell F (IHS/HQ) [C]</cp:lastModifiedBy>
  <cp:revision>9</cp:revision>
  <dcterms:created xsi:type="dcterms:W3CDTF">2014-03-03T13:17:00Z</dcterms:created>
  <dcterms:modified xsi:type="dcterms:W3CDTF">2015-06-22T21:15:52Z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2011-10-20T00:00:00Z</vt:filetime>
  </property>
  <property fmtid="{D5CDD505-2E9C-101B-9397-08002B2CF9AE}" pid="3" name="LastSaved">
    <vt:filetime>2014-03-03T00:00:00Z</vt:filetime>
  </property>
</Properties>
</file>