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55" d="100"/>
          <a:sy n="55" d="100"/>
        </p:scale>
        <p:origin x="798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458660"/>
            <a:ext cx="1812925" cy="8995410"/>
          </a:xfrm>
          <a:custGeom>
            <a:avLst/>
            <a:gdLst/>
            <a:ahLst/>
            <a:cxnLst/>
            <a:rect l="l" t="t" r="r" b="b"/>
            <a:pathLst>
              <a:path w="1812925" h="8995410">
                <a:moveTo>
                  <a:pt x="0" y="8995410"/>
                </a:moveTo>
                <a:lnTo>
                  <a:pt x="1812417" y="8995410"/>
                </a:lnTo>
                <a:lnTo>
                  <a:pt x="1812417" y="0"/>
                </a:lnTo>
                <a:lnTo>
                  <a:pt x="0" y="0"/>
                </a:lnTo>
                <a:lnTo>
                  <a:pt x="0" y="899541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42925" y="399415"/>
            <a:ext cx="1997075" cy="9070340"/>
          </a:xfrm>
          <a:custGeom>
            <a:avLst/>
            <a:gdLst/>
            <a:ahLst/>
            <a:cxnLst/>
            <a:rect l="l" t="t" r="r" b="b"/>
            <a:pathLst>
              <a:path w="1997075" h="9070340">
                <a:moveTo>
                  <a:pt x="1539367" y="0"/>
                </a:moveTo>
                <a:lnTo>
                  <a:pt x="1539367" y="380"/>
                </a:lnTo>
                <a:lnTo>
                  <a:pt x="1391446" y="281359"/>
                </a:lnTo>
                <a:lnTo>
                  <a:pt x="1250777" y="565538"/>
                </a:lnTo>
                <a:lnTo>
                  <a:pt x="1117398" y="852777"/>
                </a:lnTo>
                <a:lnTo>
                  <a:pt x="991342" y="1142932"/>
                </a:lnTo>
                <a:lnTo>
                  <a:pt x="872648" y="1435863"/>
                </a:lnTo>
                <a:lnTo>
                  <a:pt x="761350" y="1731428"/>
                </a:lnTo>
                <a:lnTo>
                  <a:pt x="657485" y="2029483"/>
                </a:lnTo>
                <a:lnTo>
                  <a:pt x="561088" y="2329888"/>
                </a:lnTo>
                <a:lnTo>
                  <a:pt x="472196" y="2632499"/>
                </a:lnTo>
                <a:lnTo>
                  <a:pt x="390845" y="2937176"/>
                </a:lnTo>
                <a:lnTo>
                  <a:pt x="317071" y="3243776"/>
                </a:lnTo>
                <a:lnTo>
                  <a:pt x="250909" y="3552157"/>
                </a:lnTo>
                <a:lnTo>
                  <a:pt x="192396" y="3862177"/>
                </a:lnTo>
                <a:lnTo>
                  <a:pt x="141569" y="4173694"/>
                </a:lnTo>
                <a:lnTo>
                  <a:pt x="98461" y="4486566"/>
                </a:lnTo>
                <a:lnTo>
                  <a:pt x="63111" y="4800651"/>
                </a:lnTo>
                <a:lnTo>
                  <a:pt x="35554" y="5115807"/>
                </a:lnTo>
                <a:lnTo>
                  <a:pt x="15825" y="5431892"/>
                </a:lnTo>
                <a:lnTo>
                  <a:pt x="3962" y="5748765"/>
                </a:lnTo>
                <a:lnTo>
                  <a:pt x="0" y="6066282"/>
                </a:lnTo>
                <a:lnTo>
                  <a:pt x="906" y="6218005"/>
                </a:lnTo>
                <a:lnTo>
                  <a:pt x="3622" y="6369662"/>
                </a:lnTo>
                <a:lnTo>
                  <a:pt x="8148" y="6521234"/>
                </a:lnTo>
                <a:lnTo>
                  <a:pt x="14480" y="6672706"/>
                </a:lnTo>
                <a:lnTo>
                  <a:pt x="22616" y="6824061"/>
                </a:lnTo>
                <a:lnTo>
                  <a:pt x="32555" y="6975283"/>
                </a:lnTo>
                <a:lnTo>
                  <a:pt x="44294" y="7126357"/>
                </a:lnTo>
                <a:lnTo>
                  <a:pt x="57831" y="7277265"/>
                </a:lnTo>
                <a:lnTo>
                  <a:pt x="73164" y="7427991"/>
                </a:lnTo>
                <a:lnTo>
                  <a:pt x="90292" y="7578520"/>
                </a:lnTo>
                <a:lnTo>
                  <a:pt x="109211" y="7728834"/>
                </a:lnTo>
                <a:lnTo>
                  <a:pt x="129920" y="7878918"/>
                </a:lnTo>
                <a:lnTo>
                  <a:pt x="152417" y="8028755"/>
                </a:lnTo>
                <a:lnTo>
                  <a:pt x="176700" y="8178328"/>
                </a:lnTo>
                <a:lnTo>
                  <a:pt x="202766" y="8327623"/>
                </a:lnTo>
                <a:lnTo>
                  <a:pt x="230614" y="8476622"/>
                </a:lnTo>
                <a:lnTo>
                  <a:pt x="260241" y="8625309"/>
                </a:lnTo>
                <a:lnTo>
                  <a:pt x="291645" y="8773668"/>
                </a:lnTo>
                <a:lnTo>
                  <a:pt x="324825" y="8921682"/>
                </a:lnTo>
                <a:lnTo>
                  <a:pt x="359778" y="9069336"/>
                </a:lnTo>
                <a:lnTo>
                  <a:pt x="359778" y="9069730"/>
                </a:lnTo>
                <a:lnTo>
                  <a:pt x="1996948" y="9069730"/>
                </a:lnTo>
                <a:lnTo>
                  <a:pt x="1996948" y="380"/>
                </a:lnTo>
                <a:lnTo>
                  <a:pt x="15393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134076" y="2308351"/>
            <a:ext cx="183515" cy="184150"/>
          </a:xfrm>
          <a:custGeom>
            <a:avLst/>
            <a:gdLst/>
            <a:ahLst/>
            <a:cxnLst/>
            <a:rect l="l" t="t" r="r" b="b"/>
            <a:pathLst>
              <a:path w="183515" h="184150">
                <a:moveTo>
                  <a:pt x="91930" y="0"/>
                </a:moveTo>
                <a:lnTo>
                  <a:pt x="50549" y="9800"/>
                </a:lnTo>
                <a:lnTo>
                  <a:pt x="18883" y="36034"/>
                </a:lnTo>
                <a:lnTo>
                  <a:pt x="1691" y="73952"/>
                </a:lnTo>
                <a:lnTo>
                  <a:pt x="0" y="88367"/>
                </a:lnTo>
                <a:lnTo>
                  <a:pt x="1085" y="103588"/>
                </a:lnTo>
                <a:lnTo>
                  <a:pt x="16269" y="143456"/>
                </a:lnTo>
                <a:lnTo>
                  <a:pt x="45859" y="171522"/>
                </a:lnTo>
                <a:lnTo>
                  <a:pt x="85368" y="183791"/>
                </a:lnTo>
                <a:lnTo>
                  <a:pt x="101115" y="182782"/>
                </a:lnTo>
                <a:lnTo>
                  <a:pt x="141933" y="168133"/>
                </a:lnTo>
                <a:lnTo>
                  <a:pt x="170512" y="139405"/>
                </a:lnTo>
                <a:lnTo>
                  <a:pt x="183497" y="100908"/>
                </a:lnTo>
                <a:lnTo>
                  <a:pt x="182568" y="84769"/>
                </a:lnTo>
                <a:lnTo>
                  <a:pt x="168418" y="43202"/>
                </a:lnTo>
                <a:lnTo>
                  <a:pt x="140433" y="14183"/>
                </a:lnTo>
                <a:lnTo>
                  <a:pt x="102740" y="630"/>
                </a:lnTo>
                <a:lnTo>
                  <a:pt x="9193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 descr="picture of a drum with caption saying, &quot;Don't miss a beat!&quot;"/>
          <p:cNvSpPr/>
          <p:nvPr/>
        </p:nvSpPr>
        <p:spPr>
          <a:xfrm>
            <a:off x="5943600" y="628611"/>
            <a:ext cx="1032764" cy="10490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 descr="Foth Thompson Indian Health Service Logo "/>
          <p:cNvSpPr/>
          <p:nvPr/>
        </p:nvSpPr>
        <p:spPr>
          <a:xfrm>
            <a:off x="4845050" y="8372093"/>
            <a:ext cx="2468879" cy="1066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600076" y="407886"/>
            <a:ext cx="2659062" cy="51985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</a:rPr>
              <a:t>Heart Safety Fair </a:t>
            </a:r>
            <a:r>
              <a:rPr lang="en-US" sz="1200" b="1" dirty="0" smtClean="0">
                <a:solidFill>
                  <a:schemeClr val="bg1"/>
                </a:solidFill>
              </a:rPr>
              <a:t>Evaluation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1200" spc="5" dirty="0" smtClean="0">
                <a:solidFill>
                  <a:schemeClr val="bg1"/>
                </a:solidFill>
                <a:cs typeface="Times New Roman"/>
              </a:rPr>
              <a:t>Fort Thompson Service Unit</a:t>
            </a:r>
            <a:endParaRPr kumimoji="0" lang="en-US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1752600" y="1162181"/>
            <a:ext cx="5495123" cy="1131079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800"/>
              </a:spcBef>
              <a:buClrTx/>
              <a:buSzTx/>
              <a:buFontTx/>
              <a:buNone/>
              <a:tabLst/>
              <a:defRPr/>
            </a:pPr>
            <a:r>
              <a:rPr lang="en-US" sz="1000" b="1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F</a:t>
            </a:r>
            <a:r>
              <a:rPr lang="en-US" sz="1000" b="1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or</a:t>
            </a:r>
            <a:r>
              <a:rPr lang="en-US" sz="1000" b="1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t</a:t>
            </a:r>
            <a:r>
              <a:rPr lang="en-US" sz="1000" b="1" kern="1200" spc="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 </a:t>
            </a:r>
            <a:r>
              <a:rPr lang="en-US" sz="1000" b="1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T</a:t>
            </a:r>
            <a:r>
              <a:rPr lang="en-US" sz="1000" b="1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h</a:t>
            </a:r>
            <a:r>
              <a:rPr lang="en-US" sz="1000" b="1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o</a:t>
            </a:r>
            <a:r>
              <a:rPr lang="en-US" sz="1000" b="1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m</a:t>
            </a:r>
            <a:r>
              <a:rPr lang="en-US" sz="1000" b="1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p</a:t>
            </a:r>
            <a:r>
              <a:rPr lang="en-US" sz="1000" b="1" kern="1200" spc="-2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s</a:t>
            </a:r>
            <a:r>
              <a:rPr lang="en-US" sz="1000" b="1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o</a:t>
            </a:r>
            <a:r>
              <a:rPr lang="en-US" sz="1000" b="1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n</a:t>
            </a:r>
            <a:r>
              <a:rPr lang="en-US" sz="1000" b="1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 </a:t>
            </a:r>
            <a:r>
              <a:rPr lang="en-US" sz="1000" b="1" kern="120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I</a:t>
            </a:r>
            <a:r>
              <a:rPr lang="en-US" sz="1000" b="1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H</a:t>
            </a:r>
            <a:r>
              <a:rPr lang="en-US" sz="1000" b="1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S</a:t>
            </a:r>
            <a:r>
              <a:rPr lang="en-US" sz="1000" kern="1200" dirty="0">
                <a:solidFill>
                  <a:prstClr val="black"/>
                </a:solidFill>
                <a:latin typeface="Lucida Bright"/>
                <a:ea typeface="+mn-ea"/>
                <a:cs typeface="Lucida Bright"/>
              </a:rPr>
              <a:t/>
            </a:r>
            <a:br>
              <a:rPr lang="en-US" sz="1000" kern="1200" dirty="0">
                <a:solidFill>
                  <a:prstClr val="black"/>
                </a:solidFill>
                <a:latin typeface="Lucida Bright"/>
                <a:ea typeface="+mn-ea"/>
                <a:cs typeface="Lucida Bright"/>
              </a:rPr>
            </a:br>
            <a:r>
              <a:rPr lang="en-US" sz="1000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2011 </a:t>
            </a:r>
            <a:r>
              <a:rPr lang="en-US" sz="1000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Hea</a:t>
            </a:r>
            <a:r>
              <a:rPr lang="en-US" sz="1000" kern="1200" spc="-2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l</a:t>
            </a:r>
            <a:r>
              <a:rPr lang="en-US" sz="100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th</a:t>
            </a:r>
            <a:r>
              <a:rPr lang="en-US" sz="1000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y</a:t>
            </a:r>
            <a:r>
              <a:rPr lang="en-US" sz="1000" kern="120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 </a:t>
            </a:r>
            <a:r>
              <a:rPr lang="en-US" sz="1000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He</a:t>
            </a:r>
            <a:r>
              <a:rPr lang="en-US" sz="100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a</a:t>
            </a:r>
            <a:r>
              <a:rPr lang="en-US" sz="1000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r</a:t>
            </a:r>
            <a:r>
              <a:rPr lang="en-US" sz="100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t</a:t>
            </a:r>
            <a:r>
              <a:rPr lang="en-US" sz="1000" kern="120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 </a:t>
            </a:r>
            <a:r>
              <a:rPr lang="en-US" sz="1000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S</a:t>
            </a:r>
            <a:r>
              <a:rPr lang="en-US" sz="100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a</a:t>
            </a:r>
            <a:r>
              <a:rPr lang="en-US" sz="1000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f</a:t>
            </a:r>
            <a:r>
              <a:rPr lang="en-US" sz="1000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e</a:t>
            </a:r>
            <a:r>
              <a:rPr lang="en-US" sz="1000" kern="1200" spc="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t</a:t>
            </a:r>
            <a:r>
              <a:rPr lang="en-US" sz="1000" kern="1200" spc="-1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y</a:t>
            </a:r>
            <a:r>
              <a:rPr lang="en-US" sz="1000" kern="1200" spc="-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 </a:t>
            </a:r>
            <a:r>
              <a:rPr lang="en-US" sz="1000" kern="1200" spc="-1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F</a:t>
            </a:r>
            <a:r>
              <a:rPr lang="en-US" sz="1000" kern="120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a</a:t>
            </a:r>
            <a:r>
              <a:rPr lang="en-US" sz="1000" kern="1200" spc="-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ir</a:t>
            </a:r>
            <a:br>
              <a:rPr lang="en-US" sz="1000" kern="1200" spc="-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</a:br>
            <a:r>
              <a:rPr lang="en-US" sz="100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/>
            </a:r>
            <a:br>
              <a:rPr lang="en-US" sz="100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</a:br>
            <a:r>
              <a:rPr lang="en-US" sz="1000" kern="1200" spc="-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/>
            </a:r>
            <a:br>
              <a:rPr lang="en-US" sz="1000" kern="1200" spc="-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</a:br>
            <a:r>
              <a:rPr lang="en-US" sz="1000" kern="1200" spc="-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/>
            </a:r>
            <a:br>
              <a:rPr lang="en-US" sz="1000" kern="1200" spc="-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</a:br>
            <a:r>
              <a:rPr lang="en-US" sz="2350" kern="120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S</a:t>
            </a:r>
            <a:r>
              <a:rPr lang="en-US" sz="2350" kern="1200" spc="1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D</a:t>
            </a:r>
            <a:r>
              <a:rPr lang="en-US" sz="2350" kern="1200" spc="-1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P</a:t>
            </a:r>
            <a:r>
              <a:rPr lang="en-US" sz="2350" kern="120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I</a:t>
            </a:r>
            <a:r>
              <a:rPr lang="en-US" sz="2350" kern="1200" spc="1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 </a:t>
            </a:r>
            <a:r>
              <a:rPr lang="en-US" sz="235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He</a:t>
            </a:r>
            <a:r>
              <a:rPr lang="en-US" sz="2350" kern="1200" spc="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a</a:t>
            </a:r>
            <a:r>
              <a:rPr lang="en-US" sz="2350" kern="1200" spc="-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l</a:t>
            </a:r>
            <a:r>
              <a:rPr lang="en-US" sz="2350" kern="1200" spc="1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t</a:t>
            </a:r>
            <a:r>
              <a:rPr lang="en-US" sz="2350" kern="1200" spc="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h</a:t>
            </a:r>
            <a:r>
              <a:rPr lang="en-US" sz="2350" kern="120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y </a:t>
            </a:r>
            <a:r>
              <a:rPr lang="en-US" sz="2350" kern="1200" spc="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H</a:t>
            </a:r>
            <a:r>
              <a:rPr lang="en-US" sz="2350" kern="120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e</a:t>
            </a:r>
            <a:r>
              <a:rPr lang="en-US" sz="2350" kern="1200" spc="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a</a:t>
            </a:r>
            <a:r>
              <a:rPr lang="en-US" sz="2350" kern="1200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rt</a:t>
            </a:r>
            <a:r>
              <a:rPr lang="en-US" sz="2350" kern="1200" spc="5" dirty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 </a:t>
            </a:r>
            <a:r>
              <a:rPr lang="en-US" sz="2350" kern="1200" spc="1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P</a:t>
            </a:r>
            <a:r>
              <a:rPr lang="en-US" sz="2350" kern="120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r</a:t>
            </a:r>
            <a:r>
              <a:rPr lang="en-US" sz="2350" kern="1200" spc="1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o</a:t>
            </a:r>
            <a:r>
              <a:rPr lang="en-US" sz="2350" kern="1200" spc="5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g</a:t>
            </a:r>
            <a:r>
              <a:rPr lang="en-US" sz="2350" kern="1200" dirty="0" smtClean="0">
                <a:solidFill>
                  <a:srgbClr val="990000"/>
                </a:solidFill>
                <a:latin typeface="Lucida Bright"/>
                <a:ea typeface="+mn-ea"/>
                <a:cs typeface="Lucida Bright"/>
              </a:rPr>
              <a:t>ram</a:t>
            </a:r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idx="1"/>
          </p:nvPr>
        </p:nvSpPr>
        <p:spPr>
          <a:xfrm>
            <a:off x="1752600" y="2722218"/>
            <a:ext cx="5493632" cy="5220916"/>
          </a:xfrm>
        </p:spPr>
        <p:txBody>
          <a:bodyPr/>
          <a:lstStyle/>
          <a:p>
            <a:pPr marL="12700" marR="348615" lvl="0" indent="0" algn="l" defTabSz="914400" rtl="0" eaLnBrk="1" fontAlgn="auto" latinLnBrk="0" hangingPunct="1">
              <a:lnSpc>
                <a:spcPct val="16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43200" algn="l"/>
              </a:tabLst>
              <a:defRPr/>
            </a:pP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____E</a:t>
            </a:r>
            <a:r>
              <a:rPr lang="en-US" sz="900" kern="1200" spc="-15" dirty="0" smtClean="0">
                <a:solidFill>
                  <a:prstClr val="black"/>
                </a:solidFill>
                <a:latin typeface="Lucida Sans"/>
                <a:cs typeface="Lucida Sans"/>
              </a:rPr>
              <a:t>x</a:t>
            </a:r>
            <a:r>
              <a:rPr lang="en-US" sz="900" kern="1200" spc="10" dirty="0" smtClean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-10" dirty="0" smtClean="0">
                <a:solidFill>
                  <a:prstClr val="black"/>
                </a:solidFill>
                <a:latin typeface="Lucida Sans"/>
                <a:cs typeface="Lucida Sans"/>
              </a:rPr>
              <a:t>is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e 	____BMI</a:t>
            </a:r>
          </a:p>
          <a:p>
            <a:pPr marL="12700" marR="348615" lvl="0" indent="0" algn="l" defTabSz="914400" rtl="0" eaLnBrk="1" fontAlgn="auto" latinLnBrk="0" hangingPunct="1">
              <a:lnSpc>
                <a:spcPct val="16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43200" algn="l"/>
              </a:tabLst>
              <a:defRPr/>
            </a:pP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____D</a:t>
            </a:r>
            <a:r>
              <a:rPr lang="en-US" sz="900" kern="1200" spc="-10" dirty="0" smtClean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10" dirty="0" smtClean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t	____Visual Aids</a:t>
            </a:r>
            <a:endParaRPr lang="en-US" sz="900" kern="1200" dirty="0">
              <a:solidFill>
                <a:prstClr val="black"/>
              </a:solidFill>
              <a:latin typeface="Lucida Sans"/>
              <a:cs typeface="Lucida Sans"/>
            </a:endParaRPr>
          </a:p>
          <a:p>
            <a:pPr marL="12700" marR="6350" lvl="0" indent="0" algn="l" defTabSz="914400" rtl="0" eaLnBrk="1" fontAlgn="auto" latinLnBrk="0" hangingPunct="1">
              <a:lnSpc>
                <a:spcPts val="1800"/>
              </a:lnSpc>
              <a:spcBef>
                <a:spcPts val="17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43200" algn="l"/>
              </a:tabLst>
              <a:defRPr/>
            </a:pPr>
            <a:r>
              <a:rPr lang="en-US" sz="900" kern="1200" spc="-15" dirty="0" smtClean="0">
                <a:solidFill>
                  <a:prstClr val="black"/>
                </a:solidFill>
                <a:latin typeface="Lucida Sans"/>
                <a:cs typeface="Lucida Sans"/>
              </a:rPr>
              <a:t>____P</a:t>
            </a: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10" dirty="0" smtClean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 smtClean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15" dirty="0" smtClean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 smtClean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5" dirty="0" smtClean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z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s </a:t>
            </a: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	____Modified Risk Factors</a:t>
            </a:r>
          </a:p>
          <a:p>
            <a:pPr marL="12700" marR="6350" lvl="0" indent="0" algn="l" defTabSz="914400" rtl="0" eaLnBrk="1" fontAlgn="auto" latinLnBrk="0" hangingPunct="1">
              <a:lnSpc>
                <a:spcPts val="1800"/>
              </a:lnSpc>
              <a:spcBef>
                <a:spcPts val="17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43200" algn="l"/>
              </a:tabLst>
              <a:defRPr/>
            </a:pP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____He</a:t>
            </a:r>
            <a:r>
              <a:rPr lang="en-US" sz="900" kern="1200" spc="5" dirty="0" smtClean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 smtClean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10" dirty="0" smtClean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 smtClean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y</a:t>
            </a:r>
            <a:r>
              <a:rPr lang="en-US" sz="900" kern="1200" spc="-15" dirty="0" smtClean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Ea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ing</a:t>
            </a:r>
            <a:endParaRPr lang="en-US" sz="900" kern="1200" dirty="0">
              <a:solidFill>
                <a:prstClr val="black"/>
              </a:solidFill>
              <a:latin typeface="Lucida Sans"/>
              <a:cs typeface="Lucida Sans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W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w 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nfo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v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yo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u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tt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ing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5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?</a:t>
            </a:r>
            <a:endParaRPr lang="en-US" sz="900" kern="1200" dirty="0">
              <a:solidFill>
                <a:prstClr val="black"/>
              </a:solidFill>
              <a:latin typeface="Lucida Sans"/>
              <a:cs typeface="Lucida Sans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———————————————————————————————————————————</a:t>
            </a:r>
            <a:r>
              <a:rPr lang="en-US" sz="900" kern="1200" spc="-85" dirty="0">
                <a:solidFill>
                  <a:prstClr val="black"/>
                </a:solidFill>
                <a:latin typeface="Lucida Sans"/>
                <a:cs typeface="Lucida Sans"/>
              </a:rPr>
              <a:t>—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-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———————————————————————————————————————————</a:t>
            </a:r>
            <a:r>
              <a:rPr lang="en-US" sz="900" kern="1200" spc="-85" dirty="0">
                <a:solidFill>
                  <a:prstClr val="black"/>
                </a:solidFill>
                <a:latin typeface="Lucida Sans"/>
                <a:cs typeface="Lucida Sans"/>
              </a:rPr>
              <a:t>—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-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W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yo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ur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q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u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ns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-35" dirty="0">
                <a:solidFill>
                  <a:prstClr val="black"/>
                </a:solidFill>
                <a:latin typeface="Lucida Sans"/>
                <a:cs typeface="Lucida Sans"/>
              </a:rPr>
              <a:t>w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pp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op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y?</a:t>
            </a:r>
            <a:endParaRPr lang="en-US" sz="900" kern="1200" dirty="0">
              <a:solidFill>
                <a:prstClr val="black"/>
              </a:solidFill>
              <a:latin typeface="Lucida Sans"/>
              <a:cs typeface="Lucida Sans"/>
            </a:endParaRPr>
          </a:p>
          <a:p>
            <a:r>
              <a:rPr lang="en-US" sz="900" dirty="0" smtClean="0">
                <a:latin typeface="Lucida Sans" panose="020B0602030504020204" pitchFamily="34" charset="0"/>
              </a:rPr>
              <a:t>____Yes	____No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How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w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ul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yo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u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in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pro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v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d?</a:t>
            </a:r>
            <a:endParaRPr lang="en-US" sz="900" kern="1200" dirty="0">
              <a:solidFill>
                <a:prstClr val="black"/>
              </a:solidFill>
              <a:latin typeface="Lucida Sans"/>
              <a:cs typeface="Lucida Sans"/>
            </a:endParaRPr>
          </a:p>
          <a:p>
            <a:pPr marL="12700" marR="1489075" lvl="0" indent="357505" algn="l" defTabSz="914400" rtl="0" eaLnBrk="1" fontAlgn="auto" latinLnBrk="0" hangingPunct="1">
              <a:lnSpc>
                <a:spcPct val="1656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44600" algn="l"/>
                <a:tab pos="1841500" algn="l"/>
                <a:tab pos="2159000" algn="l"/>
                <a:tab pos="2755900" algn="l"/>
                <a:tab pos="3074035" algn="l"/>
              </a:tabLst>
              <a:defRPr/>
            </a:pP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x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ll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 </a:t>
            </a:r>
            <a:r>
              <a:rPr lang="en-US" sz="900" kern="1200" spc="-10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u="sng" kern="1200" dirty="0">
                <a:solidFill>
                  <a:prstClr val="black"/>
                </a:solidFill>
                <a:latin typeface="Lucida Sans"/>
                <a:cs typeface="Lucida Sans"/>
              </a:rPr>
              <a:t> 	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Fa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	</a:t>
            </a:r>
            <a:r>
              <a:rPr lang="en-US" sz="900" u="sng" kern="1200" dirty="0">
                <a:solidFill>
                  <a:prstClr val="black"/>
                </a:solidFill>
                <a:latin typeface="Lucida Sans"/>
                <a:cs typeface="Lucida Sans"/>
              </a:rPr>
              <a:t> 	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G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	</a:t>
            </a:r>
            <a:r>
              <a:rPr lang="en-US" sz="900" u="sng" kern="1200" dirty="0">
                <a:solidFill>
                  <a:prstClr val="black"/>
                </a:solidFill>
                <a:latin typeface="Lucida Sans"/>
                <a:cs typeface="Lucida Sans"/>
              </a:rPr>
              <a:t> 	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P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oor </a:t>
            </a:r>
            <a:endParaRPr lang="en-US" sz="900" kern="1200" spc="-5" dirty="0" smtClean="0">
              <a:solidFill>
                <a:prstClr val="black"/>
              </a:solidFill>
              <a:latin typeface="Lucida Sans"/>
              <a:cs typeface="Lucida Sans"/>
            </a:endParaRPr>
          </a:p>
          <a:p>
            <a:pPr marL="12700" marR="1489075" lvl="0" indent="-12700" algn="l" defTabSz="914400" rtl="0" eaLnBrk="1" fontAlgn="auto" latinLnBrk="0" hangingPunct="1">
              <a:lnSpc>
                <a:spcPct val="1656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44600" algn="l"/>
                <a:tab pos="1841500" algn="l"/>
                <a:tab pos="2159000" algn="l"/>
                <a:tab pos="2755900" algn="l"/>
                <a:tab pos="3074035" algn="l"/>
              </a:tabLst>
              <a:defRPr/>
            </a:pPr>
            <a:r>
              <a:rPr lang="en-US" sz="900" kern="1200" spc="5" dirty="0" smtClean="0">
                <a:solidFill>
                  <a:prstClr val="black"/>
                </a:solidFill>
                <a:latin typeface="Lucida Sans"/>
                <a:cs typeface="Lucida Sans"/>
              </a:rPr>
              <a:t>W</a:t>
            </a:r>
            <a:r>
              <a:rPr lang="en-US" sz="900" kern="1200" spc="-20" dirty="0" smtClean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10" dirty="0" smtClean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k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in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f 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op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cs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w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ul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yo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u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k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s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ee</a:t>
            </a:r>
            <a:r>
              <a:rPr lang="en-US" sz="900" kern="1200" spc="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v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in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t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fu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u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?</a:t>
            </a:r>
            <a:endParaRPr lang="en-US" sz="900" kern="1200" dirty="0">
              <a:solidFill>
                <a:prstClr val="black"/>
              </a:solidFill>
              <a:latin typeface="Lucida Sans"/>
              <a:cs typeface="Lucida Sans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———————————————————————————————————————————</a:t>
            </a:r>
            <a:r>
              <a:rPr lang="en-US" sz="900" kern="1200" spc="-85" dirty="0">
                <a:solidFill>
                  <a:prstClr val="black"/>
                </a:solidFill>
                <a:latin typeface="Lucida Sans"/>
                <a:cs typeface="Lucida Sans"/>
              </a:rPr>
              <a:t>—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-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———————————————————————————————————————————</a:t>
            </a:r>
            <a:r>
              <a:rPr lang="en-US" sz="900" kern="1200" spc="-85" dirty="0">
                <a:solidFill>
                  <a:prstClr val="black"/>
                </a:solidFill>
                <a:latin typeface="Lucida Sans"/>
                <a:cs typeface="Lucida Sans"/>
              </a:rPr>
              <a:t>—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-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P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te</a:t>
            </a:r>
            <a:r>
              <a:rPr lang="en-US" sz="900" kern="1200" spc="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yo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u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lin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g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f 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v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bet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ter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a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tend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ing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th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5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____(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5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)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c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su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cc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ull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y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c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g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y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ri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sk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____(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4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)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m in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good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y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h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th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____(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3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)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y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ll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b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____(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2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)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ul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t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y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h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th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b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ett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re</a:t>
            </a:r>
            <a:r>
              <a:rPr lang="en-US" sz="900" kern="1200" spc="1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k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25" dirty="0">
                <a:solidFill>
                  <a:prstClr val="black"/>
                </a:solidFill>
                <a:latin typeface="Lucida Sans"/>
                <a:cs typeface="Lucida Sans"/>
              </a:rPr>
              <a:t>w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25" dirty="0">
                <a:solidFill>
                  <a:prstClr val="black"/>
                </a:solidFill>
                <a:latin typeface="Lucida Sans"/>
                <a:cs typeface="Lucida Sans"/>
              </a:rPr>
              <a:t>g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d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s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i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p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lin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____(1) I</a:t>
            </a: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d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10" dirty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in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c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n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tr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Lucida Sans"/>
                <a:cs typeface="Lucida Sans"/>
              </a:rPr>
              <a:t>o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f</a:t>
            </a:r>
            <a:r>
              <a:rPr lang="en-US" sz="900" kern="1200" spc="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20" dirty="0">
                <a:solidFill>
                  <a:prstClr val="black"/>
                </a:solidFill>
                <a:latin typeface="Lucida Sans"/>
                <a:cs typeface="Lucida Sans"/>
              </a:rPr>
              <a:t>m</a:t>
            </a:r>
            <a:r>
              <a:rPr lang="en-US" sz="900" kern="1200" dirty="0">
                <a:solidFill>
                  <a:prstClr val="black"/>
                </a:solidFill>
                <a:latin typeface="Lucida Sans"/>
                <a:cs typeface="Lucida Sans"/>
              </a:rPr>
              <a:t>y</a:t>
            </a:r>
            <a:r>
              <a:rPr lang="en-US" sz="900" kern="1200" spc="-5" dirty="0">
                <a:solidFill>
                  <a:prstClr val="black"/>
                </a:solidFill>
                <a:latin typeface="Lucida Sans"/>
                <a:cs typeface="Lucida Sans"/>
              </a:rPr>
              <a:t> </a:t>
            </a:r>
            <a:r>
              <a:rPr lang="en-US" sz="900" kern="1200" spc="-15" dirty="0" smtClean="0">
                <a:solidFill>
                  <a:prstClr val="black"/>
                </a:solidFill>
                <a:latin typeface="Lucida Sans"/>
                <a:cs typeface="Lucida Sans"/>
              </a:rPr>
              <a:t>h</a:t>
            </a:r>
            <a:r>
              <a:rPr lang="en-US" sz="900" kern="1200" spc="10" dirty="0" smtClean="0">
                <a:solidFill>
                  <a:prstClr val="black"/>
                </a:solidFill>
                <a:latin typeface="Lucida Sans"/>
                <a:cs typeface="Lucida Sans"/>
              </a:rPr>
              <a:t>e</a:t>
            </a:r>
            <a:r>
              <a:rPr lang="en-US" sz="900" kern="1200" spc="5" dirty="0" smtClean="0">
                <a:solidFill>
                  <a:prstClr val="black"/>
                </a:solidFill>
                <a:latin typeface="Lucida Sans"/>
                <a:cs typeface="Lucida Sans"/>
              </a:rPr>
              <a:t>a</a:t>
            </a:r>
            <a:r>
              <a:rPr lang="en-US" sz="900" kern="1200" spc="-10" dirty="0" smtClean="0">
                <a:solidFill>
                  <a:prstClr val="black"/>
                </a:solidFill>
                <a:latin typeface="Lucida Sans"/>
                <a:cs typeface="Lucida Sans"/>
              </a:rPr>
              <a:t>l</a:t>
            </a:r>
            <a:r>
              <a:rPr lang="en-US" sz="900" kern="1200" spc="-5" dirty="0" smtClean="0">
                <a:solidFill>
                  <a:prstClr val="black"/>
                </a:solidFill>
                <a:latin typeface="Lucida Sans"/>
                <a:cs typeface="Lucida Sans"/>
              </a:rPr>
              <a:t>th</a:t>
            </a:r>
            <a:r>
              <a:rPr lang="en-US" sz="900" kern="1200" dirty="0" smtClean="0">
                <a:solidFill>
                  <a:prstClr val="black"/>
                </a:solidFill>
                <a:latin typeface="Lucida Sans"/>
                <a:cs typeface="Lucida Sans"/>
              </a:rPr>
              <a:t>.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kern="1200" spc="-5" dirty="0">
                <a:solidFill>
                  <a:srgbClr val="990000"/>
                </a:solidFill>
                <a:latin typeface="Lucida Handwriting"/>
                <a:cs typeface="Lucida Handwriting"/>
              </a:rPr>
              <a:t>T</a:t>
            </a:r>
            <a:r>
              <a:rPr lang="en-US" sz="1600" b="1" i="1" kern="1200" spc="-15" dirty="0">
                <a:solidFill>
                  <a:srgbClr val="990000"/>
                </a:solidFill>
                <a:latin typeface="Lucida Handwriting"/>
                <a:cs typeface="Lucida Handwriting"/>
              </a:rPr>
              <a:t>h</a:t>
            </a:r>
            <a:r>
              <a:rPr lang="en-US" sz="1600" b="1" i="1" kern="1200" spc="-10" dirty="0">
                <a:solidFill>
                  <a:srgbClr val="990000"/>
                </a:solidFill>
                <a:latin typeface="Lucida Handwriting"/>
                <a:cs typeface="Lucida Handwriting"/>
              </a:rPr>
              <a:t>a</a:t>
            </a:r>
            <a:r>
              <a:rPr lang="en-US" sz="1600" b="1" i="1" kern="1200" spc="-15" dirty="0">
                <a:solidFill>
                  <a:srgbClr val="990000"/>
                </a:solidFill>
                <a:latin typeface="Lucida Handwriting"/>
                <a:cs typeface="Lucida Handwriting"/>
              </a:rPr>
              <a:t>nk</a:t>
            </a:r>
            <a:r>
              <a:rPr lang="en-US" sz="1600" b="1" i="1" kern="1200" spc="-5" dirty="0">
                <a:solidFill>
                  <a:srgbClr val="990000"/>
                </a:solidFill>
                <a:latin typeface="Lucida Handwriting"/>
                <a:cs typeface="Lucida Handwriting"/>
              </a:rPr>
              <a:t> </a:t>
            </a:r>
            <a:r>
              <a:rPr lang="en-US" sz="1600" b="1" i="1" kern="1200" dirty="0">
                <a:solidFill>
                  <a:srgbClr val="990000"/>
                </a:solidFill>
                <a:latin typeface="Lucida Handwriting"/>
                <a:cs typeface="Lucida Handwriting"/>
              </a:rPr>
              <a:t>y</a:t>
            </a:r>
            <a:r>
              <a:rPr lang="en-US" sz="1600" b="1" i="1" kern="1200" spc="-20" dirty="0">
                <a:solidFill>
                  <a:srgbClr val="990000"/>
                </a:solidFill>
                <a:latin typeface="Lucida Handwriting"/>
                <a:cs typeface="Lucida Handwriting"/>
              </a:rPr>
              <a:t>o</a:t>
            </a:r>
            <a:r>
              <a:rPr lang="en-US" sz="1600" b="1" i="1" kern="1200" spc="-15" dirty="0">
                <a:solidFill>
                  <a:srgbClr val="990000"/>
                </a:solidFill>
                <a:latin typeface="Lucida Handwriting"/>
                <a:cs typeface="Lucida Handwriting"/>
              </a:rPr>
              <a:t>u</a:t>
            </a:r>
            <a:r>
              <a:rPr lang="en-US" sz="1600" b="1" i="1" kern="1200" dirty="0">
                <a:solidFill>
                  <a:srgbClr val="990000"/>
                </a:solidFill>
                <a:latin typeface="Lucida Handwriting"/>
                <a:cs typeface="Lucida Handwriting"/>
              </a:rPr>
              <a:t> f</a:t>
            </a:r>
            <a:r>
              <a:rPr lang="en-US" sz="1600" b="1" i="1" kern="1200" spc="-20" dirty="0">
                <a:solidFill>
                  <a:srgbClr val="990000"/>
                </a:solidFill>
                <a:latin typeface="Lucida Handwriting"/>
                <a:cs typeface="Lucida Handwriting"/>
              </a:rPr>
              <a:t>o</a:t>
            </a:r>
            <a:r>
              <a:rPr lang="en-US" sz="1600" b="1" i="1" kern="1200" spc="-10" dirty="0">
                <a:solidFill>
                  <a:srgbClr val="990000"/>
                </a:solidFill>
                <a:latin typeface="Lucida Handwriting"/>
                <a:cs typeface="Lucida Handwriting"/>
              </a:rPr>
              <a:t>r</a:t>
            </a:r>
            <a:r>
              <a:rPr lang="en-US" sz="1600" b="1" i="1" kern="1200" dirty="0">
                <a:solidFill>
                  <a:srgbClr val="990000"/>
                </a:solidFill>
                <a:latin typeface="Lucida Handwriting"/>
                <a:cs typeface="Lucida Handwriting"/>
              </a:rPr>
              <a:t> </a:t>
            </a:r>
            <a:r>
              <a:rPr lang="en-US" sz="1600" b="1" i="1" kern="1200" spc="-5" dirty="0">
                <a:solidFill>
                  <a:srgbClr val="990000"/>
                </a:solidFill>
                <a:latin typeface="Lucida Handwriting"/>
                <a:cs typeface="Lucida Handwriting"/>
              </a:rPr>
              <a:t>yo</a:t>
            </a:r>
            <a:r>
              <a:rPr lang="en-US" sz="1600" b="1" i="1" kern="1200" spc="-15" dirty="0">
                <a:solidFill>
                  <a:srgbClr val="990000"/>
                </a:solidFill>
                <a:latin typeface="Lucida Handwriting"/>
                <a:cs typeface="Lucida Handwriting"/>
              </a:rPr>
              <a:t>ur</a:t>
            </a:r>
            <a:r>
              <a:rPr lang="en-US" sz="1600" b="1" i="1" kern="1200" dirty="0">
                <a:solidFill>
                  <a:srgbClr val="990000"/>
                </a:solidFill>
                <a:latin typeface="Lucida Handwriting"/>
                <a:cs typeface="Lucida Handwriting"/>
              </a:rPr>
              <a:t> c</a:t>
            </a:r>
            <a:r>
              <a:rPr lang="en-US" sz="1600" b="1" i="1" kern="1200" spc="-20" dirty="0">
                <a:solidFill>
                  <a:srgbClr val="990000"/>
                </a:solidFill>
                <a:latin typeface="Lucida Handwriting"/>
                <a:cs typeface="Lucida Handwriting"/>
              </a:rPr>
              <a:t>om</a:t>
            </a:r>
            <a:r>
              <a:rPr lang="en-US" sz="1600" b="1" i="1" kern="1200" spc="-15" dirty="0">
                <a:solidFill>
                  <a:srgbClr val="990000"/>
                </a:solidFill>
                <a:latin typeface="Lucida Handwriting"/>
                <a:cs typeface="Lucida Handwriting"/>
              </a:rPr>
              <a:t>m</a:t>
            </a:r>
            <a:r>
              <a:rPr lang="en-US" sz="1600" b="1" i="1" kern="1200" dirty="0">
                <a:solidFill>
                  <a:srgbClr val="990000"/>
                </a:solidFill>
                <a:latin typeface="Lucida Handwriting"/>
                <a:cs typeface="Lucida Handwriting"/>
              </a:rPr>
              <a:t>e</a:t>
            </a:r>
            <a:r>
              <a:rPr lang="en-US" sz="1600" b="1" i="1" kern="1200" spc="-10" dirty="0">
                <a:solidFill>
                  <a:srgbClr val="990000"/>
                </a:solidFill>
                <a:latin typeface="Lucida Handwriting"/>
                <a:cs typeface="Lucida Handwriting"/>
              </a:rPr>
              <a:t>nt</a:t>
            </a:r>
            <a:r>
              <a:rPr lang="en-US" sz="1600" b="1" i="1" kern="1200" spc="-15" dirty="0">
                <a:solidFill>
                  <a:srgbClr val="990000"/>
                </a:solidFill>
                <a:latin typeface="Lucida Handwriting"/>
                <a:cs typeface="Lucida Handwriting"/>
              </a:rPr>
              <a:t>s</a:t>
            </a:r>
            <a:r>
              <a:rPr lang="en-US" sz="1600" b="1" i="1" kern="1200" spc="-15" dirty="0" smtClean="0">
                <a:solidFill>
                  <a:srgbClr val="990000"/>
                </a:solidFill>
                <a:latin typeface="Lucida Handwriting"/>
                <a:cs typeface="Lucida Handwriting"/>
              </a:rPr>
              <a:t>.</a:t>
            </a:r>
            <a:endParaRPr lang="en-US" sz="1600" kern="1200" dirty="0">
              <a:solidFill>
                <a:prstClr val="black"/>
              </a:solidFill>
              <a:latin typeface="Lucida Handwriting"/>
              <a:cs typeface="Lucida Handwriting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13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Bright</vt:lpstr>
      <vt:lpstr>Lucida Handwriting</vt:lpstr>
      <vt:lpstr>Lucida Sans</vt:lpstr>
      <vt:lpstr>Times New Roman</vt:lpstr>
      <vt:lpstr>Office Theme</vt:lpstr>
      <vt:lpstr>Fort Thompson IHS 2011 Healthy Heart Safety Fair    SDPI Healthy Heart Program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Thompson Service Unit – Heart Safety Fair Evaluation    </dc:title>
  <dc:subject>Fort Thompson Service Unit – Heart Safety Fair Evaluation    </dc:subject>
  <dc:creator>IHS/SDPI</dc:creator>
  <cp:keywords>Fort Thompson Service Unit – Heart Safety Fair Evaluation    </cp:keywords>
  <cp:lastModifiedBy>Waquie, Janell F (IHS/HQ) [C]</cp:lastModifiedBy>
  <cp:revision>4</cp:revision>
  <dcterms:created xsi:type="dcterms:W3CDTF">2014-03-05T09:10:10Z</dcterms:created>
  <dcterms:modified xsi:type="dcterms:W3CDTF">2015-06-25T19:46:48Z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2011-08-10T00:00:00Z</vt:filetime>
  </property>
  <property fmtid="{D5CDD505-2E9C-101B-9397-08002B2CF9AE}" pid="3" name="LastSaved">
    <vt:filetime>2014-03-05T00:00:00Z</vt:filetime>
  </property>
</Properties>
</file>