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690" r:id="rId3"/>
    <p:sldMasterId id="2147483678" r:id="rId4"/>
    <p:sldMasterId id="2147483666" r:id="rId5"/>
  </p:sldMasterIdLst>
  <p:sldIdLst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2" r:id="rId52"/>
    <p:sldId id="303" r:id="rId53"/>
    <p:sldId id="381" r:id="rId54"/>
    <p:sldId id="305" r:id="rId55"/>
    <p:sldId id="383" r:id="rId56"/>
    <p:sldId id="384" r:id="rId57"/>
    <p:sldId id="385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8" r:id="rId70"/>
    <p:sldId id="397" r:id="rId71"/>
    <p:sldId id="399" r:id="rId72"/>
    <p:sldId id="400" r:id="rId73"/>
    <p:sldId id="324" r:id="rId74"/>
    <p:sldId id="401" r:id="rId75"/>
    <p:sldId id="403" r:id="rId76"/>
    <p:sldId id="402" r:id="rId77"/>
    <p:sldId id="404" r:id="rId78"/>
    <p:sldId id="405" r:id="rId79"/>
    <p:sldId id="406" r:id="rId80"/>
    <p:sldId id="407" r:id="rId81"/>
    <p:sldId id="408" r:id="rId82"/>
    <p:sldId id="409" r:id="rId83"/>
    <p:sldId id="410" r:id="rId8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01" autoAdjust="0"/>
  </p:normalViewPr>
  <p:slideViewPr>
    <p:cSldViewPr>
      <p:cViewPr varScale="1">
        <p:scale>
          <a:sx n="33" d="100"/>
          <a:sy n="33" d="100"/>
        </p:scale>
        <p:origin x="702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566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21938" y="9358121"/>
            <a:ext cx="220345" cy="19430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6731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41DAA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6"/>
          <p:cNvSpPr/>
          <p:nvPr userDrawn="1"/>
        </p:nvSpPr>
        <p:spPr>
          <a:xfrm>
            <a:off x="393191" y="323850"/>
            <a:ext cx="7074534" cy="0"/>
          </a:xfrm>
          <a:custGeom>
            <a:avLst/>
            <a:gdLst/>
            <a:ahLst/>
            <a:cxnLst/>
            <a:rect l="l" t="t" r="r" b="b"/>
            <a:pathLst>
              <a:path w="7074534">
                <a:moveTo>
                  <a:pt x="0" y="0"/>
                </a:moveTo>
                <a:lnTo>
                  <a:pt x="7074408" y="0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7"/>
          <p:cNvSpPr/>
          <p:nvPr userDrawn="1"/>
        </p:nvSpPr>
        <p:spPr>
          <a:xfrm>
            <a:off x="412241" y="342900"/>
            <a:ext cx="0" cy="9372600"/>
          </a:xfrm>
          <a:custGeom>
            <a:avLst/>
            <a:gdLst/>
            <a:ahLst/>
            <a:cxnLst/>
            <a:rect l="l" t="t" r="r" b="b"/>
            <a:pathLst>
              <a:path h="9372600">
                <a:moveTo>
                  <a:pt x="0" y="0"/>
                </a:moveTo>
                <a:lnTo>
                  <a:pt x="0" y="937260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8"/>
          <p:cNvSpPr/>
          <p:nvPr userDrawn="1"/>
        </p:nvSpPr>
        <p:spPr>
          <a:xfrm>
            <a:off x="7448550" y="342900"/>
            <a:ext cx="0" cy="9372600"/>
          </a:xfrm>
          <a:custGeom>
            <a:avLst/>
            <a:gdLst/>
            <a:ahLst/>
            <a:cxnLst/>
            <a:rect l="l" t="t" r="r" b="b"/>
            <a:pathLst>
              <a:path h="9372600">
                <a:moveTo>
                  <a:pt x="0" y="0"/>
                </a:moveTo>
                <a:lnTo>
                  <a:pt x="0" y="937260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9"/>
          <p:cNvSpPr/>
          <p:nvPr userDrawn="1"/>
        </p:nvSpPr>
        <p:spPr>
          <a:xfrm>
            <a:off x="393191" y="9734550"/>
            <a:ext cx="7074534" cy="0"/>
          </a:xfrm>
          <a:custGeom>
            <a:avLst/>
            <a:gdLst/>
            <a:ahLst/>
            <a:cxnLst/>
            <a:rect l="l" t="t" r="r" b="b"/>
            <a:pathLst>
              <a:path w="7074534">
                <a:moveTo>
                  <a:pt x="0" y="0"/>
                </a:moveTo>
                <a:lnTo>
                  <a:pt x="7074408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3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3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9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2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6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6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171" y="2313432"/>
            <a:ext cx="6441060" cy="6638544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object 5"/>
          <p:cNvSpPr/>
          <p:nvPr userDrawn="1"/>
        </p:nvSpPr>
        <p:spPr>
          <a:xfrm>
            <a:off x="381380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"/>
          <p:cNvSpPr/>
          <p:nvPr userDrawn="1"/>
        </p:nvSpPr>
        <p:spPr>
          <a:xfrm>
            <a:off x="381380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 userDrawn="1"/>
        </p:nvSpPr>
        <p:spPr>
          <a:xfrm>
            <a:off x="381380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 userDrawn="1"/>
        </p:nvSpPr>
        <p:spPr>
          <a:xfrm>
            <a:off x="381380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 userDrawn="1"/>
        </p:nvSpPr>
        <p:spPr>
          <a:xfrm>
            <a:off x="470534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470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/>
          <p:nvPr userDrawn="1"/>
        </p:nvSpPr>
        <p:spPr>
          <a:xfrm>
            <a:off x="470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2"/>
          <p:cNvSpPr/>
          <p:nvPr userDrawn="1"/>
        </p:nvSpPr>
        <p:spPr>
          <a:xfrm>
            <a:off x="56121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56121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4"/>
          <p:cNvSpPr/>
          <p:nvPr userDrawn="1"/>
        </p:nvSpPr>
        <p:spPr>
          <a:xfrm>
            <a:off x="651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5"/>
          <p:cNvSpPr/>
          <p:nvPr userDrawn="1"/>
        </p:nvSpPr>
        <p:spPr>
          <a:xfrm>
            <a:off x="651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6"/>
          <p:cNvSpPr/>
          <p:nvPr userDrawn="1"/>
        </p:nvSpPr>
        <p:spPr>
          <a:xfrm>
            <a:off x="7425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7"/>
          <p:cNvSpPr/>
          <p:nvPr userDrawn="1"/>
        </p:nvSpPr>
        <p:spPr>
          <a:xfrm>
            <a:off x="7425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8"/>
          <p:cNvSpPr/>
          <p:nvPr userDrawn="1"/>
        </p:nvSpPr>
        <p:spPr>
          <a:xfrm>
            <a:off x="8332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9"/>
          <p:cNvSpPr/>
          <p:nvPr userDrawn="1"/>
        </p:nvSpPr>
        <p:spPr>
          <a:xfrm>
            <a:off x="8332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0"/>
          <p:cNvSpPr/>
          <p:nvPr userDrawn="1"/>
        </p:nvSpPr>
        <p:spPr>
          <a:xfrm>
            <a:off x="9239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1"/>
          <p:cNvSpPr/>
          <p:nvPr userDrawn="1"/>
        </p:nvSpPr>
        <p:spPr>
          <a:xfrm>
            <a:off x="9239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2"/>
          <p:cNvSpPr/>
          <p:nvPr userDrawn="1"/>
        </p:nvSpPr>
        <p:spPr>
          <a:xfrm>
            <a:off x="1014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3"/>
          <p:cNvSpPr/>
          <p:nvPr userDrawn="1"/>
        </p:nvSpPr>
        <p:spPr>
          <a:xfrm>
            <a:off x="1014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4"/>
          <p:cNvSpPr/>
          <p:nvPr userDrawn="1"/>
        </p:nvSpPr>
        <p:spPr>
          <a:xfrm>
            <a:off x="11052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5"/>
          <p:cNvSpPr/>
          <p:nvPr userDrawn="1"/>
        </p:nvSpPr>
        <p:spPr>
          <a:xfrm>
            <a:off x="11052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6"/>
          <p:cNvSpPr/>
          <p:nvPr userDrawn="1"/>
        </p:nvSpPr>
        <p:spPr>
          <a:xfrm>
            <a:off x="1195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7"/>
          <p:cNvSpPr/>
          <p:nvPr userDrawn="1"/>
        </p:nvSpPr>
        <p:spPr>
          <a:xfrm>
            <a:off x="1195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8"/>
          <p:cNvSpPr/>
          <p:nvPr userDrawn="1"/>
        </p:nvSpPr>
        <p:spPr>
          <a:xfrm>
            <a:off x="12866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9"/>
          <p:cNvSpPr/>
          <p:nvPr userDrawn="1"/>
        </p:nvSpPr>
        <p:spPr>
          <a:xfrm>
            <a:off x="12866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0"/>
          <p:cNvSpPr/>
          <p:nvPr userDrawn="1"/>
        </p:nvSpPr>
        <p:spPr>
          <a:xfrm>
            <a:off x="1377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1"/>
          <p:cNvSpPr/>
          <p:nvPr userDrawn="1"/>
        </p:nvSpPr>
        <p:spPr>
          <a:xfrm>
            <a:off x="1377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2"/>
          <p:cNvSpPr/>
          <p:nvPr userDrawn="1"/>
        </p:nvSpPr>
        <p:spPr>
          <a:xfrm>
            <a:off x="14679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3"/>
          <p:cNvSpPr/>
          <p:nvPr userDrawn="1"/>
        </p:nvSpPr>
        <p:spPr>
          <a:xfrm>
            <a:off x="14679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4"/>
          <p:cNvSpPr/>
          <p:nvPr userDrawn="1"/>
        </p:nvSpPr>
        <p:spPr>
          <a:xfrm>
            <a:off x="15586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5"/>
          <p:cNvSpPr/>
          <p:nvPr userDrawn="1"/>
        </p:nvSpPr>
        <p:spPr>
          <a:xfrm>
            <a:off x="15586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6"/>
          <p:cNvSpPr/>
          <p:nvPr userDrawn="1"/>
        </p:nvSpPr>
        <p:spPr>
          <a:xfrm>
            <a:off x="164934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7"/>
          <p:cNvSpPr/>
          <p:nvPr userDrawn="1"/>
        </p:nvSpPr>
        <p:spPr>
          <a:xfrm>
            <a:off x="164934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8"/>
          <p:cNvSpPr/>
          <p:nvPr userDrawn="1"/>
        </p:nvSpPr>
        <p:spPr>
          <a:xfrm>
            <a:off x="17400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9"/>
          <p:cNvSpPr/>
          <p:nvPr userDrawn="1"/>
        </p:nvSpPr>
        <p:spPr>
          <a:xfrm>
            <a:off x="17400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0"/>
          <p:cNvSpPr/>
          <p:nvPr userDrawn="1"/>
        </p:nvSpPr>
        <p:spPr>
          <a:xfrm>
            <a:off x="18307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1"/>
          <p:cNvSpPr/>
          <p:nvPr userDrawn="1"/>
        </p:nvSpPr>
        <p:spPr>
          <a:xfrm>
            <a:off x="18307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2"/>
          <p:cNvSpPr/>
          <p:nvPr userDrawn="1"/>
        </p:nvSpPr>
        <p:spPr>
          <a:xfrm>
            <a:off x="19213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3"/>
          <p:cNvSpPr/>
          <p:nvPr userDrawn="1"/>
        </p:nvSpPr>
        <p:spPr>
          <a:xfrm>
            <a:off x="19213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4"/>
          <p:cNvSpPr/>
          <p:nvPr userDrawn="1"/>
        </p:nvSpPr>
        <p:spPr>
          <a:xfrm>
            <a:off x="20120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5"/>
          <p:cNvSpPr/>
          <p:nvPr userDrawn="1"/>
        </p:nvSpPr>
        <p:spPr>
          <a:xfrm>
            <a:off x="20120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6"/>
          <p:cNvSpPr/>
          <p:nvPr userDrawn="1"/>
        </p:nvSpPr>
        <p:spPr>
          <a:xfrm>
            <a:off x="21027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7"/>
          <p:cNvSpPr/>
          <p:nvPr userDrawn="1"/>
        </p:nvSpPr>
        <p:spPr>
          <a:xfrm>
            <a:off x="21027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8"/>
          <p:cNvSpPr/>
          <p:nvPr userDrawn="1"/>
        </p:nvSpPr>
        <p:spPr>
          <a:xfrm>
            <a:off x="21934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9"/>
          <p:cNvSpPr/>
          <p:nvPr userDrawn="1"/>
        </p:nvSpPr>
        <p:spPr>
          <a:xfrm>
            <a:off x="21934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0"/>
          <p:cNvSpPr/>
          <p:nvPr userDrawn="1"/>
        </p:nvSpPr>
        <p:spPr>
          <a:xfrm>
            <a:off x="2284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1"/>
          <p:cNvSpPr/>
          <p:nvPr userDrawn="1"/>
        </p:nvSpPr>
        <p:spPr>
          <a:xfrm>
            <a:off x="2284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2"/>
          <p:cNvSpPr/>
          <p:nvPr userDrawn="1"/>
        </p:nvSpPr>
        <p:spPr>
          <a:xfrm>
            <a:off x="23747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3"/>
          <p:cNvSpPr/>
          <p:nvPr userDrawn="1"/>
        </p:nvSpPr>
        <p:spPr>
          <a:xfrm>
            <a:off x="23747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4"/>
          <p:cNvSpPr/>
          <p:nvPr userDrawn="1"/>
        </p:nvSpPr>
        <p:spPr>
          <a:xfrm>
            <a:off x="2465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5"/>
          <p:cNvSpPr/>
          <p:nvPr userDrawn="1"/>
        </p:nvSpPr>
        <p:spPr>
          <a:xfrm>
            <a:off x="2465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6"/>
          <p:cNvSpPr/>
          <p:nvPr userDrawn="1"/>
        </p:nvSpPr>
        <p:spPr>
          <a:xfrm>
            <a:off x="2556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7"/>
          <p:cNvSpPr/>
          <p:nvPr userDrawn="1"/>
        </p:nvSpPr>
        <p:spPr>
          <a:xfrm>
            <a:off x="2556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8"/>
          <p:cNvSpPr/>
          <p:nvPr userDrawn="1"/>
        </p:nvSpPr>
        <p:spPr>
          <a:xfrm>
            <a:off x="264680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59"/>
          <p:cNvSpPr/>
          <p:nvPr userDrawn="1"/>
        </p:nvSpPr>
        <p:spPr>
          <a:xfrm>
            <a:off x="264680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0"/>
          <p:cNvSpPr/>
          <p:nvPr userDrawn="1"/>
        </p:nvSpPr>
        <p:spPr>
          <a:xfrm>
            <a:off x="273748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1"/>
          <p:cNvSpPr/>
          <p:nvPr userDrawn="1"/>
        </p:nvSpPr>
        <p:spPr>
          <a:xfrm>
            <a:off x="273748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2"/>
          <p:cNvSpPr/>
          <p:nvPr userDrawn="1"/>
        </p:nvSpPr>
        <p:spPr>
          <a:xfrm>
            <a:off x="282816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3"/>
          <p:cNvSpPr/>
          <p:nvPr userDrawn="1"/>
        </p:nvSpPr>
        <p:spPr>
          <a:xfrm>
            <a:off x="282816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4"/>
          <p:cNvSpPr/>
          <p:nvPr userDrawn="1"/>
        </p:nvSpPr>
        <p:spPr>
          <a:xfrm>
            <a:off x="291884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5"/>
          <p:cNvSpPr/>
          <p:nvPr userDrawn="1"/>
        </p:nvSpPr>
        <p:spPr>
          <a:xfrm>
            <a:off x="291884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6"/>
          <p:cNvSpPr/>
          <p:nvPr userDrawn="1"/>
        </p:nvSpPr>
        <p:spPr>
          <a:xfrm>
            <a:off x="300951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7"/>
          <p:cNvSpPr/>
          <p:nvPr userDrawn="1"/>
        </p:nvSpPr>
        <p:spPr>
          <a:xfrm>
            <a:off x="300951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8"/>
          <p:cNvSpPr/>
          <p:nvPr userDrawn="1"/>
        </p:nvSpPr>
        <p:spPr>
          <a:xfrm>
            <a:off x="310019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69"/>
          <p:cNvSpPr/>
          <p:nvPr userDrawn="1"/>
        </p:nvSpPr>
        <p:spPr>
          <a:xfrm>
            <a:off x="310019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0"/>
          <p:cNvSpPr/>
          <p:nvPr userDrawn="1"/>
        </p:nvSpPr>
        <p:spPr>
          <a:xfrm>
            <a:off x="319087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1"/>
          <p:cNvSpPr/>
          <p:nvPr userDrawn="1"/>
        </p:nvSpPr>
        <p:spPr>
          <a:xfrm>
            <a:off x="319087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2"/>
          <p:cNvSpPr/>
          <p:nvPr userDrawn="1"/>
        </p:nvSpPr>
        <p:spPr>
          <a:xfrm>
            <a:off x="32815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3"/>
          <p:cNvSpPr/>
          <p:nvPr userDrawn="1"/>
        </p:nvSpPr>
        <p:spPr>
          <a:xfrm>
            <a:off x="32815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4"/>
          <p:cNvSpPr/>
          <p:nvPr userDrawn="1"/>
        </p:nvSpPr>
        <p:spPr>
          <a:xfrm>
            <a:off x="337223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5"/>
          <p:cNvSpPr/>
          <p:nvPr userDrawn="1"/>
        </p:nvSpPr>
        <p:spPr>
          <a:xfrm>
            <a:off x="337223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6"/>
          <p:cNvSpPr/>
          <p:nvPr userDrawn="1"/>
        </p:nvSpPr>
        <p:spPr>
          <a:xfrm>
            <a:off x="34629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7"/>
          <p:cNvSpPr/>
          <p:nvPr userDrawn="1"/>
        </p:nvSpPr>
        <p:spPr>
          <a:xfrm>
            <a:off x="34629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8"/>
          <p:cNvSpPr/>
          <p:nvPr userDrawn="1"/>
        </p:nvSpPr>
        <p:spPr>
          <a:xfrm>
            <a:off x="355358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79"/>
          <p:cNvSpPr/>
          <p:nvPr userDrawn="1"/>
        </p:nvSpPr>
        <p:spPr>
          <a:xfrm>
            <a:off x="355358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0"/>
          <p:cNvSpPr/>
          <p:nvPr userDrawn="1"/>
        </p:nvSpPr>
        <p:spPr>
          <a:xfrm>
            <a:off x="36442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1"/>
          <p:cNvSpPr/>
          <p:nvPr userDrawn="1"/>
        </p:nvSpPr>
        <p:spPr>
          <a:xfrm>
            <a:off x="36442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2"/>
          <p:cNvSpPr/>
          <p:nvPr userDrawn="1"/>
        </p:nvSpPr>
        <p:spPr>
          <a:xfrm>
            <a:off x="373494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3"/>
          <p:cNvSpPr/>
          <p:nvPr userDrawn="1"/>
        </p:nvSpPr>
        <p:spPr>
          <a:xfrm>
            <a:off x="373494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4"/>
          <p:cNvSpPr/>
          <p:nvPr userDrawn="1"/>
        </p:nvSpPr>
        <p:spPr>
          <a:xfrm>
            <a:off x="38256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5"/>
          <p:cNvSpPr/>
          <p:nvPr userDrawn="1"/>
        </p:nvSpPr>
        <p:spPr>
          <a:xfrm>
            <a:off x="38256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6"/>
          <p:cNvSpPr/>
          <p:nvPr userDrawn="1"/>
        </p:nvSpPr>
        <p:spPr>
          <a:xfrm>
            <a:off x="391629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7"/>
          <p:cNvSpPr/>
          <p:nvPr userDrawn="1"/>
        </p:nvSpPr>
        <p:spPr>
          <a:xfrm>
            <a:off x="391629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8"/>
          <p:cNvSpPr/>
          <p:nvPr userDrawn="1"/>
        </p:nvSpPr>
        <p:spPr>
          <a:xfrm>
            <a:off x="400697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89"/>
          <p:cNvSpPr/>
          <p:nvPr userDrawn="1"/>
        </p:nvSpPr>
        <p:spPr>
          <a:xfrm>
            <a:off x="400697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0"/>
          <p:cNvSpPr/>
          <p:nvPr userDrawn="1"/>
        </p:nvSpPr>
        <p:spPr>
          <a:xfrm>
            <a:off x="409765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1"/>
          <p:cNvSpPr/>
          <p:nvPr userDrawn="1"/>
        </p:nvSpPr>
        <p:spPr>
          <a:xfrm>
            <a:off x="409765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2"/>
          <p:cNvSpPr/>
          <p:nvPr userDrawn="1"/>
        </p:nvSpPr>
        <p:spPr>
          <a:xfrm>
            <a:off x="418833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3"/>
          <p:cNvSpPr/>
          <p:nvPr userDrawn="1"/>
        </p:nvSpPr>
        <p:spPr>
          <a:xfrm>
            <a:off x="418833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4"/>
          <p:cNvSpPr/>
          <p:nvPr userDrawn="1"/>
        </p:nvSpPr>
        <p:spPr>
          <a:xfrm>
            <a:off x="427901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5"/>
          <p:cNvSpPr/>
          <p:nvPr userDrawn="1"/>
        </p:nvSpPr>
        <p:spPr>
          <a:xfrm>
            <a:off x="427901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6"/>
          <p:cNvSpPr/>
          <p:nvPr userDrawn="1"/>
        </p:nvSpPr>
        <p:spPr>
          <a:xfrm>
            <a:off x="436968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7"/>
          <p:cNvSpPr/>
          <p:nvPr userDrawn="1"/>
        </p:nvSpPr>
        <p:spPr>
          <a:xfrm>
            <a:off x="436968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8"/>
          <p:cNvSpPr/>
          <p:nvPr userDrawn="1"/>
        </p:nvSpPr>
        <p:spPr>
          <a:xfrm>
            <a:off x="44603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99"/>
          <p:cNvSpPr/>
          <p:nvPr userDrawn="1"/>
        </p:nvSpPr>
        <p:spPr>
          <a:xfrm>
            <a:off x="44603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0"/>
          <p:cNvSpPr/>
          <p:nvPr userDrawn="1"/>
        </p:nvSpPr>
        <p:spPr>
          <a:xfrm>
            <a:off x="45510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1"/>
          <p:cNvSpPr/>
          <p:nvPr userDrawn="1"/>
        </p:nvSpPr>
        <p:spPr>
          <a:xfrm>
            <a:off x="45510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2"/>
          <p:cNvSpPr/>
          <p:nvPr userDrawn="1"/>
        </p:nvSpPr>
        <p:spPr>
          <a:xfrm>
            <a:off x="46417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3"/>
          <p:cNvSpPr/>
          <p:nvPr userDrawn="1"/>
        </p:nvSpPr>
        <p:spPr>
          <a:xfrm>
            <a:off x="46417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4"/>
          <p:cNvSpPr/>
          <p:nvPr userDrawn="1"/>
        </p:nvSpPr>
        <p:spPr>
          <a:xfrm>
            <a:off x="47324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5"/>
          <p:cNvSpPr/>
          <p:nvPr userDrawn="1"/>
        </p:nvSpPr>
        <p:spPr>
          <a:xfrm>
            <a:off x="47324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6"/>
          <p:cNvSpPr/>
          <p:nvPr userDrawn="1"/>
        </p:nvSpPr>
        <p:spPr>
          <a:xfrm>
            <a:off x="48230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7"/>
          <p:cNvSpPr/>
          <p:nvPr userDrawn="1"/>
        </p:nvSpPr>
        <p:spPr>
          <a:xfrm>
            <a:off x="48230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8"/>
          <p:cNvSpPr/>
          <p:nvPr userDrawn="1"/>
        </p:nvSpPr>
        <p:spPr>
          <a:xfrm>
            <a:off x="491375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09"/>
          <p:cNvSpPr/>
          <p:nvPr userDrawn="1"/>
        </p:nvSpPr>
        <p:spPr>
          <a:xfrm>
            <a:off x="491375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0"/>
          <p:cNvSpPr/>
          <p:nvPr userDrawn="1"/>
        </p:nvSpPr>
        <p:spPr>
          <a:xfrm>
            <a:off x="50044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1"/>
          <p:cNvSpPr/>
          <p:nvPr userDrawn="1"/>
        </p:nvSpPr>
        <p:spPr>
          <a:xfrm>
            <a:off x="50044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2"/>
          <p:cNvSpPr/>
          <p:nvPr userDrawn="1"/>
        </p:nvSpPr>
        <p:spPr>
          <a:xfrm>
            <a:off x="509511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3"/>
          <p:cNvSpPr/>
          <p:nvPr userDrawn="1"/>
        </p:nvSpPr>
        <p:spPr>
          <a:xfrm>
            <a:off x="509511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4"/>
          <p:cNvSpPr/>
          <p:nvPr userDrawn="1"/>
        </p:nvSpPr>
        <p:spPr>
          <a:xfrm>
            <a:off x="51857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15"/>
          <p:cNvSpPr/>
          <p:nvPr userDrawn="1"/>
        </p:nvSpPr>
        <p:spPr>
          <a:xfrm>
            <a:off x="51857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6"/>
          <p:cNvSpPr/>
          <p:nvPr userDrawn="1"/>
        </p:nvSpPr>
        <p:spPr>
          <a:xfrm>
            <a:off x="527646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7"/>
          <p:cNvSpPr/>
          <p:nvPr userDrawn="1"/>
        </p:nvSpPr>
        <p:spPr>
          <a:xfrm>
            <a:off x="527646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8"/>
          <p:cNvSpPr/>
          <p:nvPr userDrawn="1"/>
        </p:nvSpPr>
        <p:spPr>
          <a:xfrm>
            <a:off x="53671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19"/>
          <p:cNvSpPr/>
          <p:nvPr userDrawn="1"/>
        </p:nvSpPr>
        <p:spPr>
          <a:xfrm>
            <a:off x="53671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0"/>
          <p:cNvSpPr/>
          <p:nvPr userDrawn="1"/>
        </p:nvSpPr>
        <p:spPr>
          <a:xfrm>
            <a:off x="545782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1"/>
          <p:cNvSpPr/>
          <p:nvPr userDrawn="1"/>
        </p:nvSpPr>
        <p:spPr>
          <a:xfrm>
            <a:off x="545782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2"/>
          <p:cNvSpPr/>
          <p:nvPr userDrawn="1"/>
        </p:nvSpPr>
        <p:spPr>
          <a:xfrm>
            <a:off x="55485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3"/>
          <p:cNvSpPr/>
          <p:nvPr userDrawn="1"/>
        </p:nvSpPr>
        <p:spPr>
          <a:xfrm>
            <a:off x="55485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4"/>
          <p:cNvSpPr/>
          <p:nvPr userDrawn="1"/>
        </p:nvSpPr>
        <p:spPr>
          <a:xfrm>
            <a:off x="56391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5"/>
          <p:cNvSpPr/>
          <p:nvPr userDrawn="1"/>
        </p:nvSpPr>
        <p:spPr>
          <a:xfrm>
            <a:off x="56391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6"/>
          <p:cNvSpPr/>
          <p:nvPr userDrawn="1"/>
        </p:nvSpPr>
        <p:spPr>
          <a:xfrm>
            <a:off x="57298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7"/>
          <p:cNvSpPr/>
          <p:nvPr userDrawn="1"/>
        </p:nvSpPr>
        <p:spPr>
          <a:xfrm>
            <a:off x="57298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8"/>
          <p:cNvSpPr/>
          <p:nvPr userDrawn="1"/>
        </p:nvSpPr>
        <p:spPr>
          <a:xfrm>
            <a:off x="58205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29"/>
          <p:cNvSpPr/>
          <p:nvPr userDrawn="1"/>
        </p:nvSpPr>
        <p:spPr>
          <a:xfrm>
            <a:off x="58205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0"/>
          <p:cNvSpPr/>
          <p:nvPr userDrawn="1"/>
        </p:nvSpPr>
        <p:spPr>
          <a:xfrm>
            <a:off x="59112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1"/>
          <p:cNvSpPr/>
          <p:nvPr userDrawn="1"/>
        </p:nvSpPr>
        <p:spPr>
          <a:xfrm>
            <a:off x="59112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2"/>
          <p:cNvSpPr/>
          <p:nvPr userDrawn="1"/>
        </p:nvSpPr>
        <p:spPr>
          <a:xfrm>
            <a:off x="60018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3"/>
          <p:cNvSpPr/>
          <p:nvPr userDrawn="1"/>
        </p:nvSpPr>
        <p:spPr>
          <a:xfrm>
            <a:off x="60018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4"/>
          <p:cNvSpPr/>
          <p:nvPr userDrawn="1"/>
        </p:nvSpPr>
        <p:spPr>
          <a:xfrm>
            <a:off x="60925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5"/>
          <p:cNvSpPr/>
          <p:nvPr userDrawn="1"/>
        </p:nvSpPr>
        <p:spPr>
          <a:xfrm>
            <a:off x="60925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36"/>
          <p:cNvSpPr/>
          <p:nvPr userDrawn="1"/>
        </p:nvSpPr>
        <p:spPr>
          <a:xfrm>
            <a:off x="618324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37"/>
          <p:cNvSpPr/>
          <p:nvPr userDrawn="1"/>
        </p:nvSpPr>
        <p:spPr>
          <a:xfrm>
            <a:off x="618324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38"/>
          <p:cNvSpPr/>
          <p:nvPr userDrawn="1"/>
        </p:nvSpPr>
        <p:spPr>
          <a:xfrm>
            <a:off x="62739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39"/>
          <p:cNvSpPr/>
          <p:nvPr userDrawn="1"/>
        </p:nvSpPr>
        <p:spPr>
          <a:xfrm>
            <a:off x="62739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0"/>
          <p:cNvSpPr/>
          <p:nvPr userDrawn="1"/>
        </p:nvSpPr>
        <p:spPr>
          <a:xfrm>
            <a:off x="636460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1"/>
          <p:cNvSpPr/>
          <p:nvPr userDrawn="1"/>
        </p:nvSpPr>
        <p:spPr>
          <a:xfrm>
            <a:off x="636460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2"/>
          <p:cNvSpPr/>
          <p:nvPr userDrawn="1"/>
        </p:nvSpPr>
        <p:spPr>
          <a:xfrm>
            <a:off x="64552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3"/>
          <p:cNvSpPr/>
          <p:nvPr userDrawn="1"/>
        </p:nvSpPr>
        <p:spPr>
          <a:xfrm>
            <a:off x="64552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4"/>
          <p:cNvSpPr/>
          <p:nvPr userDrawn="1"/>
        </p:nvSpPr>
        <p:spPr>
          <a:xfrm>
            <a:off x="65459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45"/>
          <p:cNvSpPr/>
          <p:nvPr userDrawn="1"/>
        </p:nvSpPr>
        <p:spPr>
          <a:xfrm>
            <a:off x="65459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46"/>
          <p:cNvSpPr/>
          <p:nvPr userDrawn="1"/>
        </p:nvSpPr>
        <p:spPr>
          <a:xfrm>
            <a:off x="66366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47"/>
          <p:cNvSpPr/>
          <p:nvPr userDrawn="1"/>
        </p:nvSpPr>
        <p:spPr>
          <a:xfrm>
            <a:off x="66366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48"/>
          <p:cNvSpPr/>
          <p:nvPr userDrawn="1"/>
        </p:nvSpPr>
        <p:spPr>
          <a:xfrm>
            <a:off x="67273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49"/>
          <p:cNvSpPr/>
          <p:nvPr userDrawn="1"/>
        </p:nvSpPr>
        <p:spPr>
          <a:xfrm>
            <a:off x="67273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0"/>
          <p:cNvSpPr/>
          <p:nvPr userDrawn="1"/>
        </p:nvSpPr>
        <p:spPr>
          <a:xfrm>
            <a:off x="681799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1"/>
          <p:cNvSpPr/>
          <p:nvPr userDrawn="1"/>
        </p:nvSpPr>
        <p:spPr>
          <a:xfrm>
            <a:off x="681799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2"/>
          <p:cNvSpPr/>
          <p:nvPr userDrawn="1"/>
        </p:nvSpPr>
        <p:spPr>
          <a:xfrm>
            <a:off x="6909434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3"/>
          <p:cNvSpPr/>
          <p:nvPr userDrawn="1"/>
        </p:nvSpPr>
        <p:spPr>
          <a:xfrm>
            <a:off x="6909434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4"/>
          <p:cNvSpPr/>
          <p:nvPr userDrawn="1"/>
        </p:nvSpPr>
        <p:spPr>
          <a:xfrm>
            <a:off x="7000874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55"/>
          <p:cNvSpPr/>
          <p:nvPr userDrawn="1"/>
        </p:nvSpPr>
        <p:spPr>
          <a:xfrm>
            <a:off x="7000874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56"/>
          <p:cNvSpPr/>
          <p:nvPr userDrawn="1"/>
        </p:nvSpPr>
        <p:spPr>
          <a:xfrm>
            <a:off x="709231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57"/>
          <p:cNvSpPr/>
          <p:nvPr userDrawn="1"/>
        </p:nvSpPr>
        <p:spPr>
          <a:xfrm>
            <a:off x="709231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58"/>
          <p:cNvSpPr/>
          <p:nvPr userDrawn="1"/>
        </p:nvSpPr>
        <p:spPr>
          <a:xfrm>
            <a:off x="718375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59"/>
          <p:cNvSpPr/>
          <p:nvPr userDrawn="1"/>
        </p:nvSpPr>
        <p:spPr>
          <a:xfrm>
            <a:off x="718375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0"/>
          <p:cNvSpPr/>
          <p:nvPr userDrawn="1"/>
        </p:nvSpPr>
        <p:spPr>
          <a:xfrm>
            <a:off x="727519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1"/>
          <p:cNvSpPr/>
          <p:nvPr userDrawn="1"/>
        </p:nvSpPr>
        <p:spPr>
          <a:xfrm>
            <a:off x="727519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2"/>
          <p:cNvSpPr/>
          <p:nvPr userDrawn="1"/>
        </p:nvSpPr>
        <p:spPr>
          <a:xfrm>
            <a:off x="470534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3"/>
          <p:cNvSpPr/>
          <p:nvPr userDrawn="1"/>
        </p:nvSpPr>
        <p:spPr>
          <a:xfrm>
            <a:off x="472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4"/>
          <p:cNvSpPr/>
          <p:nvPr userDrawn="1"/>
        </p:nvSpPr>
        <p:spPr>
          <a:xfrm>
            <a:off x="472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65"/>
          <p:cNvSpPr/>
          <p:nvPr userDrawn="1"/>
        </p:nvSpPr>
        <p:spPr>
          <a:xfrm>
            <a:off x="5634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66"/>
          <p:cNvSpPr/>
          <p:nvPr userDrawn="1"/>
        </p:nvSpPr>
        <p:spPr>
          <a:xfrm>
            <a:off x="5634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67"/>
          <p:cNvSpPr/>
          <p:nvPr userDrawn="1"/>
        </p:nvSpPr>
        <p:spPr>
          <a:xfrm>
            <a:off x="654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68"/>
          <p:cNvSpPr/>
          <p:nvPr userDrawn="1"/>
        </p:nvSpPr>
        <p:spPr>
          <a:xfrm>
            <a:off x="654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69"/>
          <p:cNvSpPr/>
          <p:nvPr userDrawn="1"/>
        </p:nvSpPr>
        <p:spPr>
          <a:xfrm>
            <a:off x="7448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0"/>
          <p:cNvSpPr/>
          <p:nvPr userDrawn="1"/>
        </p:nvSpPr>
        <p:spPr>
          <a:xfrm>
            <a:off x="7448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1"/>
          <p:cNvSpPr/>
          <p:nvPr userDrawn="1"/>
        </p:nvSpPr>
        <p:spPr>
          <a:xfrm>
            <a:off x="8355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2"/>
          <p:cNvSpPr/>
          <p:nvPr userDrawn="1"/>
        </p:nvSpPr>
        <p:spPr>
          <a:xfrm>
            <a:off x="8355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3"/>
          <p:cNvSpPr/>
          <p:nvPr userDrawn="1"/>
        </p:nvSpPr>
        <p:spPr>
          <a:xfrm>
            <a:off x="9262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4"/>
          <p:cNvSpPr/>
          <p:nvPr userDrawn="1"/>
        </p:nvSpPr>
        <p:spPr>
          <a:xfrm>
            <a:off x="9262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75"/>
          <p:cNvSpPr/>
          <p:nvPr userDrawn="1"/>
        </p:nvSpPr>
        <p:spPr>
          <a:xfrm>
            <a:off x="10168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76"/>
          <p:cNvSpPr/>
          <p:nvPr userDrawn="1"/>
        </p:nvSpPr>
        <p:spPr>
          <a:xfrm>
            <a:off x="10168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77"/>
          <p:cNvSpPr/>
          <p:nvPr userDrawn="1"/>
        </p:nvSpPr>
        <p:spPr>
          <a:xfrm>
            <a:off x="11075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78"/>
          <p:cNvSpPr/>
          <p:nvPr userDrawn="1"/>
        </p:nvSpPr>
        <p:spPr>
          <a:xfrm>
            <a:off x="11075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79"/>
          <p:cNvSpPr/>
          <p:nvPr userDrawn="1"/>
        </p:nvSpPr>
        <p:spPr>
          <a:xfrm>
            <a:off x="1198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0"/>
          <p:cNvSpPr/>
          <p:nvPr userDrawn="1"/>
        </p:nvSpPr>
        <p:spPr>
          <a:xfrm>
            <a:off x="1198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1"/>
          <p:cNvSpPr/>
          <p:nvPr userDrawn="1"/>
        </p:nvSpPr>
        <p:spPr>
          <a:xfrm>
            <a:off x="12889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2"/>
          <p:cNvSpPr/>
          <p:nvPr userDrawn="1"/>
        </p:nvSpPr>
        <p:spPr>
          <a:xfrm>
            <a:off x="12889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3"/>
          <p:cNvSpPr/>
          <p:nvPr userDrawn="1"/>
        </p:nvSpPr>
        <p:spPr>
          <a:xfrm>
            <a:off x="1379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4"/>
          <p:cNvSpPr/>
          <p:nvPr userDrawn="1"/>
        </p:nvSpPr>
        <p:spPr>
          <a:xfrm>
            <a:off x="1379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85"/>
          <p:cNvSpPr/>
          <p:nvPr userDrawn="1"/>
        </p:nvSpPr>
        <p:spPr>
          <a:xfrm>
            <a:off x="1470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86"/>
          <p:cNvSpPr/>
          <p:nvPr userDrawn="1"/>
        </p:nvSpPr>
        <p:spPr>
          <a:xfrm>
            <a:off x="1470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87"/>
          <p:cNvSpPr/>
          <p:nvPr userDrawn="1"/>
        </p:nvSpPr>
        <p:spPr>
          <a:xfrm>
            <a:off x="156095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88"/>
          <p:cNvSpPr/>
          <p:nvPr userDrawn="1"/>
        </p:nvSpPr>
        <p:spPr>
          <a:xfrm>
            <a:off x="156095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89"/>
          <p:cNvSpPr/>
          <p:nvPr userDrawn="1"/>
        </p:nvSpPr>
        <p:spPr>
          <a:xfrm>
            <a:off x="1651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0"/>
          <p:cNvSpPr/>
          <p:nvPr userDrawn="1"/>
        </p:nvSpPr>
        <p:spPr>
          <a:xfrm>
            <a:off x="1651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1"/>
          <p:cNvSpPr/>
          <p:nvPr userDrawn="1"/>
        </p:nvSpPr>
        <p:spPr>
          <a:xfrm>
            <a:off x="17423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2"/>
          <p:cNvSpPr/>
          <p:nvPr userDrawn="1"/>
        </p:nvSpPr>
        <p:spPr>
          <a:xfrm>
            <a:off x="17423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3"/>
          <p:cNvSpPr/>
          <p:nvPr userDrawn="1"/>
        </p:nvSpPr>
        <p:spPr>
          <a:xfrm>
            <a:off x="1832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4"/>
          <p:cNvSpPr/>
          <p:nvPr userDrawn="1"/>
        </p:nvSpPr>
        <p:spPr>
          <a:xfrm>
            <a:off x="1832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195"/>
          <p:cNvSpPr/>
          <p:nvPr userDrawn="1"/>
        </p:nvSpPr>
        <p:spPr>
          <a:xfrm>
            <a:off x="19236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196"/>
          <p:cNvSpPr/>
          <p:nvPr userDrawn="1"/>
        </p:nvSpPr>
        <p:spPr>
          <a:xfrm>
            <a:off x="19236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197"/>
          <p:cNvSpPr/>
          <p:nvPr userDrawn="1"/>
        </p:nvSpPr>
        <p:spPr>
          <a:xfrm>
            <a:off x="2014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198"/>
          <p:cNvSpPr/>
          <p:nvPr userDrawn="1"/>
        </p:nvSpPr>
        <p:spPr>
          <a:xfrm>
            <a:off x="2014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199"/>
          <p:cNvSpPr/>
          <p:nvPr userDrawn="1"/>
        </p:nvSpPr>
        <p:spPr>
          <a:xfrm>
            <a:off x="21050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0"/>
          <p:cNvSpPr/>
          <p:nvPr userDrawn="1"/>
        </p:nvSpPr>
        <p:spPr>
          <a:xfrm>
            <a:off x="21050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1"/>
          <p:cNvSpPr/>
          <p:nvPr userDrawn="1"/>
        </p:nvSpPr>
        <p:spPr>
          <a:xfrm>
            <a:off x="219570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2"/>
          <p:cNvSpPr/>
          <p:nvPr userDrawn="1"/>
        </p:nvSpPr>
        <p:spPr>
          <a:xfrm>
            <a:off x="219570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3"/>
          <p:cNvSpPr/>
          <p:nvPr userDrawn="1"/>
        </p:nvSpPr>
        <p:spPr>
          <a:xfrm>
            <a:off x="228638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4"/>
          <p:cNvSpPr/>
          <p:nvPr userDrawn="1"/>
        </p:nvSpPr>
        <p:spPr>
          <a:xfrm>
            <a:off x="228638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05"/>
          <p:cNvSpPr/>
          <p:nvPr userDrawn="1"/>
        </p:nvSpPr>
        <p:spPr>
          <a:xfrm>
            <a:off x="237705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06"/>
          <p:cNvSpPr/>
          <p:nvPr userDrawn="1"/>
        </p:nvSpPr>
        <p:spPr>
          <a:xfrm>
            <a:off x="237705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07"/>
          <p:cNvSpPr/>
          <p:nvPr userDrawn="1"/>
        </p:nvSpPr>
        <p:spPr>
          <a:xfrm>
            <a:off x="246773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08"/>
          <p:cNvSpPr/>
          <p:nvPr userDrawn="1"/>
        </p:nvSpPr>
        <p:spPr>
          <a:xfrm>
            <a:off x="246773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09"/>
          <p:cNvSpPr/>
          <p:nvPr userDrawn="1"/>
        </p:nvSpPr>
        <p:spPr>
          <a:xfrm>
            <a:off x="255841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0"/>
          <p:cNvSpPr/>
          <p:nvPr userDrawn="1"/>
        </p:nvSpPr>
        <p:spPr>
          <a:xfrm>
            <a:off x="255841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1"/>
          <p:cNvSpPr/>
          <p:nvPr userDrawn="1"/>
        </p:nvSpPr>
        <p:spPr>
          <a:xfrm>
            <a:off x="264909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2"/>
          <p:cNvSpPr/>
          <p:nvPr userDrawn="1"/>
        </p:nvSpPr>
        <p:spPr>
          <a:xfrm>
            <a:off x="264909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3"/>
          <p:cNvSpPr/>
          <p:nvPr userDrawn="1"/>
        </p:nvSpPr>
        <p:spPr>
          <a:xfrm>
            <a:off x="273977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4"/>
          <p:cNvSpPr/>
          <p:nvPr userDrawn="1"/>
        </p:nvSpPr>
        <p:spPr>
          <a:xfrm>
            <a:off x="273977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15"/>
          <p:cNvSpPr/>
          <p:nvPr userDrawn="1"/>
        </p:nvSpPr>
        <p:spPr>
          <a:xfrm>
            <a:off x="283044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16"/>
          <p:cNvSpPr/>
          <p:nvPr userDrawn="1"/>
        </p:nvSpPr>
        <p:spPr>
          <a:xfrm>
            <a:off x="283044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17"/>
          <p:cNvSpPr/>
          <p:nvPr userDrawn="1"/>
        </p:nvSpPr>
        <p:spPr>
          <a:xfrm>
            <a:off x="292112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18"/>
          <p:cNvSpPr/>
          <p:nvPr userDrawn="1"/>
        </p:nvSpPr>
        <p:spPr>
          <a:xfrm>
            <a:off x="292112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19"/>
          <p:cNvSpPr/>
          <p:nvPr userDrawn="1"/>
        </p:nvSpPr>
        <p:spPr>
          <a:xfrm>
            <a:off x="30118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0"/>
          <p:cNvSpPr/>
          <p:nvPr userDrawn="1"/>
        </p:nvSpPr>
        <p:spPr>
          <a:xfrm>
            <a:off x="30118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1"/>
          <p:cNvSpPr/>
          <p:nvPr userDrawn="1"/>
        </p:nvSpPr>
        <p:spPr>
          <a:xfrm>
            <a:off x="310248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2"/>
          <p:cNvSpPr/>
          <p:nvPr userDrawn="1"/>
        </p:nvSpPr>
        <p:spPr>
          <a:xfrm>
            <a:off x="310248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3"/>
          <p:cNvSpPr/>
          <p:nvPr userDrawn="1"/>
        </p:nvSpPr>
        <p:spPr>
          <a:xfrm>
            <a:off x="31931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4"/>
          <p:cNvSpPr/>
          <p:nvPr userDrawn="1"/>
        </p:nvSpPr>
        <p:spPr>
          <a:xfrm>
            <a:off x="31931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25"/>
          <p:cNvSpPr/>
          <p:nvPr userDrawn="1"/>
        </p:nvSpPr>
        <p:spPr>
          <a:xfrm>
            <a:off x="328383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26"/>
          <p:cNvSpPr/>
          <p:nvPr userDrawn="1"/>
        </p:nvSpPr>
        <p:spPr>
          <a:xfrm>
            <a:off x="328383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27"/>
          <p:cNvSpPr/>
          <p:nvPr userDrawn="1"/>
        </p:nvSpPr>
        <p:spPr>
          <a:xfrm>
            <a:off x="33745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28"/>
          <p:cNvSpPr/>
          <p:nvPr userDrawn="1"/>
        </p:nvSpPr>
        <p:spPr>
          <a:xfrm>
            <a:off x="33745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29"/>
          <p:cNvSpPr/>
          <p:nvPr userDrawn="1"/>
        </p:nvSpPr>
        <p:spPr>
          <a:xfrm>
            <a:off x="34651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0"/>
          <p:cNvSpPr/>
          <p:nvPr userDrawn="1"/>
        </p:nvSpPr>
        <p:spPr>
          <a:xfrm>
            <a:off x="34651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1"/>
          <p:cNvSpPr/>
          <p:nvPr userDrawn="1"/>
        </p:nvSpPr>
        <p:spPr>
          <a:xfrm>
            <a:off x="35558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2"/>
          <p:cNvSpPr/>
          <p:nvPr userDrawn="1"/>
        </p:nvSpPr>
        <p:spPr>
          <a:xfrm>
            <a:off x="35558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3"/>
          <p:cNvSpPr/>
          <p:nvPr userDrawn="1"/>
        </p:nvSpPr>
        <p:spPr>
          <a:xfrm>
            <a:off x="36465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4"/>
          <p:cNvSpPr/>
          <p:nvPr userDrawn="1"/>
        </p:nvSpPr>
        <p:spPr>
          <a:xfrm>
            <a:off x="36465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35"/>
          <p:cNvSpPr/>
          <p:nvPr userDrawn="1"/>
        </p:nvSpPr>
        <p:spPr>
          <a:xfrm>
            <a:off x="37372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36"/>
          <p:cNvSpPr/>
          <p:nvPr userDrawn="1"/>
        </p:nvSpPr>
        <p:spPr>
          <a:xfrm>
            <a:off x="37372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37"/>
          <p:cNvSpPr/>
          <p:nvPr userDrawn="1"/>
        </p:nvSpPr>
        <p:spPr>
          <a:xfrm>
            <a:off x="382790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38"/>
          <p:cNvSpPr/>
          <p:nvPr userDrawn="1"/>
        </p:nvSpPr>
        <p:spPr>
          <a:xfrm>
            <a:off x="382790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39"/>
          <p:cNvSpPr/>
          <p:nvPr userDrawn="1"/>
        </p:nvSpPr>
        <p:spPr>
          <a:xfrm>
            <a:off x="39185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0"/>
          <p:cNvSpPr/>
          <p:nvPr userDrawn="1"/>
        </p:nvSpPr>
        <p:spPr>
          <a:xfrm>
            <a:off x="39185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1"/>
          <p:cNvSpPr/>
          <p:nvPr userDrawn="1"/>
        </p:nvSpPr>
        <p:spPr>
          <a:xfrm>
            <a:off x="400926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2"/>
          <p:cNvSpPr/>
          <p:nvPr userDrawn="1"/>
        </p:nvSpPr>
        <p:spPr>
          <a:xfrm>
            <a:off x="400926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3"/>
          <p:cNvSpPr/>
          <p:nvPr userDrawn="1"/>
        </p:nvSpPr>
        <p:spPr>
          <a:xfrm>
            <a:off x="40999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4"/>
          <p:cNvSpPr/>
          <p:nvPr userDrawn="1"/>
        </p:nvSpPr>
        <p:spPr>
          <a:xfrm>
            <a:off x="40999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45"/>
          <p:cNvSpPr/>
          <p:nvPr userDrawn="1"/>
        </p:nvSpPr>
        <p:spPr>
          <a:xfrm>
            <a:off x="419061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46"/>
          <p:cNvSpPr/>
          <p:nvPr userDrawn="1"/>
        </p:nvSpPr>
        <p:spPr>
          <a:xfrm>
            <a:off x="419061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47"/>
          <p:cNvSpPr/>
          <p:nvPr userDrawn="1"/>
        </p:nvSpPr>
        <p:spPr>
          <a:xfrm>
            <a:off x="42812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48"/>
          <p:cNvSpPr/>
          <p:nvPr userDrawn="1"/>
        </p:nvSpPr>
        <p:spPr>
          <a:xfrm>
            <a:off x="42812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49"/>
          <p:cNvSpPr/>
          <p:nvPr userDrawn="1"/>
        </p:nvSpPr>
        <p:spPr>
          <a:xfrm>
            <a:off x="437197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0"/>
          <p:cNvSpPr/>
          <p:nvPr userDrawn="1"/>
        </p:nvSpPr>
        <p:spPr>
          <a:xfrm>
            <a:off x="437197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1"/>
          <p:cNvSpPr/>
          <p:nvPr userDrawn="1"/>
        </p:nvSpPr>
        <p:spPr>
          <a:xfrm>
            <a:off x="44626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2"/>
          <p:cNvSpPr/>
          <p:nvPr userDrawn="1"/>
        </p:nvSpPr>
        <p:spPr>
          <a:xfrm>
            <a:off x="44626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3"/>
          <p:cNvSpPr/>
          <p:nvPr userDrawn="1"/>
        </p:nvSpPr>
        <p:spPr>
          <a:xfrm>
            <a:off x="455333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4"/>
          <p:cNvSpPr/>
          <p:nvPr userDrawn="1"/>
        </p:nvSpPr>
        <p:spPr>
          <a:xfrm>
            <a:off x="455333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55"/>
          <p:cNvSpPr/>
          <p:nvPr userDrawn="1"/>
        </p:nvSpPr>
        <p:spPr>
          <a:xfrm>
            <a:off x="46440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56"/>
          <p:cNvSpPr/>
          <p:nvPr userDrawn="1"/>
        </p:nvSpPr>
        <p:spPr>
          <a:xfrm>
            <a:off x="46440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57"/>
          <p:cNvSpPr/>
          <p:nvPr userDrawn="1"/>
        </p:nvSpPr>
        <p:spPr>
          <a:xfrm>
            <a:off x="473468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58"/>
          <p:cNvSpPr/>
          <p:nvPr userDrawn="1"/>
        </p:nvSpPr>
        <p:spPr>
          <a:xfrm>
            <a:off x="473468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59"/>
          <p:cNvSpPr/>
          <p:nvPr userDrawn="1"/>
        </p:nvSpPr>
        <p:spPr>
          <a:xfrm>
            <a:off x="48253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0"/>
          <p:cNvSpPr/>
          <p:nvPr userDrawn="1"/>
        </p:nvSpPr>
        <p:spPr>
          <a:xfrm>
            <a:off x="48253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1"/>
          <p:cNvSpPr/>
          <p:nvPr userDrawn="1"/>
        </p:nvSpPr>
        <p:spPr>
          <a:xfrm>
            <a:off x="491604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2"/>
          <p:cNvSpPr/>
          <p:nvPr userDrawn="1"/>
        </p:nvSpPr>
        <p:spPr>
          <a:xfrm>
            <a:off x="491604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3"/>
          <p:cNvSpPr/>
          <p:nvPr userDrawn="1"/>
        </p:nvSpPr>
        <p:spPr>
          <a:xfrm>
            <a:off x="50067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4"/>
          <p:cNvSpPr/>
          <p:nvPr userDrawn="1"/>
        </p:nvSpPr>
        <p:spPr>
          <a:xfrm>
            <a:off x="50067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65"/>
          <p:cNvSpPr/>
          <p:nvPr userDrawn="1"/>
        </p:nvSpPr>
        <p:spPr>
          <a:xfrm>
            <a:off x="50973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66"/>
          <p:cNvSpPr/>
          <p:nvPr userDrawn="1"/>
        </p:nvSpPr>
        <p:spPr>
          <a:xfrm>
            <a:off x="50973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67"/>
          <p:cNvSpPr/>
          <p:nvPr userDrawn="1"/>
        </p:nvSpPr>
        <p:spPr>
          <a:xfrm>
            <a:off x="51880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68"/>
          <p:cNvSpPr/>
          <p:nvPr userDrawn="1"/>
        </p:nvSpPr>
        <p:spPr>
          <a:xfrm>
            <a:off x="51880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69"/>
          <p:cNvSpPr/>
          <p:nvPr userDrawn="1"/>
        </p:nvSpPr>
        <p:spPr>
          <a:xfrm>
            <a:off x="527875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0"/>
          <p:cNvSpPr/>
          <p:nvPr userDrawn="1"/>
        </p:nvSpPr>
        <p:spPr>
          <a:xfrm>
            <a:off x="527875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1"/>
          <p:cNvSpPr/>
          <p:nvPr userDrawn="1"/>
        </p:nvSpPr>
        <p:spPr>
          <a:xfrm>
            <a:off x="53694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2"/>
          <p:cNvSpPr/>
          <p:nvPr userDrawn="1"/>
        </p:nvSpPr>
        <p:spPr>
          <a:xfrm>
            <a:off x="53694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3"/>
          <p:cNvSpPr/>
          <p:nvPr userDrawn="1"/>
        </p:nvSpPr>
        <p:spPr>
          <a:xfrm>
            <a:off x="546011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4"/>
          <p:cNvSpPr/>
          <p:nvPr userDrawn="1"/>
        </p:nvSpPr>
        <p:spPr>
          <a:xfrm>
            <a:off x="546011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75"/>
          <p:cNvSpPr/>
          <p:nvPr userDrawn="1"/>
        </p:nvSpPr>
        <p:spPr>
          <a:xfrm>
            <a:off x="55507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76"/>
          <p:cNvSpPr/>
          <p:nvPr userDrawn="1"/>
        </p:nvSpPr>
        <p:spPr>
          <a:xfrm>
            <a:off x="55507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77"/>
          <p:cNvSpPr/>
          <p:nvPr userDrawn="1"/>
        </p:nvSpPr>
        <p:spPr>
          <a:xfrm>
            <a:off x="56414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78"/>
          <p:cNvSpPr/>
          <p:nvPr userDrawn="1"/>
        </p:nvSpPr>
        <p:spPr>
          <a:xfrm>
            <a:off x="56414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79"/>
          <p:cNvSpPr/>
          <p:nvPr userDrawn="1"/>
        </p:nvSpPr>
        <p:spPr>
          <a:xfrm>
            <a:off x="57321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0"/>
          <p:cNvSpPr/>
          <p:nvPr userDrawn="1"/>
        </p:nvSpPr>
        <p:spPr>
          <a:xfrm>
            <a:off x="57321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1"/>
          <p:cNvSpPr/>
          <p:nvPr userDrawn="1"/>
        </p:nvSpPr>
        <p:spPr>
          <a:xfrm>
            <a:off x="58228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2"/>
          <p:cNvSpPr/>
          <p:nvPr userDrawn="1"/>
        </p:nvSpPr>
        <p:spPr>
          <a:xfrm>
            <a:off x="58228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3"/>
          <p:cNvSpPr/>
          <p:nvPr userDrawn="1"/>
        </p:nvSpPr>
        <p:spPr>
          <a:xfrm>
            <a:off x="59135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4"/>
          <p:cNvSpPr/>
          <p:nvPr userDrawn="1"/>
        </p:nvSpPr>
        <p:spPr>
          <a:xfrm>
            <a:off x="59135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85"/>
          <p:cNvSpPr/>
          <p:nvPr userDrawn="1"/>
        </p:nvSpPr>
        <p:spPr>
          <a:xfrm>
            <a:off x="60041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86"/>
          <p:cNvSpPr/>
          <p:nvPr userDrawn="1"/>
        </p:nvSpPr>
        <p:spPr>
          <a:xfrm>
            <a:off x="60041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87"/>
          <p:cNvSpPr/>
          <p:nvPr userDrawn="1"/>
        </p:nvSpPr>
        <p:spPr>
          <a:xfrm>
            <a:off x="609485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88"/>
          <p:cNvSpPr/>
          <p:nvPr userDrawn="1"/>
        </p:nvSpPr>
        <p:spPr>
          <a:xfrm>
            <a:off x="609485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89"/>
          <p:cNvSpPr/>
          <p:nvPr userDrawn="1"/>
        </p:nvSpPr>
        <p:spPr>
          <a:xfrm>
            <a:off x="61855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0"/>
          <p:cNvSpPr/>
          <p:nvPr userDrawn="1"/>
        </p:nvSpPr>
        <p:spPr>
          <a:xfrm>
            <a:off x="61855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1"/>
          <p:cNvSpPr/>
          <p:nvPr userDrawn="1"/>
        </p:nvSpPr>
        <p:spPr>
          <a:xfrm>
            <a:off x="62762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2"/>
          <p:cNvSpPr/>
          <p:nvPr userDrawn="1"/>
        </p:nvSpPr>
        <p:spPr>
          <a:xfrm>
            <a:off x="62762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3"/>
          <p:cNvSpPr/>
          <p:nvPr userDrawn="1"/>
        </p:nvSpPr>
        <p:spPr>
          <a:xfrm>
            <a:off x="636689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4"/>
          <p:cNvSpPr/>
          <p:nvPr userDrawn="1"/>
        </p:nvSpPr>
        <p:spPr>
          <a:xfrm>
            <a:off x="636689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295"/>
          <p:cNvSpPr/>
          <p:nvPr userDrawn="1"/>
        </p:nvSpPr>
        <p:spPr>
          <a:xfrm>
            <a:off x="64575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296"/>
          <p:cNvSpPr/>
          <p:nvPr userDrawn="1"/>
        </p:nvSpPr>
        <p:spPr>
          <a:xfrm>
            <a:off x="64575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297"/>
          <p:cNvSpPr/>
          <p:nvPr userDrawn="1"/>
        </p:nvSpPr>
        <p:spPr>
          <a:xfrm>
            <a:off x="65482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298"/>
          <p:cNvSpPr/>
          <p:nvPr userDrawn="1"/>
        </p:nvSpPr>
        <p:spPr>
          <a:xfrm>
            <a:off x="65482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299"/>
          <p:cNvSpPr/>
          <p:nvPr userDrawn="1"/>
        </p:nvSpPr>
        <p:spPr>
          <a:xfrm>
            <a:off x="66389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0"/>
          <p:cNvSpPr/>
          <p:nvPr userDrawn="1"/>
        </p:nvSpPr>
        <p:spPr>
          <a:xfrm>
            <a:off x="66389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1"/>
          <p:cNvSpPr/>
          <p:nvPr userDrawn="1"/>
        </p:nvSpPr>
        <p:spPr>
          <a:xfrm>
            <a:off x="672960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2"/>
          <p:cNvSpPr/>
          <p:nvPr userDrawn="1"/>
        </p:nvSpPr>
        <p:spPr>
          <a:xfrm>
            <a:off x="672960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3"/>
          <p:cNvSpPr/>
          <p:nvPr userDrawn="1"/>
        </p:nvSpPr>
        <p:spPr>
          <a:xfrm>
            <a:off x="682028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4"/>
          <p:cNvSpPr/>
          <p:nvPr userDrawn="1"/>
        </p:nvSpPr>
        <p:spPr>
          <a:xfrm>
            <a:off x="682028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05"/>
          <p:cNvSpPr/>
          <p:nvPr userDrawn="1"/>
        </p:nvSpPr>
        <p:spPr>
          <a:xfrm>
            <a:off x="691172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06"/>
          <p:cNvSpPr/>
          <p:nvPr userDrawn="1"/>
        </p:nvSpPr>
        <p:spPr>
          <a:xfrm>
            <a:off x="691172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07"/>
          <p:cNvSpPr/>
          <p:nvPr userDrawn="1"/>
        </p:nvSpPr>
        <p:spPr>
          <a:xfrm>
            <a:off x="700316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08"/>
          <p:cNvSpPr/>
          <p:nvPr userDrawn="1"/>
        </p:nvSpPr>
        <p:spPr>
          <a:xfrm>
            <a:off x="700316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09"/>
          <p:cNvSpPr/>
          <p:nvPr userDrawn="1"/>
        </p:nvSpPr>
        <p:spPr>
          <a:xfrm>
            <a:off x="709460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0"/>
          <p:cNvSpPr/>
          <p:nvPr userDrawn="1"/>
        </p:nvSpPr>
        <p:spPr>
          <a:xfrm>
            <a:off x="7094600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1"/>
          <p:cNvSpPr/>
          <p:nvPr userDrawn="1"/>
        </p:nvSpPr>
        <p:spPr>
          <a:xfrm>
            <a:off x="718604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2"/>
          <p:cNvSpPr/>
          <p:nvPr userDrawn="1"/>
        </p:nvSpPr>
        <p:spPr>
          <a:xfrm>
            <a:off x="718604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3"/>
          <p:cNvSpPr/>
          <p:nvPr userDrawn="1"/>
        </p:nvSpPr>
        <p:spPr>
          <a:xfrm>
            <a:off x="727748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4"/>
          <p:cNvSpPr/>
          <p:nvPr userDrawn="1"/>
        </p:nvSpPr>
        <p:spPr>
          <a:xfrm>
            <a:off x="727748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15"/>
          <p:cNvSpPr/>
          <p:nvPr userDrawn="1"/>
        </p:nvSpPr>
        <p:spPr>
          <a:xfrm>
            <a:off x="7366634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16"/>
          <p:cNvSpPr/>
          <p:nvPr userDrawn="1"/>
        </p:nvSpPr>
        <p:spPr>
          <a:xfrm>
            <a:off x="7366634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17"/>
          <p:cNvSpPr/>
          <p:nvPr userDrawn="1"/>
        </p:nvSpPr>
        <p:spPr>
          <a:xfrm>
            <a:off x="7366634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9312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18"/>
          <p:cNvSpPr/>
          <p:nvPr userDrawn="1"/>
        </p:nvSpPr>
        <p:spPr>
          <a:xfrm>
            <a:off x="7366634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19"/>
          <p:cNvSpPr/>
          <p:nvPr userDrawn="1"/>
        </p:nvSpPr>
        <p:spPr>
          <a:xfrm>
            <a:off x="7366634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0"/>
          <p:cNvSpPr/>
          <p:nvPr userDrawn="1"/>
        </p:nvSpPr>
        <p:spPr>
          <a:xfrm>
            <a:off x="7370064" y="395097"/>
            <a:ext cx="86105" cy="9268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1"/>
          <p:cNvSpPr/>
          <p:nvPr userDrawn="1"/>
        </p:nvSpPr>
        <p:spPr>
          <a:xfrm>
            <a:off x="470534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9312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2"/>
          <p:cNvSpPr/>
          <p:nvPr userDrawn="1"/>
        </p:nvSpPr>
        <p:spPr>
          <a:xfrm>
            <a:off x="381000" y="394334"/>
            <a:ext cx="86106" cy="9269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Title 328"/>
          <p:cNvSpPr>
            <a:spLocks noGrp="1"/>
          </p:cNvSpPr>
          <p:nvPr>
            <p:ph type="title"/>
          </p:nvPr>
        </p:nvSpPr>
        <p:spPr>
          <a:xfrm>
            <a:off x="741171" y="838898"/>
            <a:ext cx="6173216" cy="5568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2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65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17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1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56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4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18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931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3821938" y="9358121"/>
            <a:ext cx="220345" cy="19430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6731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41DAA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30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96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46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78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0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6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28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9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08504" y="2545079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931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3821938" y="9358121"/>
            <a:ext cx="220345" cy="19430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6731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41DAA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47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21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5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47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4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9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7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3821938" y="9358121"/>
            <a:ext cx="220345" cy="19430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marL="6731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41DAA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0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2372" y="4312158"/>
            <a:ext cx="2327655" cy="556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9312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9378-AA56-4E47-81C9-616AD08043D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4AD6-6C35-4D47-9D2C-9BD0A71697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bject 4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 userDrawn="1"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2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4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5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6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7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8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9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0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1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2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3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4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5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6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7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8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9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0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1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2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3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4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5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6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7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8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9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0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1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2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3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4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5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6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7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8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9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0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1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2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3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4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5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6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7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8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59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0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1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2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3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4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5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6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7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8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69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0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1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2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3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4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5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6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7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8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79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0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1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2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3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4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5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6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7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8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89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0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1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2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3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4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5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6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7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8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99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0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1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2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3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4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5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6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7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8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09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0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1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2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3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4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15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6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7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8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19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0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1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2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3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4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5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6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7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8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29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0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1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2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3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4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5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36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37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38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39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0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1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2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3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4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45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46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47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48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49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0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1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2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3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4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55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56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57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58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59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0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1"/>
          <p:cNvSpPr/>
          <p:nvPr userDrawn="1"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2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3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4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65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66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67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68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69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0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1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2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3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4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75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76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77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78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79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0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1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2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3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4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85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86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87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88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89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0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1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2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3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4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195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196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197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198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199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0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1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2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3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4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05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06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07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08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09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0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1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2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3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4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15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16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17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18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19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0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1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2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3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4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25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26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27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28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29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0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1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2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3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4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35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36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37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38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39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0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1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2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3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4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45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46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47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48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49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0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1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2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3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4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55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56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57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58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59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0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1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2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3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4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65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66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67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68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69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0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1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2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3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4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75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76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77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78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79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0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1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2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3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4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85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86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87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88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89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0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1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2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3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4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295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296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297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298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299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0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1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2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3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4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05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06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07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08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09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0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1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2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3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4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15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16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17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18"/>
          <p:cNvSpPr/>
          <p:nvPr userDrawn="1"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19"/>
          <p:cNvSpPr/>
          <p:nvPr userDrawn="1"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0"/>
          <p:cNvSpPr/>
          <p:nvPr userDrawn="1"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1"/>
          <p:cNvSpPr/>
          <p:nvPr userDrawn="1"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81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smtClean="0">
          <a:solidFill>
            <a:srgbClr val="931200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ADCB-502A-4FE7-8D8F-4B3A4C0ECEF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1A80-2BEC-4D6F-81D0-B9554E6456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ject 3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4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 userDrawn="1"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2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4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5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6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7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8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9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0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1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2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3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4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5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6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7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8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9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0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1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2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3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4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5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6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7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8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9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0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1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2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3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4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5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6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7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8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9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0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1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2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3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4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5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6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7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8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59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0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1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2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3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4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5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6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7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8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69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0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1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2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3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4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5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6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7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8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79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0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1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2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3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4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5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6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7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8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89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0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1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2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3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4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5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6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7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8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99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0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1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2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3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4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5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6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7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8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09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0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1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2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3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4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15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6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7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8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19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0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1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2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3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4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5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6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7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8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29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0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1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2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3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4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5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36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37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38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39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0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1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2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3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4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45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46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47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48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49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0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1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2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3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4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55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56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57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58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59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0"/>
          <p:cNvSpPr/>
          <p:nvPr userDrawn="1"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1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2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3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4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65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66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67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68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69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0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1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2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3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4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75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76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77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78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79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0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1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2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3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4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85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86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87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88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89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0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1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2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3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4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195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196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197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198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199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0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1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2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3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4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05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06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07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08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09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0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1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2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3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4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15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16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17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18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19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0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1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2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3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4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25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26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27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28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29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0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1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2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3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4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35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36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37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38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39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0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1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2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3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4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45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46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47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48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49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0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1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2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3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4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55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56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57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58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59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0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1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2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3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4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65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66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67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68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69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0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1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2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3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4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75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76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77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78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79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0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1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2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3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4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85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86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87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88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89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0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1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2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3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4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295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296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297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298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299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0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1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2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3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4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05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06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07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08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09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0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1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2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3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4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15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16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17"/>
          <p:cNvSpPr/>
          <p:nvPr userDrawn="1"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18"/>
          <p:cNvSpPr/>
          <p:nvPr userDrawn="1"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19"/>
          <p:cNvSpPr/>
          <p:nvPr userDrawn="1"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0"/>
          <p:cNvSpPr/>
          <p:nvPr userDrawn="1"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7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33" y="457200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747" y="2533650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08" y="91709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2A80E-60ED-4405-9E28-11354DE87DC6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145" y="91709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95" y="91709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650A-F97A-423E-A457-3EC5F5D854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bject 4"/>
          <p:cNvSpPr/>
          <p:nvPr userDrawn="1"/>
        </p:nvSpPr>
        <p:spPr>
          <a:xfrm>
            <a:off x="39281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39281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6"/>
          <p:cNvSpPr/>
          <p:nvPr userDrawn="1"/>
        </p:nvSpPr>
        <p:spPr>
          <a:xfrm>
            <a:off x="39281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39281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8"/>
          <p:cNvSpPr/>
          <p:nvPr userDrawn="1"/>
        </p:nvSpPr>
        <p:spPr>
          <a:xfrm>
            <a:off x="48196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9"/>
          <p:cNvSpPr/>
          <p:nvPr userDrawn="1"/>
        </p:nvSpPr>
        <p:spPr>
          <a:xfrm>
            <a:off x="4819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0"/>
          <p:cNvSpPr/>
          <p:nvPr userDrawn="1"/>
        </p:nvSpPr>
        <p:spPr>
          <a:xfrm>
            <a:off x="4819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1"/>
          <p:cNvSpPr/>
          <p:nvPr userDrawn="1"/>
        </p:nvSpPr>
        <p:spPr>
          <a:xfrm>
            <a:off x="57264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57264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3"/>
          <p:cNvSpPr/>
          <p:nvPr userDrawn="1"/>
        </p:nvSpPr>
        <p:spPr>
          <a:xfrm>
            <a:off x="6633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4"/>
          <p:cNvSpPr/>
          <p:nvPr userDrawn="1"/>
        </p:nvSpPr>
        <p:spPr>
          <a:xfrm>
            <a:off x="6633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5"/>
          <p:cNvSpPr/>
          <p:nvPr userDrawn="1"/>
        </p:nvSpPr>
        <p:spPr>
          <a:xfrm>
            <a:off x="7540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6"/>
          <p:cNvSpPr/>
          <p:nvPr userDrawn="1"/>
        </p:nvSpPr>
        <p:spPr>
          <a:xfrm>
            <a:off x="7540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7"/>
          <p:cNvSpPr/>
          <p:nvPr userDrawn="1"/>
        </p:nvSpPr>
        <p:spPr>
          <a:xfrm>
            <a:off x="8446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8"/>
          <p:cNvSpPr/>
          <p:nvPr userDrawn="1"/>
        </p:nvSpPr>
        <p:spPr>
          <a:xfrm>
            <a:off x="8446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9"/>
          <p:cNvSpPr/>
          <p:nvPr userDrawn="1"/>
        </p:nvSpPr>
        <p:spPr>
          <a:xfrm>
            <a:off x="93535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0"/>
          <p:cNvSpPr/>
          <p:nvPr userDrawn="1"/>
        </p:nvSpPr>
        <p:spPr>
          <a:xfrm>
            <a:off x="93535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1"/>
          <p:cNvSpPr/>
          <p:nvPr userDrawn="1"/>
        </p:nvSpPr>
        <p:spPr>
          <a:xfrm>
            <a:off x="102603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2"/>
          <p:cNvSpPr/>
          <p:nvPr userDrawn="1"/>
        </p:nvSpPr>
        <p:spPr>
          <a:xfrm>
            <a:off x="102603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3"/>
          <p:cNvSpPr/>
          <p:nvPr userDrawn="1"/>
        </p:nvSpPr>
        <p:spPr>
          <a:xfrm>
            <a:off x="11167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4"/>
          <p:cNvSpPr/>
          <p:nvPr userDrawn="1"/>
        </p:nvSpPr>
        <p:spPr>
          <a:xfrm>
            <a:off x="11167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5"/>
          <p:cNvSpPr/>
          <p:nvPr userDrawn="1"/>
        </p:nvSpPr>
        <p:spPr>
          <a:xfrm>
            <a:off x="120738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6"/>
          <p:cNvSpPr/>
          <p:nvPr userDrawn="1"/>
        </p:nvSpPr>
        <p:spPr>
          <a:xfrm>
            <a:off x="120738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7"/>
          <p:cNvSpPr/>
          <p:nvPr userDrawn="1"/>
        </p:nvSpPr>
        <p:spPr>
          <a:xfrm>
            <a:off x="12980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8"/>
          <p:cNvSpPr/>
          <p:nvPr userDrawn="1"/>
        </p:nvSpPr>
        <p:spPr>
          <a:xfrm>
            <a:off x="12980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9"/>
          <p:cNvSpPr/>
          <p:nvPr userDrawn="1"/>
        </p:nvSpPr>
        <p:spPr>
          <a:xfrm>
            <a:off x="13887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0"/>
          <p:cNvSpPr/>
          <p:nvPr userDrawn="1"/>
        </p:nvSpPr>
        <p:spPr>
          <a:xfrm>
            <a:off x="13887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1"/>
          <p:cNvSpPr/>
          <p:nvPr userDrawn="1"/>
        </p:nvSpPr>
        <p:spPr>
          <a:xfrm>
            <a:off x="14794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2"/>
          <p:cNvSpPr/>
          <p:nvPr userDrawn="1"/>
        </p:nvSpPr>
        <p:spPr>
          <a:xfrm>
            <a:off x="14794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3"/>
          <p:cNvSpPr/>
          <p:nvPr userDrawn="1"/>
        </p:nvSpPr>
        <p:spPr>
          <a:xfrm>
            <a:off x="15701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4"/>
          <p:cNvSpPr/>
          <p:nvPr userDrawn="1"/>
        </p:nvSpPr>
        <p:spPr>
          <a:xfrm>
            <a:off x="15701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5"/>
          <p:cNvSpPr/>
          <p:nvPr userDrawn="1"/>
        </p:nvSpPr>
        <p:spPr>
          <a:xfrm>
            <a:off x="16607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6"/>
          <p:cNvSpPr/>
          <p:nvPr userDrawn="1"/>
        </p:nvSpPr>
        <p:spPr>
          <a:xfrm>
            <a:off x="16607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7"/>
          <p:cNvSpPr/>
          <p:nvPr userDrawn="1"/>
        </p:nvSpPr>
        <p:spPr>
          <a:xfrm>
            <a:off x="17514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8"/>
          <p:cNvSpPr/>
          <p:nvPr userDrawn="1"/>
        </p:nvSpPr>
        <p:spPr>
          <a:xfrm>
            <a:off x="17514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9"/>
          <p:cNvSpPr/>
          <p:nvPr userDrawn="1"/>
        </p:nvSpPr>
        <p:spPr>
          <a:xfrm>
            <a:off x="18421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0"/>
          <p:cNvSpPr/>
          <p:nvPr userDrawn="1"/>
        </p:nvSpPr>
        <p:spPr>
          <a:xfrm>
            <a:off x="18421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1"/>
          <p:cNvSpPr/>
          <p:nvPr userDrawn="1"/>
        </p:nvSpPr>
        <p:spPr>
          <a:xfrm>
            <a:off x="19328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2"/>
          <p:cNvSpPr/>
          <p:nvPr userDrawn="1"/>
        </p:nvSpPr>
        <p:spPr>
          <a:xfrm>
            <a:off x="19328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3"/>
          <p:cNvSpPr/>
          <p:nvPr userDrawn="1"/>
        </p:nvSpPr>
        <p:spPr>
          <a:xfrm>
            <a:off x="20234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4"/>
          <p:cNvSpPr/>
          <p:nvPr userDrawn="1"/>
        </p:nvSpPr>
        <p:spPr>
          <a:xfrm>
            <a:off x="202349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5"/>
          <p:cNvSpPr/>
          <p:nvPr userDrawn="1"/>
        </p:nvSpPr>
        <p:spPr>
          <a:xfrm>
            <a:off x="21141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6"/>
          <p:cNvSpPr/>
          <p:nvPr userDrawn="1"/>
        </p:nvSpPr>
        <p:spPr>
          <a:xfrm>
            <a:off x="21141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7"/>
          <p:cNvSpPr/>
          <p:nvPr userDrawn="1"/>
        </p:nvSpPr>
        <p:spPr>
          <a:xfrm>
            <a:off x="22048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8"/>
          <p:cNvSpPr/>
          <p:nvPr userDrawn="1"/>
        </p:nvSpPr>
        <p:spPr>
          <a:xfrm>
            <a:off x="22048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9"/>
          <p:cNvSpPr/>
          <p:nvPr userDrawn="1"/>
        </p:nvSpPr>
        <p:spPr>
          <a:xfrm>
            <a:off x="22955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0"/>
          <p:cNvSpPr/>
          <p:nvPr userDrawn="1"/>
        </p:nvSpPr>
        <p:spPr>
          <a:xfrm>
            <a:off x="22955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1"/>
          <p:cNvSpPr/>
          <p:nvPr userDrawn="1"/>
        </p:nvSpPr>
        <p:spPr>
          <a:xfrm>
            <a:off x="23862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2"/>
          <p:cNvSpPr/>
          <p:nvPr userDrawn="1"/>
        </p:nvSpPr>
        <p:spPr>
          <a:xfrm>
            <a:off x="23862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3"/>
          <p:cNvSpPr/>
          <p:nvPr userDrawn="1"/>
        </p:nvSpPr>
        <p:spPr>
          <a:xfrm>
            <a:off x="247688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4"/>
          <p:cNvSpPr/>
          <p:nvPr userDrawn="1"/>
        </p:nvSpPr>
        <p:spPr>
          <a:xfrm>
            <a:off x="247688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5"/>
          <p:cNvSpPr/>
          <p:nvPr userDrawn="1"/>
        </p:nvSpPr>
        <p:spPr>
          <a:xfrm>
            <a:off x="25675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6"/>
          <p:cNvSpPr/>
          <p:nvPr userDrawn="1"/>
        </p:nvSpPr>
        <p:spPr>
          <a:xfrm>
            <a:off x="25675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7"/>
          <p:cNvSpPr/>
          <p:nvPr userDrawn="1"/>
        </p:nvSpPr>
        <p:spPr>
          <a:xfrm>
            <a:off x="265823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8"/>
          <p:cNvSpPr/>
          <p:nvPr userDrawn="1"/>
        </p:nvSpPr>
        <p:spPr>
          <a:xfrm>
            <a:off x="265823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9"/>
          <p:cNvSpPr/>
          <p:nvPr userDrawn="1"/>
        </p:nvSpPr>
        <p:spPr>
          <a:xfrm>
            <a:off x="27489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0"/>
          <p:cNvSpPr/>
          <p:nvPr userDrawn="1"/>
        </p:nvSpPr>
        <p:spPr>
          <a:xfrm>
            <a:off x="27489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1"/>
          <p:cNvSpPr/>
          <p:nvPr userDrawn="1"/>
        </p:nvSpPr>
        <p:spPr>
          <a:xfrm>
            <a:off x="283959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2"/>
          <p:cNvSpPr/>
          <p:nvPr userDrawn="1"/>
        </p:nvSpPr>
        <p:spPr>
          <a:xfrm>
            <a:off x="283959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3"/>
          <p:cNvSpPr/>
          <p:nvPr userDrawn="1"/>
        </p:nvSpPr>
        <p:spPr>
          <a:xfrm>
            <a:off x="29302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4"/>
          <p:cNvSpPr/>
          <p:nvPr userDrawn="1"/>
        </p:nvSpPr>
        <p:spPr>
          <a:xfrm>
            <a:off x="29302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5"/>
          <p:cNvSpPr/>
          <p:nvPr userDrawn="1"/>
        </p:nvSpPr>
        <p:spPr>
          <a:xfrm>
            <a:off x="302094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6"/>
          <p:cNvSpPr/>
          <p:nvPr userDrawn="1"/>
        </p:nvSpPr>
        <p:spPr>
          <a:xfrm>
            <a:off x="302094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7"/>
          <p:cNvSpPr/>
          <p:nvPr userDrawn="1"/>
        </p:nvSpPr>
        <p:spPr>
          <a:xfrm>
            <a:off x="31116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8"/>
          <p:cNvSpPr/>
          <p:nvPr userDrawn="1"/>
        </p:nvSpPr>
        <p:spPr>
          <a:xfrm>
            <a:off x="31116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9"/>
          <p:cNvSpPr/>
          <p:nvPr userDrawn="1"/>
        </p:nvSpPr>
        <p:spPr>
          <a:xfrm>
            <a:off x="32023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0"/>
          <p:cNvSpPr/>
          <p:nvPr userDrawn="1"/>
        </p:nvSpPr>
        <p:spPr>
          <a:xfrm>
            <a:off x="32023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1"/>
          <p:cNvSpPr/>
          <p:nvPr userDrawn="1"/>
        </p:nvSpPr>
        <p:spPr>
          <a:xfrm>
            <a:off x="329298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2"/>
          <p:cNvSpPr/>
          <p:nvPr userDrawn="1"/>
        </p:nvSpPr>
        <p:spPr>
          <a:xfrm>
            <a:off x="329298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3"/>
          <p:cNvSpPr/>
          <p:nvPr userDrawn="1"/>
        </p:nvSpPr>
        <p:spPr>
          <a:xfrm>
            <a:off x="33836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4"/>
          <p:cNvSpPr/>
          <p:nvPr userDrawn="1"/>
        </p:nvSpPr>
        <p:spPr>
          <a:xfrm>
            <a:off x="33836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5"/>
          <p:cNvSpPr/>
          <p:nvPr userDrawn="1"/>
        </p:nvSpPr>
        <p:spPr>
          <a:xfrm>
            <a:off x="347434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6"/>
          <p:cNvSpPr/>
          <p:nvPr userDrawn="1"/>
        </p:nvSpPr>
        <p:spPr>
          <a:xfrm>
            <a:off x="347434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7"/>
          <p:cNvSpPr/>
          <p:nvPr userDrawn="1"/>
        </p:nvSpPr>
        <p:spPr>
          <a:xfrm>
            <a:off x="35650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8"/>
          <p:cNvSpPr/>
          <p:nvPr userDrawn="1"/>
        </p:nvSpPr>
        <p:spPr>
          <a:xfrm>
            <a:off x="35650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9"/>
          <p:cNvSpPr/>
          <p:nvPr userDrawn="1"/>
        </p:nvSpPr>
        <p:spPr>
          <a:xfrm>
            <a:off x="365569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0"/>
          <p:cNvSpPr/>
          <p:nvPr userDrawn="1"/>
        </p:nvSpPr>
        <p:spPr>
          <a:xfrm>
            <a:off x="365569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1"/>
          <p:cNvSpPr/>
          <p:nvPr userDrawn="1"/>
        </p:nvSpPr>
        <p:spPr>
          <a:xfrm>
            <a:off x="37463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2"/>
          <p:cNvSpPr/>
          <p:nvPr userDrawn="1"/>
        </p:nvSpPr>
        <p:spPr>
          <a:xfrm>
            <a:off x="37463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3"/>
          <p:cNvSpPr/>
          <p:nvPr userDrawn="1"/>
        </p:nvSpPr>
        <p:spPr>
          <a:xfrm>
            <a:off x="383705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4"/>
          <p:cNvSpPr/>
          <p:nvPr userDrawn="1"/>
        </p:nvSpPr>
        <p:spPr>
          <a:xfrm>
            <a:off x="383705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5"/>
          <p:cNvSpPr/>
          <p:nvPr userDrawn="1"/>
        </p:nvSpPr>
        <p:spPr>
          <a:xfrm>
            <a:off x="39277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6"/>
          <p:cNvSpPr/>
          <p:nvPr userDrawn="1"/>
        </p:nvSpPr>
        <p:spPr>
          <a:xfrm>
            <a:off x="39277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7"/>
          <p:cNvSpPr/>
          <p:nvPr userDrawn="1"/>
        </p:nvSpPr>
        <p:spPr>
          <a:xfrm>
            <a:off x="401840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8"/>
          <p:cNvSpPr/>
          <p:nvPr userDrawn="1"/>
        </p:nvSpPr>
        <p:spPr>
          <a:xfrm>
            <a:off x="401840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9"/>
          <p:cNvSpPr/>
          <p:nvPr userDrawn="1"/>
        </p:nvSpPr>
        <p:spPr>
          <a:xfrm>
            <a:off x="41090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0"/>
          <p:cNvSpPr/>
          <p:nvPr userDrawn="1"/>
        </p:nvSpPr>
        <p:spPr>
          <a:xfrm>
            <a:off x="41090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1"/>
          <p:cNvSpPr/>
          <p:nvPr userDrawn="1"/>
        </p:nvSpPr>
        <p:spPr>
          <a:xfrm>
            <a:off x="41997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2"/>
          <p:cNvSpPr/>
          <p:nvPr userDrawn="1"/>
        </p:nvSpPr>
        <p:spPr>
          <a:xfrm>
            <a:off x="41997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3"/>
          <p:cNvSpPr/>
          <p:nvPr userDrawn="1"/>
        </p:nvSpPr>
        <p:spPr>
          <a:xfrm>
            <a:off x="42904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4"/>
          <p:cNvSpPr/>
          <p:nvPr userDrawn="1"/>
        </p:nvSpPr>
        <p:spPr>
          <a:xfrm>
            <a:off x="42904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5"/>
          <p:cNvSpPr/>
          <p:nvPr userDrawn="1"/>
        </p:nvSpPr>
        <p:spPr>
          <a:xfrm>
            <a:off x="43811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6"/>
          <p:cNvSpPr/>
          <p:nvPr userDrawn="1"/>
        </p:nvSpPr>
        <p:spPr>
          <a:xfrm>
            <a:off x="43811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7"/>
          <p:cNvSpPr/>
          <p:nvPr userDrawn="1"/>
        </p:nvSpPr>
        <p:spPr>
          <a:xfrm>
            <a:off x="447179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8"/>
          <p:cNvSpPr/>
          <p:nvPr userDrawn="1"/>
        </p:nvSpPr>
        <p:spPr>
          <a:xfrm>
            <a:off x="447179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9"/>
          <p:cNvSpPr/>
          <p:nvPr userDrawn="1"/>
        </p:nvSpPr>
        <p:spPr>
          <a:xfrm>
            <a:off x="456247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0"/>
          <p:cNvSpPr/>
          <p:nvPr userDrawn="1"/>
        </p:nvSpPr>
        <p:spPr>
          <a:xfrm>
            <a:off x="456247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1"/>
          <p:cNvSpPr/>
          <p:nvPr userDrawn="1"/>
        </p:nvSpPr>
        <p:spPr>
          <a:xfrm>
            <a:off x="465315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2"/>
          <p:cNvSpPr/>
          <p:nvPr userDrawn="1"/>
        </p:nvSpPr>
        <p:spPr>
          <a:xfrm>
            <a:off x="465315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3"/>
          <p:cNvSpPr/>
          <p:nvPr userDrawn="1"/>
        </p:nvSpPr>
        <p:spPr>
          <a:xfrm>
            <a:off x="474383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4"/>
          <p:cNvSpPr/>
          <p:nvPr userDrawn="1"/>
        </p:nvSpPr>
        <p:spPr>
          <a:xfrm>
            <a:off x="474383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5"/>
          <p:cNvSpPr/>
          <p:nvPr userDrawn="1"/>
        </p:nvSpPr>
        <p:spPr>
          <a:xfrm>
            <a:off x="483451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6"/>
          <p:cNvSpPr/>
          <p:nvPr userDrawn="1"/>
        </p:nvSpPr>
        <p:spPr>
          <a:xfrm>
            <a:off x="483451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7"/>
          <p:cNvSpPr/>
          <p:nvPr userDrawn="1"/>
        </p:nvSpPr>
        <p:spPr>
          <a:xfrm>
            <a:off x="492518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8"/>
          <p:cNvSpPr/>
          <p:nvPr userDrawn="1"/>
        </p:nvSpPr>
        <p:spPr>
          <a:xfrm>
            <a:off x="492518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9"/>
          <p:cNvSpPr/>
          <p:nvPr userDrawn="1"/>
        </p:nvSpPr>
        <p:spPr>
          <a:xfrm>
            <a:off x="501586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0"/>
          <p:cNvSpPr/>
          <p:nvPr userDrawn="1"/>
        </p:nvSpPr>
        <p:spPr>
          <a:xfrm>
            <a:off x="501586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1"/>
          <p:cNvSpPr/>
          <p:nvPr userDrawn="1"/>
        </p:nvSpPr>
        <p:spPr>
          <a:xfrm>
            <a:off x="510654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2"/>
          <p:cNvSpPr/>
          <p:nvPr userDrawn="1"/>
        </p:nvSpPr>
        <p:spPr>
          <a:xfrm>
            <a:off x="510654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3"/>
          <p:cNvSpPr/>
          <p:nvPr userDrawn="1"/>
        </p:nvSpPr>
        <p:spPr>
          <a:xfrm>
            <a:off x="519722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4"/>
          <p:cNvSpPr/>
          <p:nvPr userDrawn="1"/>
        </p:nvSpPr>
        <p:spPr>
          <a:xfrm>
            <a:off x="519722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5"/>
          <p:cNvSpPr/>
          <p:nvPr userDrawn="1"/>
        </p:nvSpPr>
        <p:spPr>
          <a:xfrm>
            <a:off x="528789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16"/>
          <p:cNvSpPr/>
          <p:nvPr userDrawn="1"/>
        </p:nvSpPr>
        <p:spPr>
          <a:xfrm>
            <a:off x="528789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7"/>
          <p:cNvSpPr/>
          <p:nvPr userDrawn="1"/>
        </p:nvSpPr>
        <p:spPr>
          <a:xfrm>
            <a:off x="53785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8"/>
          <p:cNvSpPr/>
          <p:nvPr userDrawn="1"/>
        </p:nvSpPr>
        <p:spPr>
          <a:xfrm>
            <a:off x="53785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9"/>
          <p:cNvSpPr/>
          <p:nvPr userDrawn="1"/>
        </p:nvSpPr>
        <p:spPr>
          <a:xfrm>
            <a:off x="54692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0"/>
          <p:cNvSpPr/>
          <p:nvPr userDrawn="1"/>
        </p:nvSpPr>
        <p:spPr>
          <a:xfrm>
            <a:off x="54692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1"/>
          <p:cNvSpPr/>
          <p:nvPr userDrawn="1"/>
        </p:nvSpPr>
        <p:spPr>
          <a:xfrm>
            <a:off x="55599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2"/>
          <p:cNvSpPr/>
          <p:nvPr userDrawn="1"/>
        </p:nvSpPr>
        <p:spPr>
          <a:xfrm>
            <a:off x="55599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3"/>
          <p:cNvSpPr/>
          <p:nvPr userDrawn="1"/>
        </p:nvSpPr>
        <p:spPr>
          <a:xfrm>
            <a:off x="56506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4"/>
          <p:cNvSpPr/>
          <p:nvPr userDrawn="1"/>
        </p:nvSpPr>
        <p:spPr>
          <a:xfrm>
            <a:off x="56506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5"/>
          <p:cNvSpPr/>
          <p:nvPr userDrawn="1"/>
        </p:nvSpPr>
        <p:spPr>
          <a:xfrm>
            <a:off x="57412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6"/>
          <p:cNvSpPr/>
          <p:nvPr userDrawn="1"/>
        </p:nvSpPr>
        <p:spPr>
          <a:xfrm>
            <a:off x="57412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7"/>
          <p:cNvSpPr/>
          <p:nvPr userDrawn="1"/>
        </p:nvSpPr>
        <p:spPr>
          <a:xfrm>
            <a:off x="58319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8"/>
          <p:cNvSpPr/>
          <p:nvPr userDrawn="1"/>
        </p:nvSpPr>
        <p:spPr>
          <a:xfrm>
            <a:off x="58319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9"/>
          <p:cNvSpPr/>
          <p:nvPr userDrawn="1"/>
        </p:nvSpPr>
        <p:spPr>
          <a:xfrm>
            <a:off x="59226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0"/>
          <p:cNvSpPr/>
          <p:nvPr userDrawn="1"/>
        </p:nvSpPr>
        <p:spPr>
          <a:xfrm>
            <a:off x="59226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1"/>
          <p:cNvSpPr/>
          <p:nvPr userDrawn="1"/>
        </p:nvSpPr>
        <p:spPr>
          <a:xfrm>
            <a:off x="60133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2"/>
          <p:cNvSpPr/>
          <p:nvPr userDrawn="1"/>
        </p:nvSpPr>
        <p:spPr>
          <a:xfrm>
            <a:off x="60133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3"/>
          <p:cNvSpPr/>
          <p:nvPr userDrawn="1"/>
        </p:nvSpPr>
        <p:spPr>
          <a:xfrm>
            <a:off x="61040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4"/>
          <p:cNvSpPr/>
          <p:nvPr userDrawn="1"/>
        </p:nvSpPr>
        <p:spPr>
          <a:xfrm>
            <a:off x="61040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5"/>
          <p:cNvSpPr/>
          <p:nvPr userDrawn="1"/>
        </p:nvSpPr>
        <p:spPr>
          <a:xfrm>
            <a:off x="61946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6"/>
          <p:cNvSpPr/>
          <p:nvPr userDrawn="1"/>
        </p:nvSpPr>
        <p:spPr>
          <a:xfrm>
            <a:off x="61946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37"/>
          <p:cNvSpPr/>
          <p:nvPr userDrawn="1"/>
        </p:nvSpPr>
        <p:spPr>
          <a:xfrm>
            <a:off x="62853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38"/>
          <p:cNvSpPr/>
          <p:nvPr userDrawn="1"/>
        </p:nvSpPr>
        <p:spPr>
          <a:xfrm>
            <a:off x="62853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39"/>
          <p:cNvSpPr/>
          <p:nvPr userDrawn="1"/>
        </p:nvSpPr>
        <p:spPr>
          <a:xfrm>
            <a:off x="63760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0"/>
          <p:cNvSpPr/>
          <p:nvPr userDrawn="1"/>
        </p:nvSpPr>
        <p:spPr>
          <a:xfrm>
            <a:off x="63760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1"/>
          <p:cNvSpPr/>
          <p:nvPr userDrawn="1"/>
        </p:nvSpPr>
        <p:spPr>
          <a:xfrm>
            <a:off x="64667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2"/>
          <p:cNvSpPr/>
          <p:nvPr userDrawn="1"/>
        </p:nvSpPr>
        <p:spPr>
          <a:xfrm>
            <a:off x="64667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3"/>
          <p:cNvSpPr/>
          <p:nvPr userDrawn="1"/>
        </p:nvSpPr>
        <p:spPr>
          <a:xfrm>
            <a:off x="65573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4"/>
          <p:cNvSpPr/>
          <p:nvPr userDrawn="1"/>
        </p:nvSpPr>
        <p:spPr>
          <a:xfrm>
            <a:off x="65573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5"/>
          <p:cNvSpPr/>
          <p:nvPr userDrawn="1"/>
        </p:nvSpPr>
        <p:spPr>
          <a:xfrm>
            <a:off x="66480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46"/>
          <p:cNvSpPr/>
          <p:nvPr userDrawn="1"/>
        </p:nvSpPr>
        <p:spPr>
          <a:xfrm>
            <a:off x="66480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47"/>
          <p:cNvSpPr/>
          <p:nvPr userDrawn="1"/>
        </p:nvSpPr>
        <p:spPr>
          <a:xfrm>
            <a:off x="673874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48"/>
          <p:cNvSpPr/>
          <p:nvPr userDrawn="1"/>
        </p:nvSpPr>
        <p:spPr>
          <a:xfrm>
            <a:off x="673874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49"/>
          <p:cNvSpPr/>
          <p:nvPr userDrawn="1"/>
        </p:nvSpPr>
        <p:spPr>
          <a:xfrm>
            <a:off x="68294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0"/>
          <p:cNvSpPr/>
          <p:nvPr userDrawn="1"/>
        </p:nvSpPr>
        <p:spPr>
          <a:xfrm>
            <a:off x="68294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1"/>
          <p:cNvSpPr/>
          <p:nvPr userDrawn="1"/>
        </p:nvSpPr>
        <p:spPr>
          <a:xfrm>
            <a:off x="692086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2"/>
          <p:cNvSpPr/>
          <p:nvPr userDrawn="1"/>
        </p:nvSpPr>
        <p:spPr>
          <a:xfrm>
            <a:off x="692086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3"/>
          <p:cNvSpPr/>
          <p:nvPr userDrawn="1"/>
        </p:nvSpPr>
        <p:spPr>
          <a:xfrm>
            <a:off x="701230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4"/>
          <p:cNvSpPr/>
          <p:nvPr userDrawn="1"/>
        </p:nvSpPr>
        <p:spPr>
          <a:xfrm>
            <a:off x="701230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5"/>
          <p:cNvSpPr/>
          <p:nvPr userDrawn="1"/>
        </p:nvSpPr>
        <p:spPr>
          <a:xfrm>
            <a:off x="710374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56"/>
          <p:cNvSpPr/>
          <p:nvPr userDrawn="1"/>
        </p:nvSpPr>
        <p:spPr>
          <a:xfrm>
            <a:off x="710374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57"/>
          <p:cNvSpPr/>
          <p:nvPr userDrawn="1"/>
        </p:nvSpPr>
        <p:spPr>
          <a:xfrm>
            <a:off x="719518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58"/>
          <p:cNvSpPr/>
          <p:nvPr userDrawn="1"/>
        </p:nvSpPr>
        <p:spPr>
          <a:xfrm>
            <a:off x="719518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59"/>
          <p:cNvSpPr/>
          <p:nvPr userDrawn="1"/>
        </p:nvSpPr>
        <p:spPr>
          <a:xfrm>
            <a:off x="72866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0"/>
          <p:cNvSpPr/>
          <p:nvPr userDrawn="1"/>
        </p:nvSpPr>
        <p:spPr>
          <a:xfrm>
            <a:off x="72866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1"/>
          <p:cNvSpPr/>
          <p:nvPr userDrawn="1"/>
        </p:nvSpPr>
        <p:spPr>
          <a:xfrm>
            <a:off x="48196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2"/>
          <p:cNvSpPr/>
          <p:nvPr userDrawn="1"/>
        </p:nvSpPr>
        <p:spPr>
          <a:xfrm>
            <a:off x="48425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3"/>
          <p:cNvSpPr/>
          <p:nvPr userDrawn="1"/>
        </p:nvSpPr>
        <p:spPr>
          <a:xfrm>
            <a:off x="48425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4"/>
          <p:cNvSpPr/>
          <p:nvPr userDrawn="1"/>
        </p:nvSpPr>
        <p:spPr>
          <a:xfrm>
            <a:off x="5749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5"/>
          <p:cNvSpPr/>
          <p:nvPr userDrawn="1"/>
        </p:nvSpPr>
        <p:spPr>
          <a:xfrm>
            <a:off x="5749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66"/>
          <p:cNvSpPr/>
          <p:nvPr userDrawn="1"/>
        </p:nvSpPr>
        <p:spPr>
          <a:xfrm>
            <a:off x="66560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67"/>
          <p:cNvSpPr/>
          <p:nvPr userDrawn="1"/>
        </p:nvSpPr>
        <p:spPr>
          <a:xfrm>
            <a:off x="66560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68"/>
          <p:cNvSpPr/>
          <p:nvPr userDrawn="1"/>
        </p:nvSpPr>
        <p:spPr>
          <a:xfrm>
            <a:off x="75628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69"/>
          <p:cNvSpPr/>
          <p:nvPr userDrawn="1"/>
        </p:nvSpPr>
        <p:spPr>
          <a:xfrm>
            <a:off x="75628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0"/>
          <p:cNvSpPr/>
          <p:nvPr userDrawn="1"/>
        </p:nvSpPr>
        <p:spPr>
          <a:xfrm>
            <a:off x="8469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1"/>
          <p:cNvSpPr/>
          <p:nvPr userDrawn="1"/>
        </p:nvSpPr>
        <p:spPr>
          <a:xfrm>
            <a:off x="8469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2"/>
          <p:cNvSpPr/>
          <p:nvPr userDrawn="1"/>
        </p:nvSpPr>
        <p:spPr>
          <a:xfrm>
            <a:off x="93764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3"/>
          <p:cNvSpPr/>
          <p:nvPr userDrawn="1"/>
        </p:nvSpPr>
        <p:spPr>
          <a:xfrm>
            <a:off x="93764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4"/>
          <p:cNvSpPr/>
          <p:nvPr userDrawn="1"/>
        </p:nvSpPr>
        <p:spPr>
          <a:xfrm>
            <a:off x="10283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5"/>
          <p:cNvSpPr/>
          <p:nvPr userDrawn="1"/>
        </p:nvSpPr>
        <p:spPr>
          <a:xfrm>
            <a:off x="10283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76"/>
          <p:cNvSpPr/>
          <p:nvPr userDrawn="1"/>
        </p:nvSpPr>
        <p:spPr>
          <a:xfrm>
            <a:off x="11189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77"/>
          <p:cNvSpPr/>
          <p:nvPr userDrawn="1"/>
        </p:nvSpPr>
        <p:spPr>
          <a:xfrm>
            <a:off x="11189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78"/>
          <p:cNvSpPr/>
          <p:nvPr userDrawn="1"/>
        </p:nvSpPr>
        <p:spPr>
          <a:xfrm>
            <a:off x="120967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79"/>
          <p:cNvSpPr/>
          <p:nvPr userDrawn="1"/>
        </p:nvSpPr>
        <p:spPr>
          <a:xfrm>
            <a:off x="120967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0"/>
          <p:cNvSpPr/>
          <p:nvPr userDrawn="1"/>
        </p:nvSpPr>
        <p:spPr>
          <a:xfrm>
            <a:off x="13003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1"/>
          <p:cNvSpPr/>
          <p:nvPr userDrawn="1"/>
        </p:nvSpPr>
        <p:spPr>
          <a:xfrm>
            <a:off x="13003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2"/>
          <p:cNvSpPr/>
          <p:nvPr userDrawn="1"/>
        </p:nvSpPr>
        <p:spPr>
          <a:xfrm>
            <a:off x="13910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3"/>
          <p:cNvSpPr/>
          <p:nvPr userDrawn="1"/>
        </p:nvSpPr>
        <p:spPr>
          <a:xfrm>
            <a:off x="13910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4"/>
          <p:cNvSpPr/>
          <p:nvPr userDrawn="1"/>
        </p:nvSpPr>
        <p:spPr>
          <a:xfrm>
            <a:off x="14817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5"/>
          <p:cNvSpPr/>
          <p:nvPr userDrawn="1"/>
        </p:nvSpPr>
        <p:spPr>
          <a:xfrm>
            <a:off x="14817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86"/>
          <p:cNvSpPr/>
          <p:nvPr userDrawn="1"/>
        </p:nvSpPr>
        <p:spPr>
          <a:xfrm>
            <a:off x="15723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87"/>
          <p:cNvSpPr/>
          <p:nvPr userDrawn="1"/>
        </p:nvSpPr>
        <p:spPr>
          <a:xfrm>
            <a:off x="15723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88"/>
          <p:cNvSpPr/>
          <p:nvPr userDrawn="1"/>
        </p:nvSpPr>
        <p:spPr>
          <a:xfrm>
            <a:off x="16630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89"/>
          <p:cNvSpPr/>
          <p:nvPr userDrawn="1"/>
        </p:nvSpPr>
        <p:spPr>
          <a:xfrm>
            <a:off x="16630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0"/>
          <p:cNvSpPr/>
          <p:nvPr userDrawn="1"/>
        </p:nvSpPr>
        <p:spPr>
          <a:xfrm>
            <a:off x="175374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1"/>
          <p:cNvSpPr/>
          <p:nvPr userDrawn="1"/>
        </p:nvSpPr>
        <p:spPr>
          <a:xfrm>
            <a:off x="175374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2"/>
          <p:cNvSpPr/>
          <p:nvPr userDrawn="1"/>
        </p:nvSpPr>
        <p:spPr>
          <a:xfrm>
            <a:off x="18444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3"/>
          <p:cNvSpPr/>
          <p:nvPr userDrawn="1"/>
        </p:nvSpPr>
        <p:spPr>
          <a:xfrm>
            <a:off x="18444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4"/>
          <p:cNvSpPr/>
          <p:nvPr userDrawn="1"/>
        </p:nvSpPr>
        <p:spPr>
          <a:xfrm>
            <a:off x="193509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5"/>
          <p:cNvSpPr/>
          <p:nvPr userDrawn="1"/>
        </p:nvSpPr>
        <p:spPr>
          <a:xfrm>
            <a:off x="193509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196"/>
          <p:cNvSpPr/>
          <p:nvPr userDrawn="1"/>
        </p:nvSpPr>
        <p:spPr>
          <a:xfrm>
            <a:off x="20257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197"/>
          <p:cNvSpPr/>
          <p:nvPr userDrawn="1"/>
        </p:nvSpPr>
        <p:spPr>
          <a:xfrm>
            <a:off x="20257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198"/>
          <p:cNvSpPr/>
          <p:nvPr userDrawn="1"/>
        </p:nvSpPr>
        <p:spPr>
          <a:xfrm>
            <a:off x="21164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199"/>
          <p:cNvSpPr/>
          <p:nvPr userDrawn="1"/>
        </p:nvSpPr>
        <p:spPr>
          <a:xfrm>
            <a:off x="21164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0"/>
          <p:cNvSpPr/>
          <p:nvPr userDrawn="1"/>
        </p:nvSpPr>
        <p:spPr>
          <a:xfrm>
            <a:off x="22071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1"/>
          <p:cNvSpPr/>
          <p:nvPr userDrawn="1"/>
        </p:nvSpPr>
        <p:spPr>
          <a:xfrm>
            <a:off x="22071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2"/>
          <p:cNvSpPr/>
          <p:nvPr userDrawn="1"/>
        </p:nvSpPr>
        <p:spPr>
          <a:xfrm>
            <a:off x="22978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3"/>
          <p:cNvSpPr/>
          <p:nvPr userDrawn="1"/>
        </p:nvSpPr>
        <p:spPr>
          <a:xfrm>
            <a:off x="229781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4"/>
          <p:cNvSpPr/>
          <p:nvPr userDrawn="1"/>
        </p:nvSpPr>
        <p:spPr>
          <a:xfrm>
            <a:off x="23884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5"/>
          <p:cNvSpPr/>
          <p:nvPr userDrawn="1"/>
        </p:nvSpPr>
        <p:spPr>
          <a:xfrm>
            <a:off x="23884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06"/>
          <p:cNvSpPr/>
          <p:nvPr userDrawn="1"/>
        </p:nvSpPr>
        <p:spPr>
          <a:xfrm>
            <a:off x="24791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07"/>
          <p:cNvSpPr/>
          <p:nvPr userDrawn="1"/>
        </p:nvSpPr>
        <p:spPr>
          <a:xfrm>
            <a:off x="247916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08"/>
          <p:cNvSpPr/>
          <p:nvPr userDrawn="1"/>
        </p:nvSpPr>
        <p:spPr>
          <a:xfrm>
            <a:off x="25698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09"/>
          <p:cNvSpPr/>
          <p:nvPr userDrawn="1"/>
        </p:nvSpPr>
        <p:spPr>
          <a:xfrm>
            <a:off x="25698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0"/>
          <p:cNvSpPr/>
          <p:nvPr userDrawn="1"/>
        </p:nvSpPr>
        <p:spPr>
          <a:xfrm>
            <a:off x="26605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1"/>
          <p:cNvSpPr/>
          <p:nvPr userDrawn="1"/>
        </p:nvSpPr>
        <p:spPr>
          <a:xfrm>
            <a:off x="266052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2"/>
          <p:cNvSpPr/>
          <p:nvPr userDrawn="1"/>
        </p:nvSpPr>
        <p:spPr>
          <a:xfrm>
            <a:off x="27512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3"/>
          <p:cNvSpPr/>
          <p:nvPr userDrawn="1"/>
        </p:nvSpPr>
        <p:spPr>
          <a:xfrm>
            <a:off x="27512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4"/>
          <p:cNvSpPr/>
          <p:nvPr userDrawn="1"/>
        </p:nvSpPr>
        <p:spPr>
          <a:xfrm>
            <a:off x="284188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5"/>
          <p:cNvSpPr/>
          <p:nvPr userDrawn="1"/>
        </p:nvSpPr>
        <p:spPr>
          <a:xfrm>
            <a:off x="284188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16"/>
          <p:cNvSpPr/>
          <p:nvPr userDrawn="1"/>
        </p:nvSpPr>
        <p:spPr>
          <a:xfrm>
            <a:off x="293255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17"/>
          <p:cNvSpPr/>
          <p:nvPr userDrawn="1"/>
        </p:nvSpPr>
        <p:spPr>
          <a:xfrm>
            <a:off x="293255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18"/>
          <p:cNvSpPr/>
          <p:nvPr userDrawn="1"/>
        </p:nvSpPr>
        <p:spPr>
          <a:xfrm>
            <a:off x="302323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19"/>
          <p:cNvSpPr/>
          <p:nvPr userDrawn="1"/>
        </p:nvSpPr>
        <p:spPr>
          <a:xfrm>
            <a:off x="302323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0"/>
          <p:cNvSpPr/>
          <p:nvPr userDrawn="1"/>
        </p:nvSpPr>
        <p:spPr>
          <a:xfrm>
            <a:off x="31139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1"/>
          <p:cNvSpPr/>
          <p:nvPr userDrawn="1"/>
        </p:nvSpPr>
        <p:spPr>
          <a:xfrm>
            <a:off x="31139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2"/>
          <p:cNvSpPr/>
          <p:nvPr userDrawn="1"/>
        </p:nvSpPr>
        <p:spPr>
          <a:xfrm>
            <a:off x="32045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3"/>
          <p:cNvSpPr/>
          <p:nvPr userDrawn="1"/>
        </p:nvSpPr>
        <p:spPr>
          <a:xfrm>
            <a:off x="32045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4"/>
          <p:cNvSpPr/>
          <p:nvPr userDrawn="1"/>
        </p:nvSpPr>
        <p:spPr>
          <a:xfrm>
            <a:off x="32952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5"/>
          <p:cNvSpPr/>
          <p:nvPr userDrawn="1"/>
        </p:nvSpPr>
        <p:spPr>
          <a:xfrm>
            <a:off x="32952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26"/>
          <p:cNvSpPr/>
          <p:nvPr userDrawn="1"/>
        </p:nvSpPr>
        <p:spPr>
          <a:xfrm>
            <a:off x="33859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27"/>
          <p:cNvSpPr/>
          <p:nvPr userDrawn="1"/>
        </p:nvSpPr>
        <p:spPr>
          <a:xfrm>
            <a:off x="33859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28"/>
          <p:cNvSpPr/>
          <p:nvPr userDrawn="1"/>
        </p:nvSpPr>
        <p:spPr>
          <a:xfrm>
            <a:off x="347662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29"/>
          <p:cNvSpPr/>
          <p:nvPr userDrawn="1"/>
        </p:nvSpPr>
        <p:spPr>
          <a:xfrm>
            <a:off x="347662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0"/>
          <p:cNvSpPr/>
          <p:nvPr userDrawn="1"/>
        </p:nvSpPr>
        <p:spPr>
          <a:xfrm>
            <a:off x="35673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1"/>
          <p:cNvSpPr/>
          <p:nvPr userDrawn="1"/>
        </p:nvSpPr>
        <p:spPr>
          <a:xfrm>
            <a:off x="35673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2"/>
          <p:cNvSpPr/>
          <p:nvPr userDrawn="1"/>
        </p:nvSpPr>
        <p:spPr>
          <a:xfrm>
            <a:off x="365798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3"/>
          <p:cNvSpPr/>
          <p:nvPr userDrawn="1"/>
        </p:nvSpPr>
        <p:spPr>
          <a:xfrm>
            <a:off x="365798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4"/>
          <p:cNvSpPr/>
          <p:nvPr userDrawn="1"/>
        </p:nvSpPr>
        <p:spPr>
          <a:xfrm>
            <a:off x="37486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5"/>
          <p:cNvSpPr/>
          <p:nvPr userDrawn="1"/>
        </p:nvSpPr>
        <p:spPr>
          <a:xfrm>
            <a:off x="37486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36"/>
          <p:cNvSpPr/>
          <p:nvPr userDrawn="1"/>
        </p:nvSpPr>
        <p:spPr>
          <a:xfrm>
            <a:off x="383933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37"/>
          <p:cNvSpPr/>
          <p:nvPr userDrawn="1"/>
        </p:nvSpPr>
        <p:spPr>
          <a:xfrm>
            <a:off x="383933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38"/>
          <p:cNvSpPr/>
          <p:nvPr userDrawn="1"/>
        </p:nvSpPr>
        <p:spPr>
          <a:xfrm>
            <a:off x="39300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39"/>
          <p:cNvSpPr/>
          <p:nvPr userDrawn="1"/>
        </p:nvSpPr>
        <p:spPr>
          <a:xfrm>
            <a:off x="39300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0"/>
          <p:cNvSpPr/>
          <p:nvPr userDrawn="1"/>
        </p:nvSpPr>
        <p:spPr>
          <a:xfrm>
            <a:off x="402069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1"/>
          <p:cNvSpPr/>
          <p:nvPr userDrawn="1"/>
        </p:nvSpPr>
        <p:spPr>
          <a:xfrm>
            <a:off x="402069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2"/>
          <p:cNvSpPr/>
          <p:nvPr userDrawn="1"/>
        </p:nvSpPr>
        <p:spPr>
          <a:xfrm>
            <a:off x="41113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3"/>
          <p:cNvSpPr/>
          <p:nvPr userDrawn="1"/>
        </p:nvSpPr>
        <p:spPr>
          <a:xfrm>
            <a:off x="41113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4"/>
          <p:cNvSpPr/>
          <p:nvPr userDrawn="1"/>
        </p:nvSpPr>
        <p:spPr>
          <a:xfrm>
            <a:off x="420204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5"/>
          <p:cNvSpPr/>
          <p:nvPr userDrawn="1"/>
        </p:nvSpPr>
        <p:spPr>
          <a:xfrm>
            <a:off x="420204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46"/>
          <p:cNvSpPr/>
          <p:nvPr userDrawn="1"/>
        </p:nvSpPr>
        <p:spPr>
          <a:xfrm>
            <a:off x="42927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47"/>
          <p:cNvSpPr/>
          <p:nvPr userDrawn="1"/>
        </p:nvSpPr>
        <p:spPr>
          <a:xfrm>
            <a:off x="42927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48"/>
          <p:cNvSpPr/>
          <p:nvPr userDrawn="1"/>
        </p:nvSpPr>
        <p:spPr>
          <a:xfrm>
            <a:off x="43834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49"/>
          <p:cNvSpPr/>
          <p:nvPr userDrawn="1"/>
        </p:nvSpPr>
        <p:spPr>
          <a:xfrm>
            <a:off x="43834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0"/>
          <p:cNvSpPr/>
          <p:nvPr userDrawn="1"/>
        </p:nvSpPr>
        <p:spPr>
          <a:xfrm>
            <a:off x="44740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1"/>
          <p:cNvSpPr/>
          <p:nvPr userDrawn="1"/>
        </p:nvSpPr>
        <p:spPr>
          <a:xfrm>
            <a:off x="44740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2"/>
          <p:cNvSpPr/>
          <p:nvPr userDrawn="1"/>
        </p:nvSpPr>
        <p:spPr>
          <a:xfrm>
            <a:off x="45647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3"/>
          <p:cNvSpPr/>
          <p:nvPr userDrawn="1"/>
        </p:nvSpPr>
        <p:spPr>
          <a:xfrm>
            <a:off x="45647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4"/>
          <p:cNvSpPr/>
          <p:nvPr userDrawn="1"/>
        </p:nvSpPr>
        <p:spPr>
          <a:xfrm>
            <a:off x="46554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5"/>
          <p:cNvSpPr/>
          <p:nvPr userDrawn="1"/>
        </p:nvSpPr>
        <p:spPr>
          <a:xfrm>
            <a:off x="46554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56"/>
          <p:cNvSpPr/>
          <p:nvPr userDrawn="1"/>
        </p:nvSpPr>
        <p:spPr>
          <a:xfrm>
            <a:off x="47461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57"/>
          <p:cNvSpPr/>
          <p:nvPr userDrawn="1"/>
        </p:nvSpPr>
        <p:spPr>
          <a:xfrm>
            <a:off x="47461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58"/>
          <p:cNvSpPr/>
          <p:nvPr userDrawn="1"/>
        </p:nvSpPr>
        <p:spPr>
          <a:xfrm>
            <a:off x="48367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59"/>
          <p:cNvSpPr/>
          <p:nvPr userDrawn="1"/>
        </p:nvSpPr>
        <p:spPr>
          <a:xfrm>
            <a:off x="48367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0"/>
          <p:cNvSpPr/>
          <p:nvPr userDrawn="1"/>
        </p:nvSpPr>
        <p:spPr>
          <a:xfrm>
            <a:off x="49274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1"/>
          <p:cNvSpPr/>
          <p:nvPr userDrawn="1"/>
        </p:nvSpPr>
        <p:spPr>
          <a:xfrm>
            <a:off x="49274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2"/>
          <p:cNvSpPr/>
          <p:nvPr userDrawn="1"/>
        </p:nvSpPr>
        <p:spPr>
          <a:xfrm>
            <a:off x="50181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3"/>
          <p:cNvSpPr/>
          <p:nvPr userDrawn="1"/>
        </p:nvSpPr>
        <p:spPr>
          <a:xfrm>
            <a:off x="50181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4"/>
          <p:cNvSpPr/>
          <p:nvPr userDrawn="1"/>
        </p:nvSpPr>
        <p:spPr>
          <a:xfrm>
            <a:off x="51088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5"/>
          <p:cNvSpPr/>
          <p:nvPr userDrawn="1"/>
        </p:nvSpPr>
        <p:spPr>
          <a:xfrm>
            <a:off x="51088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66"/>
          <p:cNvSpPr/>
          <p:nvPr userDrawn="1"/>
        </p:nvSpPr>
        <p:spPr>
          <a:xfrm>
            <a:off x="51995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67"/>
          <p:cNvSpPr/>
          <p:nvPr userDrawn="1"/>
        </p:nvSpPr>
        <p:spPr>
          <a:xfrm>
            <a:off x="51995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68"/>
          <p:cNvSpPr/>
          <p:nvPr userDrawn="1"/>
        </p:nvSpPr>
        <p:spPr>
          <a:xfrm>
            <a:off x="52901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69"/>
          <p:cNvSpPr/>
          <p:nvPr userDrawn="1"/>
        </p:nvSpPr>
        <p:spPr>
          <a:xfrm>
            <a:off x="52901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0"/>
          <p:cNvSpPr/>
          <p:nvPr userDrawn="1"/>
        </p:nvSpPr>
        <p:spPr>
          <a:xfrm>
            <a:off x="53808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1"/>
          <p:cNvSpPr/>
          <p:nvPr userDrawn="1"/>
        </p:nvSpPr>
        <p:spPr>
          <a:xfrm>
            <a:off x="53808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2"/>
          <p:cNvSpPr/>
          <p:nvPr userDrawn="1"/>
        </p:nvSpPr>
        <p:spPr>
          <a:xfrm>
            <a:off x="54715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3"/>
          <p:cNvSpPr/>
          <p:nvPr userDrawn="1"/>
        </p:nvSpPr>
        <p:spPr>
          <a:xfrm>
            <a:off x="54715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4"/>
          <p:cNvSpPr/>
          <p:nvPr userDrawn="1"/>
        </p:nvSpPr>
        <p:spPr>
          <a:xfrm>
            <a:off x="55622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5"/>
          <p:cNvSpPr/>
          <p:nvPr userDrawn="1"/>
        </p:nvSpPr>
        <p:spPr>
          <a:xfrm>
            <a:off x="55622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76"/>
          <p:cNvSpPr/>
          <p:nvPr userDrawn="1"/>
        </p:nvSpPr>
        <p:spPr>
          <a:xfrm>
            <a:off x="56528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77"/>
          <p:cNvSpPr/>
          <p:nvPr userDrawn="1"/>
        </p:nvSpPr>
        <p:spPr>
          <a:xfrm>
            <a:off x="565289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78"/>
          <p:cNvSpPr/>
          <p:nvPr userDrawn="1"/>
        </p:nvSpPr>
        <p:spPr>
          <a:xfrm>
            <a:off x="574357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79"/>
          <p:cNvSpPr/>
          <p:nvPr userDrawn="1"/>
        </p:nvSpPr>
        <p:spPr>
          <a:xfrm>
            <a:off x="574357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0"/>
          <p:cNvSpPr/>
          <p:nvPr userDrawn="1"/>
        </p:nvSpPr>
        <p:spPr>
          <a:xfrm>
            <a:off x="583425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1"/>
          <p:cNvSpPr/>
          <p:nvPr userDrawn="1"/>
        </p:nvSpPr>
        <p:spPr>
          <a:xfrm>
            <a:off x="583425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2"/>
          <p:cNvSpPr/>
          <p:nvPr userDrawn="1"/>
        </p:nvSpPr>
        <p:spPr>
          <a:xfrm>
            <a:off x="59249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3"/>
          <p:cNvSpPr/>
          <p:nvPr userDrawn="1"/>
        </p:nvSpPr>
        <p:spPr>
          <a:xfrm>
            <a:off x="59249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4"/>
          <p:cNvSpPr/>
          <p:nvPr userDrawn="1"/>
        </p:nvSpPr>
        <p:spPr>
          <a:xfrm>
            <a:off x="601561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5"/>
          <p:cNvSpPr/>
          <p:nvPr userDrawn="1"/>
        </p:nvSpPr>
        <p:spPr>
          <a:xfrm>
            <a:off x="601561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86"/>
          <p:cNvSpPr/>
          <p:nvPr userDrawn="1"/>
        </p:nvSpPr>
        <p:spPr>
          <a:xfrm>
            <a:off x="61062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87"/>
          <p:cNvSpPr/>
          <p:nvPr userDrawn="1"/>
        </p:nvSpPr>
        <p:spPr>
          <a:xfrm>
            <a:off x="61062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88"/>
          <p:cNvSpPr/>
          <p:nvPr userDrawn="1"/>
        </p:nvSpPr>
        <p:spPr>
          <a:xfrm>
            <a:off x="61969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89"/>
          <p:cNvSpPr/>
          <p:nvPr userDrawn="1"/>
        </p:nvSpPr>
        <p:spPr>
          <a:xfrm>
            <a:off x="61969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0"/>
          <p:cNvSpPr/>
          <p:nvPr userDrawn="1"/>
        </p:nvSpPr>
        <p:spPr>
          <a:xfrm>
            <a:off x="628764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1"/>
          <p:cNvSpPr/>
          <p:nvPr userDrawn="1"/>
        </p:nvSpPr>
        <p:spPr>
          <a:xfrm>
            <a:off x="628764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2"/>
          <p:cNvSpPr/>
          <p:nvPr userDrawn="1"/>
        </p:nvSpPr>
        <p:spPr>
          <a:xfrm>
            <a:off x="63783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3"/>
          <p:cNvSpPr/>
          <p:nvPr userDrawn="1"/>
        </p:nvSpPr>
        <p:spPr>
          <a:xfrm>
            <a:off x="63783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4"/>
          <p:cNvSpPr/>
          <p:nvPr userDrawn="1"/>
        </p:nvSpPr>
        <p:spPr>
          <a:xfrm>
            <a:off x="646899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5"/>
          <p:cNvSpPr/>
          <p:nvPr userDrawn="1"/>
        </p:nvSpPr>
        <p:spPr>
          <a:xfrm>
            <a:off x="646899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296"/>
          <p:cNvSpPr/>
          <p:nvPr userDrawn="1"/>
        </p:nvSpPr>
        <p:spPr>
          <a:xfrm>
            <a:off x="65596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297"/>
          <p:cNvSpPr/>
          <p:nvPr userDrawn="1"/>
        </p:nvSpPr>
        <p:spPr>
          <a:xfrm>
            <a:off x="65596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298"/>
          <p:cNvSpPr/>
          <p:nvPr userDrawn="1"/>
        </p:nvSpPr>
        <p:spPr>
          <a:xfrm>
            <a:off x="66503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299"/>
          <p:cNvSpPr/>
          <p:nvPr userDrawn="1"/>
        </p:nvSpPr>
        <p:spPr>
          <a:xfrm>
            <a:off x="66503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0"/>
          <p:cNvSpPr/>
          <p:nvPr userDrawn="1"/>
        </p:nvSpPr>
        <p:spPr>
          <a:xfrm>
            <a:off x="67410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1"/>
          <p:cNvSpPr/>
          <p:nvPr userDrawn="1"/>
        </p:nvSpPr>
        <p:spPr>
          <a:xfrm>
            <a:off x="67410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2"/>
          <p:cNvSpPr/>
          <p:nvPr userDrawn="1"/>
        </p:nvSpPr>
        <p:spPr>
          <a:xfrm>
            <a:off x="683171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3"/>
          <p:cNvSpPr/>
          <p:nvPr userDrawn="1"/>
        </p:nvSpPr>
        <p:spPr>
          <a:xfrm>
            <a:off x="683171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4"/>
          <p:cNvSpPr/>
          <p:nvPr userDrawn="1"/>
        </p:nvSpPr>
        <p:spPr>
          <a:xfrm>
            <a:off x="692315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5"/>
          <p:cNvSpPr/>
          <p:nvPr userDrawn="1"/>
        </p:nvSpPr>
        <p:spPr>
          <a:xfrm>
            <a:off x="692315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06"/>
          <p:cNvSpPr/>
          <p:nvPr userDrawn="1"/>
        </p:nvSpPr>
        <p:spPr>
          <a:xfrm>
            <a:off x="701459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07"/>
          <p:cNvSpPr/>
          <p:nvPr userDrawn="1"/>
        </p:nvSpPr>
        <p:spPr>
          <a:xfrm>
            <a:off x="701459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08"/>
          <p:cNvSpPr/>
          <p:nvPr userDrawn="1"/>
        </p:nvSpPr>
        <p:spPr>
          <a:xfrm>
            <a:off x="71060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09"/>
          <p:cNvSpPr/>
          <p:nvPr userDrawn="1"/>
        </p:nvSpPr>
        <p:spPr>
          <a:xfrm>
            <a:off x="71060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0"/>
          <p:cNvSpPr/>
          <p:nvPr userDrawn="1"/>
        </p:nvSpPr>
        <p:spPr>
          <a:xfrm>
            <a:off x="719747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1"/>
          <p:cNvSpPr/>
          <p:nvPr userDrawn="1"/>
        </p:nvSpPr>
        <p:spPr>
          <a:xfrm>
            <a:off x="719747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2"/>
          <p:cNvSpPr/>
          <p:nvPr userDrawn="1"/>
        </p:nvSpPr>
        <p:spPr>
          <a:xfrm>
            <a:off x="728891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3"/>
          <p:cNvSpPr/>
          <p:nvPr userDrawn="1"/>
        </p:nvSpPr>
        <p:spPr>
          <a:xfrm>
            <a:off x="728891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4"/>
          <p:cNvSpPr/>
          <p:nvPr userDrawn="1"/>
        </p:nvSpPr>
        <p:spPr>
          <a:xfrm>
            <a:off x="737806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5"/>
          <p:cNvSpPr/>
          <p:nvPr userDrawn="1"/>
        </p:nvSpPr>
        <p:spPr>
          <a:xfrm>
            <a:off x="737806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16"/>
          <p:cNvSpPr/>
          <p:nvPr userDrawn="1"/>
        </p:nvSpPr>
        <p:spPr>
          <a:xfrm>
            <a:off x="737806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97BA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17"/>
          <p:cNvSpPr/>
          <p:nvPr userDrawn="1"/>
        </p:nvSpPr>
        <p:spPr>
          <a:xfrm>
            <a:off x="737806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18"/>
          <p:cNvSpPr/>
          <p:nvPr userDrawn="1"/>
        </p:nvSpPr>
        <p:spPr>
          <a:xfrm>
            <a:off x="737806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19"/>
          <p:cNvSpPr/>
          <p:nvPr userDrawn="1"/>
        </p:nvSpPr>
        <p:spPr>
          <a:xfrm>
            <a:off x="7381495" y="395097"/>
            <a:ext cx="86105" cy="92682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0"/>
          <p:cNvSpPr/>
          <p:nvPr userDrawn="1"/>
        </p:nvSpPr>
        <p:spPr>
          <a:xfrm>
            <a:off x="48196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97BA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1"/>
          <p:cNvSpPr/>
          <p:nvPr userDrawn="1"/>
        </p:nvSpPr>
        <p:spPr>
          <a:xfrm>
            <a:off x="392431" y="394334"/>
            <a:ext cx="86106" cy="92697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2"/>
          <p:cNvSpPr txBox="1">
            <a:spLocks/>
          </p:cNvSpPr>
          <p:nvPr userDrawn="1"/>
        </p:nvSpPr>
        <p:spPr>
          <a:xfrm>
            <a:off x="5489195" y="9323388"/>
            <a:ext cx="1747838" cy="534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r>
              <a:rPr lang="en-US" sz="1200" smtClean="0">
                <a:solidFill>
                  <a:srgbClr val="041DAA"/>
                </a:solidFill>
                <a:latin typeface="Arial"/>
                <a:cs typeface="Arial"/>
              </a:rPr>
              <a:t>24</a:t>
            </a:r>
            <a:endParaRPr lang="en-US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46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E808-E83F-4B62-84BF-8216795C745D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C8D3-9BF1-437B-840A-F925F46E7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bject 4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5"/>
          <p:cNvSpPr/>
          <p:nvPr userDrawn="1"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 userDrawn="1"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 userDrawn="1"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 userDrawn="1"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2"/>
          <p:cNvSpPr/>
          <p:nvPr userDrawn="1"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4"/>
          <p:cNvSpPr/>
          <p:nvPr userDrawn="1"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5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6"/>
          <p:cNvSpPr/>
          <p:nvPr userDrawn="1"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7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8"/>
          <p:cNvSpPr/>
          <p:nvPr userDrawn="1"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9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0"/>
          <p:cNvSpPr/>
          <p:nvPr userDrawn="1"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1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2"/>
          <p:cNvSpPr/>
          <p:nvPr userDrawn="1"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3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4"/>
          <p:cNvSpPr/>
          <p:nvPr userDrawn="1"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5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6"/>
          <p:cNvSpPr/>
          <p:nvPr userDrawn="1"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27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28"/>
          <p:cNvSpPr/>
          <p:nvPr userDrawn="1"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29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0"/>
          <p:cNvSpPr/>
          <p:nvPr userDrawn="1"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1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2"/>
          <p:cNvSpPr/>
          <p:nvPr userDrawn="1"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3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4"/>
          <p:cNvSpPr/>
          <p:nvPr userDrawn="1"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35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36"/>
          <p:cNvSpPr/>
          <p:nvPr userDrawn="1"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37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38"/>
          <p:cNvSpPr/>
          <p:nvPr userDrawn="1"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39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0"/>
          <p:cNvSpPr/>
          <p:nvPr userDrawn="1"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1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2"/>
          <p:cNvSpPr/>
          <p:nvPr userDrawn="1"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3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4"/>
          <p:cNvSpPr/>
          <p:nvPr userDrawn="1"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45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46"/>
          <p:cNvSpPr/>
          <p:nvPr userDrawn="1"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47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48"/>
          <p:cNvSpPr/>
          <p:nvPr userDrawn="1"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49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0"/>
          <p:cNvSpPr/>
          <p:nvPr userDrawn="1"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1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2"/>
          <p:cNvSpPr/>
          <p:nvPr userDrawn="1"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3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4"/>
          <p:cNvSpPr/>
          <p:nvPr userDrawn="1"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55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56"/>
          <p:cNvSpPr/>
          <p:nvPr userDrawn="1"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57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58"/>
          <p:cNvSpPr/>
          <p:nvPr userDrawn="1"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59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0"/>
          <p:cNvSpPr/>
          <p:nvPr userDrawn="1"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1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2"/>
          <p:cNvSpPr/>
          <p:nvPr userDrawn="1"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3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4"/>
          <p:cNvSpPr/>
          <p:nvPr userDrawn="1"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65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66"/>
          <p:cNvSpPr/>
          <p:nvPr userDrawn="1"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67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68"/>
          <p:cNvSpPr/>
          <p:nvPr userDrawn="1"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69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0"/>
          <p:cNvSpPr/>
          <p:nvPr userDrawn="1"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1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2"/>
          <p:cNvSpPr/>
          <p:nvPr userDrawn="1"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3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4"/>
          <p:cNvSpPr/>
          <p:nvPr userDrawn="1"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75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76"/>
          <p:cNvSpPr/>
          <p:nvPr userDrawn="1"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77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78"/>
          <p:cNvSpPr/>
          <p:nvPr userDrawn="1"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79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0"/>
          <p:cNvSpPr/>
          <p:nvPr userDrawn="1"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1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2"/>
          <p:cNvSpPr/>
          <p:nvPr userDrawn="1"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3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4"/>
          <p:cNvSpPr/>
          <p:nvPr userDrawn="1"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85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86"/>
          <p:cNvSpPr/>
          <p:nvPr userDrawn="1"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87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88"/>
          <p:cNvSpPr/>
          <p:nvPr userDrawn="1"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89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0"/>
          <p:cNvSpPr/>
          <p:nvPr userDrawn="1"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1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2"/>
          <p:cNvSpPr/>
          <p:nvPr userDrawn="1"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3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4"/>
          <p:cNvSpPr/>
          <p:nvPr userDrawn="1"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95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96"/>
          <p:cNvSpPr/>
          <p:nvPr userDrawn="1"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97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98"/>
          <p:cNvSpPr/>
          <p:nvPr userDrawn="1"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99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0"/>
          <p:cNvSpPr/>
          <p:nvPr userDrawn="1"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1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2"/>
          <p:cNvSpPr/>
          <p:nvPr userDrawn="1"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3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4"/>
          <p:cNvSpPr/>
          <p:nvPr userDrawn="1"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05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06"/>
          <p:cNvSpPr/>
          <p:nvPr userDrawn="1"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07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08"/>
          <p:cNvSpPr/>
          <p:nvPr userDrawn="1"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09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0"/>
          <p:cNvSpPr/>
          <p:nvPr userDrawn="1"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1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2"/>
          <p:cNvSpPr/>
          <p:nvPr userDrawn="1"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3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4"/>
          <p:cNvSpPr/>
          <p:nvPr userDrawn="1"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15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16"/>
          <p:cNvSpPr/>
          <p:nvPr userDrawn="1"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17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18"/>
          <p:cNvSpPr/>
          <p:nvPr userDrawn="1"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19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0"/>
          <p:cNvSpPr/>
          <p:nvPr userDrawn="1"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1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2"/>
          <p:cNvSpPr/>
          <p:nvPr userDrawn="1"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3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4"/>
          <p:cNvSpPr/>
          <p:nvPr userDrawn="1"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25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26"/>
          <p:cNvSpPr/>
          <p:nvPr userDrawn="1"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27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28"/>
          <p:cNvSpPr/>
          <p:nvPr userDrawn="1"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29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0"/>
          <p:cNvSpPr/>
          <p:nvPr userDrawn="1"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1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2"/>
          <p:cNvSpPr/>
          <p:nvPr userDrawn="1"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3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4"/>
          <p:cNvSpPr/>
          <p:nvPr userDrawn="1"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35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36"/>
          <p:cNvSpPr/>
          <p:nvPr userDrawn="1"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37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38"/>
          <p:cNvSpPr/>
          <p:nvPr userDrawn="1"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39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0"/>
          <p:cNvSpPr/>
          <p:nvPr userDrawn="1"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1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2"/>
          <p:cNvSpPr/>
          <p:nvPr userDrawn="1"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3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4"/>
          <p:cNvSpPr/>
          <p:nvPr userDrawn="1"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45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46"/>
          <p:cNvSpPr/>
          <p:nvPr userDrawn="1"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47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48"/>
          <p:cNvSpPr/>
          <p:nvPr userDrawn="1"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49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0"/>
          <p:cNvSpPr/>
          <p:nvPr userDrawn="1"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1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2"/>
          <p:cNvSpPr/>
          <p:nvPr userDrawn="1"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3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4"/>
          <p:cNvSpPr/>
          <p:nvPr userDrawn="1"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55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56"/>
          <p:cNvSpPr/>
          <p:nvPr userDrawn="1"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57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58"/>
          <p:cNvSpPr/>
          <p:nvPr userDrawn="1"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59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0"/>
          <p:cNvSpPr/>
          <p:nvPr userDrawn="1"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1"/>
          <p:cNvSpPr/>
          <p:nvPr userDrawn="1"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2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3"/>
          <p:cNvSpPr/>
          <p:nvPr userDrawn="1"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4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65"/>
          <p:cNvSpPr/>
          <p:nvPr userDrawn="1"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66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67"/>
          <p:cNvSpPr/>
          <p:nvPr userDrawn="1"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68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69"/>
          <p:cNvSpPr/>
          <p:nvPr userDrawn="1"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0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1"/>
          <p:cNvSpPr/>
          <p:nvPr userDrawn="1"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2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3"/>
          <p:cNvSpPr/>
          <p:nvPr userDrawn="1"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4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75"/>
          <p:cNvSpPr/>
          <p:nvPr userDrawn="1"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76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77"/>
          <p:cNvSpPr/>
          <p:nvPr userDrawn="1"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78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79"/>
          <p:cNvSpPr/>
          <p:nvPr userDrawn="1"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0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1"/>
          <p:cNvSpPr/>
          <p:nvPr userDrawn="1"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2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3"/>
          <p:cNvSpPr/>
          <p:nvPr userDrawn="1"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4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85"/>
          <p:cNvSpPr/>
          <p:nvPr userDrawn="1"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86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87"/>
          <p:cNvSpPr/>
          <p:nvPr userDrawn="1"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88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89"/>
          <p:cNvSpPr/>
          <p:nvPr userDrawn="1"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0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1"/>
          <p:cNvSpPr/>
          <p:nvPr userDrawn="1"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2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3"/>
          <p:cNvSpPr/>
          <p:nvPr userDrawn="1"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4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195"/>
          <p:cNvSpPr/>
          <p:nvPr userDrawn="1"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196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197"/>
          <p:cNvSpPr/>
          <p:nvPr userDrawn="1"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198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199"/>
          <p:cNvSpPr/>
          <p:nvPr userDrawn="1"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0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1"/>
          <p:cNvSpPr/>
          <p:nvPr userDrawn="1"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2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3"/>
          <p:cNvSpPr/>
          <p:nvPr userDrawn="1"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4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05"/>
          <p:cNvSpPr/>
          <p:nvPr userDrawn="1"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06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07"/>
          <p:cNvSpPr/>
          <p:nvPr userDrawn="1"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08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09"/>
          <p:cNvSpPr/>
          <p:nvPr userDrawn="1"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0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1"/>
          <p:cNvSpPr/>
          <p:nvPr userDrawn="1"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2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3"/>
          <p:cNvSpPr/>
          <p:nvPr userDrawn="1"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4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15"/>
          <p:cNvSpPr/>
          <p:nvPr userDrawn="1"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16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17"/>
          <p:cNvSpPr/>
          <p:nvPr userDrawn="1"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18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19"/>
          <p:cNvSpPr/>
          <p:nvPr userDrawn="1"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0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1"/>
          <p:cNvSpPr/>
          <p:nvPr userDrawn="1"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2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3"/>
          <p:cNvSpPr/>
          <p:nvPr userDrawn="1"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4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25"/>
          <p:cNvSpPr/>
          <p:nvPr userDrawn="1"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26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27"/>
          <p:cNvSpPr/>
          <p:nvPr userDrawn="1"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28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29"/>
          <p:cNvSpPr/>
          <p:nvPr userDrawn="1"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0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1"/>
          <p:cNvSpPr/>
          <p:nvPr userDrawn="1"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2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3"/>
          <p:cNvSpPr/>
          <p:nvPr userDrawn="1"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4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35"/>
          <p:cNvSpPr/>
          <p:nvPr userDrawn="1"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36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37"/>
          <p:cNvSpPr/>
          <p:nvPr userDrawn="1"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38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39"/>
          <p:cNvSpPr/>
          <p:nvPr userDrawn="1"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0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1"/>
          <p:cNvSpPr/>
          <p:nvPr userDrawn="1"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2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3"/>
          <p:cNvSpPr/>
          <p:nvPr userDrawn="1"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4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45"/>
          <p:cNvSpPr/>
          <p:nvPr userDrawn="1"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46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47"/>
          <p:cNvSpPr/>
          <p:nvPr userDrawn="1"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48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49"/>
          <p:cNvSpPr/>
          <p:nvPr userDrawn="1"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0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1"/>
          <p:cNvSpPr/>
          <p:nvPr userDrawn="1"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2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3"/>
          <p:cNvSpPr/>
          <p:nvPr userDrawn="1"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4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55"/>
          <p:cNvSpPr/>
          <p:nvPr userDrawn="1"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56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57"/>
          <p:cNvSpPr/>
          <p:nvPr userDrawn="1"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58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59"/>
          <p:cNvSpPr/>
          <p:nvPr userDrawn="1"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0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1"/>
          <p:cNvSpPr/>
          <p:nvPr userDrawn="1"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2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3"/>
          <p:cNvSpPr/>
          <p:nvPr userDrawn="1"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4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65"/>
          <p:cNvSpPr/>
          <p:nvPr userDrawn="1"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66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67"/>
          <p:cNvSpPr/>
          <p:nvPr userDrawn="1"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68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69"/>
          <p:cNvSpPr/>
          <p:nvPr userDrawn="1"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0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1"/>
          <p:cNvSpPr/>
          <p:nvPr userDrawn="1"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2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3"/>
          <p:cNvSpPr/>
          <p:nvPr userDrawn="1"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4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75"/>
          <p:cNvSpPr/>
          <p:nvPr userDrawn="1"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76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77"/>
          <p:cNvSpPr/>
          <p:nvPr userDrawn="1"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78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79"/>
          <p:cNvSpPr/>
          <p:nvPr userDrawn="1"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0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1"/>
          <p:cNvSpPr/>
          <p:nvPr userDrawn="1"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2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3"/>
          <p:cNvSpPr/>
          <p:nvPr userDrawn="1"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4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85"/>
          <p:cNvSpPr/>
          <p:nvPr userDrawn="1"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86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87"/>
          <p:cNvSpPr/>
          <p:nvPr userDrawn="1"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88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89"/>
          <p:cNvSpPr/>
          <p:nvPr userDrawn="1"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0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1"/>
          <p:cNvSpPr/>
          <p:nvPr userDrawn="1"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2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3"/>
          <p:cNvSpPr/>
          <p:nvPr userDrawn="1"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4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295"/>
          <p:cNvSpPr/>
          <p:nvPr userDrawn="1"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296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297"/>
          <p:cNvSpPr/>
          <p:nvPr userDrawn="1"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298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299"/>
          <p:cNvSpPr/>
          <p:nvPr userDrawn="1"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0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1"/>
          <p:cNvSpPr/>
          <p:nvPr userDrawn="1"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2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3"/>
          <p:cNvSpPr/>
          <p:nvPr userDrawn="1"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4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05"/>
          <p:cNvSpPr/>
          <p:nvPr userDrawn="1"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06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07"/>
          <p:cNvSpPr/>
          <p:nvPr userDrawn="1"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08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09"/>
          <p:cNvSpPr/>
          <p:nvPr userDrawn="1"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0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1"/>
          <p:cNvSpPr/>
          <p:nvPr userDrawn="1"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2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3"/>
          <p:cNvSpPr/>
          <p:nvPr userDrawn="1"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4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15"/>
          <p:cNvSpPr/>
          <p:nvPr userDrawn="1"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16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044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17"/>
          <p:cNvSpPr/>
          <p:nvPr userDrawn="1"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18"/>
          <p:cNvSpPr/>
          <p:nvPr userDrawn="1"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19"/>
          <p:cNvSpPr/>
          <p:nvPr userDrawn="1"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0"/>
          <p:cNvSpPr/>
          <p:nvPr userDrawn="1"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0447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1"/>
          <p:cNvSpPr/>
          <p:nvPr userDrawn="1"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93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ningmoonstudio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unm.edu/Redirect/casaa.unm.edu/inst/Personal%20Values%20Card%20Sort.pdf" TargetMode="External"/><Relationship Id="rId2" Type="http://schemas.openxmlformats.org/officeDocument/2006/relationships/hyperlink" Target="https://webmail.unm.edu/Redirect/casaa.unm.edu/inst/Personal%20Values%20Record.pdf" TargetMode="Externa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ivationalinterview.org/" TargetMode="External"/><Relationship Id="rId2" Type="http://schemas.openxmlformats.org/officeDocument/2006/relationships/hyperlink" Target="http://casaa.unm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2930" y="914400"/>
            <a:ext cx="6606540" cy="1538883"/>
          </a:xfrm>
        </p:spPr>
        <p:txBody>
          <a:bodyPr/>
          <a:lstStyle/>
          <a:p>
            <a:pPr marL="4445" marR="0" lvl="0" indent="0" algn="ctr" defTabSz="914400" rtl="0" eaLnBrk="1" fontAlgn="auto" latinLnBrk="0" hangingPunct="1">
              <a:spcBef>
                <a:spcPts val="3600"/>
              </a:spcBef>
              <a:spcAft>
                <a:spcPts val="0"/>
              </a:spcAft>
              <a:tabLst/>
              <a:defRPr/>
            </a:pPr>
            <a:r>
              <a:rPr lang="en-US" sz="2000" kern="1200" spc="-10" dirty="0">
                <a:ea typeface="+mn-ea"/>
              </a:rPr>
              <a:t>Native </a:t>
            </a:r>
            <a:r>
              <a:rPr lang="en-US" sz="2000" kern="1200" spc="-20" dirty="0">
                <a:ea typeface="+mn-ea"/>
              </a:rPr>
              <a:t>Am</a:t>
            </a:r>
            <a:r>
              <a:rPr lang="en-US" sz="2000" kern="1200" spc="-15" dirty="0">
                <a:ea typeface="+mn-ea"/>
              </a:rPr>
              <a:t>er</a:t>
            </a:r>
            <a:r>
              <a:rPr lang="en-US" sz="2000" kern="1200" spc="-10" dirty="0">
                <a:ea typeface="+mn-ea"/>
              </a:rPr>
              <a:t>i</a:t>
            </a:r>
            <a:r>
              <a:rPr lang="en-US" sz="2000" kern="1200" spc="-20" dirty="0">
                <a:ea typeface="+mn-ea"/>
              </a:rPr>
              <a:t>c</a:t>
            </a:r>
            <a:r>
              <a:rPr lang="en-US" sz="2000" kern="1200" spc="-15" dirty="0">
                <a:ea typeface="+mn-ea"/>
              </a:rPr>
              <a:t>an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5" dirty="0">
                <a:ea typeface="+mn-ea"/>
              </a:rPr>
              <a:t>Motivat</a:t>
            </a:r>
            <a:r>
              <a:rPr lang="en-US" sz="2000" kern="1200" spc="-10" dirty="0">
                <a:ea typeface="+mn-ea"/>
              </a:rPr>
              <a:t>ional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Inte</a:t>
            </a:r>
            <a:r>
              <a:rPr lang="en-US" sz="2000" kern="1200" spc="-15" dirty="0">
                <a:ea typeface="+mn-ea"/>
              </a:rPr>
              <a:t>rviewing:</a:t>
            </a:r>
            <a:r>
              <a:rPr lang="en-US" sz="2000" b="0" kern="1200" dirty="0">
                <a:solidFill>
                  <a:prstClr val="black"/>
                </a:solidFill>
                <a:ea typeface="+mn-ea"/>
              </a:rPr>
              <a:t/>
            </a:r>
            <a:br>
              <a:rPr lang="en-US" sz="2000" b="0" kern="1200" dirty="0">
                <a:solidFill>
                  <a:prstClr val="black"/>
                </a:solidFill>
                <a:ea typeface="+mn-ea"/>
              </a:rPr>
            </a:br>
            <a:r>
              <a:rPr lang="en-US" sz="2000" b="0" kern="1200" spc="-15" dirty="0">
                <a:ea typeface="+mn-ea"/>
              </a:rPr>
              <a:t>Weaving</a:t>
            </a:r>
            <a:r>
              <a:rPr lang="en-US" sz="2000" b="0" kern="1200" spc="-5" dirty="0">
                <a:ea typeface="+mn-ea"/>
              </a:rPr>
              <a:t> </a:t>
            </a:r>
            <a:r>
              <a:rPr lang="en-US" sz="2000" b="0" kern="1200" spc="-15" dirty="0">
                <a:ea typeface="+mn-ea"/>
              </a:rPr>
              <a:t>Native</a:t>
            </a:r>
            <a:r>
              <a:rPr lang="en-US" sz="2000" b="0" kern="1200" dirty="0">
                <a:ea typeface="+mn-ea"/>
              </a:rPr>
              <a:t> </a:t>
            </a:r>
            <a:r>
              <a:rPr lang="en-US" sz="2000" b="0" kern="1200" spc="-15" dirty="0">
                <a:ea typeface="+mn-ea"/>
              </a:rPr>
              <a:t>American</a:t>
            </a:r>
            <a:r>
              <a:rPr lang="en-US" sz="2000" b="0" kern="1200" dirty="0">
                <a:ea typeface="+mn-ea"/>
              </a:rPr>
              <a:t> </a:t>
            </a:r>
            <a:r>
              <a:rPr lang="en-US" sz="2000" b="0" kern="1200" spc="-20" dirty="0">
                <a:ea typeface="+mn-ea"/>
              </a:rPr>
              <a:t>an</a:t>
            </a:r>
            <a:r>
              <a:rPr lang="en-US" sz="2000" b="0" kern="1200" spc="-15" dirty="0">
                <a:ea typeface="+mn-ea"/>
              </a:rPr>
              <a:t>d</a:t>
            </a:r>
            <a:r>
              <a:rPr lang="en-US" sz="2000" b="0" kern="1200" dirty="0">
                <a:ea typeface="+mn-ea"/>
              </a:rPr>
              <a:t> </a:t>
            </a:r>
            <a:r>
              <a:rPr lang="en-US" sz="2000" b="0" kern="1200" spc="-15" dirty="0">
                <a:ea typeface="+mn-ea"/>
              </a:rPr>
              <a:t>Western</a:t>
            </a:r>
            <a:r>
              <a:rPr lang="en-US" sz="2000" b="0" kern="1200" spc="-5" dirty="0">
                <a:ea typeface="+mn-ea"/>
              </a:rPr>
              <a:t> </a:t>
            </a:r>
            <a:r>
              <a:rPr lang="en-US" sz="2000" b="0" kern="1200" spc="-10" dirty="0" smtClean="0">
                <a:ea typeface="+mn-ea"/>
              </a:rPr>
              <a:t>Practices</a:t>
            </a:r>
            <a:br>
              <a:rPr lang="en-US" sz="2000" b="0" kern="1200" spc="-10" dirty="0" smtClean="0">
                <a:ea typeface="+mn-ea"/>
              </a:rPr>
            </a:br>
            <a:r>
              <a:rPr lang="en-US" sz="2000" b="0" kern="1200" spc="-10" dirty="0" smtClean="0">
                <a:ea typeface="+mn-ea"/>
              </a:rPr>
              <a:t/>
            </a:r>
            <a:br>
              <a:rPr lang="en-US" sz="2000" b="0" kern="1200" spc="-10" dirty="0" smtClean="0">
                <a:ea typeface="+mn-ea"/>
              </a:rPr>
            </a:br>
            <a:r>
              <a:rPr lang="en-US" sz="2000" b="0" kern="1200" spc="-15" dirty="0" smtClean="0">
                <a:ea typeface="+mn-ea"/>
              </a:rPr>
              <a:t>A </a:t>
            </a:r>
            <a:r>
              <a:rPr lang="en-US" sz="2000" b="0" kern="1200" spc="-15" dirty="0">
                <a:ea typeface="+mn-ea"/>
              </a:rPr>
              <a:t>Manual </a:t>
            </a:r>
            <a:r>
              <a:rPr lang="en-US" sz="2000" b="0" kern="1200" spc="-10" dirty="0">
                <a:ea typeface="+mn-ea"/>
              </a:rPr>
              <a:t>for </a:t>
            </a:r>
            <a:r>
              <a:rPr lang="en-US" sz="2000" b="0" kern="1200" spc="-20" dirty="0">
                <a:ea typeface="+mn-ea"/>
              </a:rPr>
              <a:t>Counselor</a:t>
            </a:r>
            <a:r>
              <a:rPr lang="en-US" sz="2000" b="0" kern="1200" spc="-10" dirty="0">
                <a:ea typeface="+mn-ea"/>
              </a:rPr>
              <a:t>s</a:t>
            </a:r>
            <a:r>
              <a:rPr lang="en-US" sz="2000" b="0" kern="1200" spc="5" dirty="0">
                <a:ea typeface="+mn-ea"/>
              </a:rPr>
              <a:t> </a:t>
            </a:r>
            <a:r>
              <a:rPr lang="en-US" sz="2000" b="0" kern="1200" spc="-15" dirty="0">
                <a:ea typeface="+mn-ea"/>
              </a:rPr>
              <a:t>in </a:t>
            </a:r>
            <a:r>
              <a:rPr lang="en-US" sz="2000" b="0" kern="1200" spc="-15" dirty="0" smtClean="0">
                <a:ea typeface="+mn-ea"/>
              </a:rPr>
              <a:t/>
            </a:r>
            <a:br>
              <a:rPr lang="en-US" sz="2000" b="0" kern="1200" spc="-15" dirty="0" smtClean="0">
                <a:ea typeface="+mn-ea"/>
              </a:rPr>
            </a:br>
            <a:r>
              <a:rPr lang="en-US" sz="2000" b="0" kern="1200" spc="-15" dirty="0" smtClean="0">
                <a:ea typeface="+mn-ea"/>
              </a:rPr>
              <a:t>Native</a:t>
            </a:r>
            <a:r>
              <a:rPr lang="en-US" sz="2000" b="0" kern="1200" dirty="0" smtClean="0">
                <a:ea typeface="+mn-ea"/>
              </a:rPr>
              <a:t> </a:t>
            </a:r>
            <a:r>
              <a:rPr lang="en-US" sz="2000" b="0" kern="1200" spc="-15" dirty="0">
                <a:ea typeface="+mn-ea"/>
              </a:rPr>
              <a:t>American</a:t>
            </a:r>
            <a:r>
              <a:rPr lang="en-US" sz="2000" b="0" kern="1200" dirty="0">
                <a:ea typeface="+mn-ea"/>
              </a:rPr>
              <a:t> </a:t>
            </a:r>
            <a:r>
              <a:rPr lang="en-US" sz="2000" b="0" kern="1200" spc="-20" dirty="0" smtClean="0">
                <a:ea typeface="+mn-ea"/>
              </a:rPr>
              <a:t>Communities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990600" y="6648524"/>
            <a:ext cx="5867400" cy="2295500"/>
          </a:xfrm>
        </p:spPr>
        <p:txBody>
          <a:bodyPr/>
          <a:lstStyle/>
          <a:p>
            <a:pPr marL="387350" marR="380365" lvl="0" indent="0" algn="ctr" defTabSz="9144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spc="-10" dirty="0" err="1">
                <a:solidFill>
                  <a:srgbClr val="931200"/>
                </a:solidFill>
                <a:latin typeface="Arial"/>
                <a:cs typeface="Arial"/>
              </a:rPr>
              <a:t>Kamilla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 L. </a:t>
            </a:r>
            <a:r>
              <a:rPr lang="en-US" sz="1400" b="1" kern="1200" spc="-10" dirty="0" err="1">
                <a:solidFill>
                  <a:srgbClr val="931200"/>
                </a:solidFill>
                <a:latin typeface="Arial"/>
                <a:cs typeface="Arial"/>
              </a:rPr>
              <a:t>Venner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, PhD (Alaska Native) </a:t>
            </a:r>
            <a:r>
              <a:rPr lang="en-US" sz="1400" b="1" kern="1200" spc="-10" dirty="0" smtClean="0">
                <a:solidFill>
                  <a:srgbClr val="931200"/>
                </a:solidFill>
                <a:latin typeface="Arial"/>
                <a:cs typeface="Arial"/>
              </a:rPr>
              <a:t/>
            </a:r>
            <a:br>
              <a:rPr lang="en-US" sz="1400" b="1" kern="1200" spc="-10" dirty="0" smtClean="0">
                <a:solidFill>
                  <a:srgbClr val="931200"/>
                </a:solidFill>
                <a:latin typeface="Arial"/>
                <a:cs typeface="Arial"/>
              </a:rPr>
            </a:br>
            <a:r>
              <a:rPr lang="en-US" sz="1400" b="1" kern="1200" spc="-10" dirty="0" smtClean="0">
                <a:solidFill>
                  <a:srgbClr val="931200"/>
                </a:solidFill>
                <a:latin typeface="Arial"/>
                <a:cs typeface="Arial"/>
              </a:rPr>
              <a:t>Sarah 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W. Feldstein,</a:t>
            </a:r>
            <a:r>
              <a:rPr lang="en-US" sz="1400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kern="1200" spc="-15" dirty="0">
                <a:solidFill>
                  <a:srgbClr val="931200"/>
                </a:solidFill>
                <a:latin typeface="Arial"/>
                <a:cs typeface="Arial"/>
              </a:rPr>
              <a:t>MS</a:t>
            </a:r>
            <a:endParaRPr lang="en-US" sz="14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" marR="0" lvl="0" indent="0" algn="ctr" defTabSz="914400" rtl="0" eaLnBrk="1" fontAlgn="auto" latinLnBrk="0" hangingPunct="1">
              <a:lnSpc>
                <a:spcPts val="13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Cente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Alcoholism,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Substance Abuse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Addictions</a:t>
            </a:r>
          </a:p>
          <a:p>
            <a:pPr marL="1130300" marR="1122045" lvl="0" indent="0" algn="ctr" defTabSz="914400" rtl="0" eaLnBrk="1" fontAlgn="auto" latinLnBrk="0" hangingPunct="1">
              <a:lnSpc>
                <a:spcPts val="138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Departmen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Psychology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Universit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Mexi</a:t>
            </a:r>
            <a:r>
              <a:rPr lang="en-US" sz="1200" kern="1200" spc="5" dirty="0" smtClean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o</a:t>
            </a:r>
            <a:endParaRPr lang="en-US" sz="1200" kern="1200" dirty="0">
              <a:solidFill>
                <a:prstClr val="black"/>
              </a:solidFill>
            </a:endParaRPr>
          </a:p>
          <a:p>
            <a:pPr lvl="0" algn="ctr" rtl="0">
              <a:lnSpc>
                <a:spcPts val="1645"/>
              </a:lnSpc>
              <a:spcBef>
                <a:spcPts val="1800"/>
              </a:spcBef>
            </a:pP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Nadine Tafo</a:t>
            </a:r>
            <a:r>
              <a:rPr lang="en-US" sz="1400" b="1" kern="1200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a,</a:t>
            </a:r>
            <a:r>
              <a:rPr lang="en-US" sz="14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MSW,</a:t>
            </a:r>
            <a:r>
              <a:rPr lang="en-US" sz="14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LISW</a:t>
            </a:r>
            <a:r>
              <a:rPr lang="en-US" sz="14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(Mescalero</a:t>
            </a:r>
            <a:r>
              <a:rPr lang="en-US" sz="14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kern="1200" spc="-10" dirty="0">
                <a:solidFill>
                  <a:srgbClr val="931200"/>
                </a:solidFill>
                <a:latin typeface="Arial"/>
                <a:cs typeface="Arial"/>
              </a:rPr>
              <a:t>Apache)</a:t>
            </a:r>
            <a:endParaRPr lang="en-US" sz="14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05" marR="0" lvl="0" indent="0" algn="ctr" defTabSz="914400" rtl="0" eaLnBrk="1" fontAlgn="auto" latinLnBrk="0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Nadin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Tafoya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sociates</a:t>
            </a:r>
          </a:p>
          <a:p>
            <a:pPr marL="109220" marR="102235" lvl="0" indent="0" algn="ctr" defTabSz="914400" rtl="0" eaLnBrk="1" fontAlgn="auto" latinLnBrk="0" hangingPunct="1">
              <a:lnSpc>
                <a:spcPts val="138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Substance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Abuse Prevention 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Programs</a:t>
            </a:r>
            <a:b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Technical</a:t>
            </a:r>
            <a:r>
              <a:rPr lang="en-US" sz="1200" kern="12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Assistance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Program 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Evaluation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© </a:t>
            </a:r>
            <a:r>
              <a:rPr lang="en-US" sz="1000" kern="1200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200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 err="1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000" kern="1200" spc="-5" dirty="0" err="1">
                <a:solidFill>
                  <a:prstClr val="black"/>
                </a:solidFill>
                <a:latin typeface="Arial"/>
                <a:cs typeface="Arial"/>
              </a:rPr>
              <a:t>enner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, Fel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stein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 smtClean="0">
                <a:solidFill>
                  <a:prstClr val="black"/>
                </a:solidFill>
                <a:latin typeface="Arial"/>
                <a:cs typeface="Arial"/>
              </a:rPr>
              <a:t>Tafoya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3" descr="woman looking at the moon.  "/>
          <p:cNvSpPr/>
          <p:nvPr/>
        </p:nvSpPr>
        <p:spPr>
          <a:xfrm>
            <a:off x="1573530" y="2617468"/>
            <a:ext cx="4716780" cy="3571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67200" y="394932"/>
            <a:ext cx="2811462" cy="6718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</a:rPr>
              <a:t>Native American Motivational Interviewing Manual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</a:rPr>
              <a:t>Venner, Feldstein &amp; Tafoya 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1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1171" y="2112382"/>
            <a:ext cx="6441060" cy="7184018"/>
          </a:xfrm>
        </p:spPr>
        <p:txBody>
          <a:bodyPr/>
          <a:lstStyle/>
          <a:p>
            <a:pPr marL="12700" marR="6350" lvl="0" indent="457200" algn="l" defTabSz="914400" rtl="0" eaLnBrk="1" fontAlgn="auto" latinLnBrk="0" hangingPunct="1">
              <a:lnSpc>
                <a:spcPts val="138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usuall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thought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a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brie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 therapy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(1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– 4 sessions)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effectiv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its own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prepar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clients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spc="-3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usual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shown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improv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effectivenes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othe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treat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ents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You may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two sessions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 client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usua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program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When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usual, abstinenc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rates 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double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compared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 regular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progra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withou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You may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consider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the spirit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(essence)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skills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other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therapeutic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approaches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You may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the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your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usual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counseling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blen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two.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blende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Cognitiv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Behavior Therapy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(CBT),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sessions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begi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then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switch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CB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princi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les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maintained.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rms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develop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adult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starting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adolescent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studied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children.</a:t>
            </a:r>
          </a:p>
          <a:p>
            <a:pPr marL="16510" marR="0" lvl="0" indent="0" algn="ctr" defTabSz="914400" rtl="0" eaLnBrk="1" fontAlgn="auto" latinLnBrk="0" hangingPunct="1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Will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5" dirty="0">
                <a:solidFill>
                  <a:srgbClr val="931200"/>
                </a:solidFill>
                <a:latin typeface="Arial"/>
                <a:cs typeface="Arial"/>
              </a:rPr>
              <a:t>Al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Tribes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5" dirty="0">
                <a:solidFill>
                  <a:srgbClr val="931200"/>
                </a:solidFill>
                <a:latin typeface="Arial"/>
                <a:cs typeface="Arial"/>
              </a:rPr>
              <a:t>be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5" dirty="0">
                <a:solidFill>
                  <a:srgbClr val="931200"/>
                </a:solidFill>
                <a:latin typeface="Arial"/>
                <a:cs typeface="Arial"/>
              </a:rPr>
              <a:t>abl</a:t>
            </a: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b="1" kern="1200" dirty="0">
                <a:solidFill>
                  <a:srgbClr val="931200"/>
                </a:solidFill>
                <a:latin typeface="Arial"/>
                <a:cs typeface="Arial"/>
              </a:rPr>
              <a:t> use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Motivational</a:t>
            </a:r>
            <a:r>
              <a:rPr lang="en-US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b="1" kern="1200" spc="-10" dirty="0">
                <a:solidFill>
                  <a:srgbClr val="931200"/>
                </a:solidFill>
                <a:latin typeface="Arial"/>
                <a:cs typeface="Arial"/>
              </a:rPr>
              <a:t>Inte</a:t>
            </a:r>
            <a:r>
              <a:rPr lang="en-US" b="1" kern="1200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b="1" kern="1200" spc="-15" dirty="0">
                <a:solidFill>
                  <a:srgbClr val="931200"/>
                </a:solidFill>
                <a:latin typeface="Arial"/>
                <a:cs typeface="Arial"/>
              </a:rPr>
              <a:t>viewing?</a:t>
            </a:r>
            <a:endParaRPr lang="en-US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91440" lvl="0" indent="457200" algn="l" defTabSz="914400" rtl="0" eaLnBrk="1" fontAlgn="auto" latinLnBrk="0" hangingPunct="1">
              <a:lnSpc>
                <a:spcPts val="1380"/>
              </a:lnSpc>
              <a:spcBef>
                <a:spcPts val="14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Yes,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writte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this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anua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goa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tr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this manual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guid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their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practic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motivational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interviewin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Americans.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a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ay,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difference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acr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ss tribes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withi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tribes,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manual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perfec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 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tribe.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But,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hopin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there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enoug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common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groun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can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offe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this manual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suggest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tr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they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make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eve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bette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their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particula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community. This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may mean translat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certain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identifyin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appropriate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spiritual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religious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advisor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/healer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making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 vignettes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capture common client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proble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strengths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community. We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you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you seek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 solutions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subs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your community.</a:t>
            </a:r>
          </a:p>
          <a:p>
            <a:pPr lvl="0" algn="l" rtl="0">
              <a:lnSpc>
                <a:spcPts val="650"/>
              </a:lnSpc>
              <a:spcBef>
                <a:spcPts val="7"/>
              </a:spcBef>
            </a:pPr>
            <a:endParaRPr lang="en-US" sz="650" kern="1200" dirty="0">
              <a:solidFill>
                <a:prstClr val="black"/>
              </a:solidFill>
            </a:endParaRPr>
          </a:p>
          <a:p>
            <a:pPr lvl="0" algn="l" rtl="0">
              <a:lnSpc>
                <a:spcPts val="1200"/>
              </a:lnSpc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806575" marR="1038225" lvl="0" indent="-740410" algn="l" defTabSz="91440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Why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Motivational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Interviewing</a:t>
            </a:r>
            <a:r>
              <a:rPr lang="en-US" sz="1600" i="1" kern="1200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wa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s chosen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for 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Nativ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e American</a:t>
            </a:r>
            <a:r>
              <a:rPr lang="en-US" sz="1600" i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i="1" kern="1200" dirty="0">
                <a:solidFill>
                  <a:srgbClr val="931200"/>
                </a:solidFill>
                <a:latin typeface="Arial"/>
                <a:cs typeface="Arial"/>
              </a:rPr>
              <a:t>communities</a:t>
            </a:r>
            <a:endParaRPr lang="en-US" sz="16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800"/>
              </a:lnSpc>
              <a:spcBef>
                <a:spcPts val="22"/>
              </a:spcBef>
            </a:pPr>
            <a:endParaRPr lang="en-US" kern="1200" dirty="0">
              <a:solidFill>
                <a:prstClr val="black"/>
              </a:solidFill>
            </a:endParaRPr>
          </a:p>
          <a:p>
            <a:pPr marL="12700" marR="7620" lvl="0" indent="45720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possibl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ubstanc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trea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ments,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chose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MI?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We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thought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woul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helpfu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share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reasons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3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hoosin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you.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First,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tra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Cente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Alcoho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lism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kern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Abuse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(CASAA) received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nd continue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receive many requests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training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tive American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facilities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lth professional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(doctors,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nurses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social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workers,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counselors, community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healt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aides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10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240" lvl="0" indent="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hea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 othe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trainers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aroun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prov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many trainings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American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providers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These train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eithe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modified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take the culture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into account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may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modified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itin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When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Arial"/>
                <a:cs typeface="Arial"/>
              </a:rPr>
              <a:t>Kamilla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 err="1">
                <a:solidFill>
                  <a:prstClr val="black"/>
                </a:solidFill>
                <a:latin typeface="Arial"/>
                <a:cs typeface="Arial"/>
              </a:rPr>
              <a:t>Ven</a:t>
            </a:r>
            <a:r>
              <a:rPr lang="en-US" sz="1200" kern="1200" spc="-5" dirty="0" err="1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 err="1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has provide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trainings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feedback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alway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positiv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the message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consistent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culture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171" y="1521023"/>
            <a:ext cx="6173216" cy="307777"/>
          </a:xfrm>
        </p:spPr>
        <p:txBody>
          <a:bodyPr/>
          <a:lstStyle/>
          <a:p>
            <a:pPr marL="111125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000" kern="1200" spc="-20" dirty="0">
                <a:ea typeface="+mn-ea"/>
              </a:rPr>
              <a:t>Use</a:t>
            </a:r>
            <a:r>
              <a:rPr lang="en-US" sz="2000" kern="1200" spc="-15" dirty="0">
                <a:ea typeface="+mn-ea"/>
              </a:rPr>
              <a:t>s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of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Motivational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 smtClean="0">
                <a:ea typeface="+mn-ea"/>
              </a:rPr>
              <a:t>Interviewing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77800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3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371" y="838200"/>
            <a:ext cx="6193029" cy="6638544"/>
          </a:xfrm>
        </p:spPr>
        <p:txBody>
          <a:bodyPr/>
          <a:lstStyle/>
          <a:p>
            <a:pPr marL="12700" marR="115570" lvl="0" indent="45720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Another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adde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confidence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trying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communities came from research.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a study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substance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abu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treatment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outcome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took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p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9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states,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there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5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Americans.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Americans receiving Motivational Enhan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emen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Therapy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(MI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plu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individuali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feedback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bette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drinking outcome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than those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 Twelve Step Facili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atio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(approach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le ge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involv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AA;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Villanueva, </a:t>
            </a:r>
            <a:r>
              <a:rPr lang="en-US" sz="1200" kern="1200" spc="-10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spc="-5" dirty="0" err="1">
                <a:solidFill>
                  <a:prstClr val="black"/>
                </a:solidFill>
                <a:latin typeface="Arial"/>
                <a:cs typeface="Arial"/>
              </a:rPr>
              <a:t>nigan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Miller,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2002)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Although this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onl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 small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numbe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Americans,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eeme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helpfu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approa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h.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300"/>
              </a:lnSpc>
              <a:spcBef>
                <a:spcPts val="44"/>
              </a:spcBef>
            </a:pPr>
            <a:endParaRPr lang="en-US" sz="1300" kern="1200" dirty="0">
              <a:solidFill>
                <a:prstClr val="black"/>
              </a:solidFill>
            </a:endParaRPr>
          </a:p>
          <a:p>
            <a:pPr marL="12700" marR="66675" lvl="0" indent="45720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a federal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gran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(from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tional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Institute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Dru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Abuse) Miller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1200" kern="1200" dirty="0" err="1">
                <a:solidFill>
                  <a:prstClr val="black"/>
                </a:solidFill>
                <a:latin typeface="Arial"/>
                <a:cs typeface="Arial"/>
              </a:rPr>
              <a:t>Venner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a two-day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training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rk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counseled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ative Americans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substance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abus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oblems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necessaril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American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heritag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served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cl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ents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We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wondere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current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training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(without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adaptations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woul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those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workin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clients.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workshop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participan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reported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extre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importan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their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counseling,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very confident 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they could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their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moderately ready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begi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said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neede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practic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their clients. The comments from these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suppo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ted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culture. One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perso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referred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“e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powermen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model.” The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answer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motivations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change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withi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client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similar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honorin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eac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indi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idual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One simply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said, “This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my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culture.”</a:t>
            </a:r>
          </a:p>
          <a:p>
            <a:pPr lvl="0" algn="l" rtl="0">
              <a:lnSpc>
                <a:spcPts val="1400"/>
              </a:lnSpc>
              <a:spcBef>
                <a:spcPts val="16"/>
              </a:spcBef>
            </a:pPr>
            <a:endParaRPr lang="en-US" sz="1400" kern="1200" dirty="0">
              <a:solidFill>
                <a:prstClr val="black"/>
              </a:solidFill>
            </a:endParaRPr>
          </a:p>
          <a:p>
            <a:pPr marL="12700" marR="6350" lvl="0" indent="45720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Finally,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thrilled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enthusias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m from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American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health provider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participat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 focus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culminated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this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manual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Americans. Some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commented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emphasi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place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respecting clients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American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prov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seemed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take “respect”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heights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Participants commented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that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refer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to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“clients”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“relatives”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figure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their clan relation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call their “client” their “sist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“uncle”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appropriat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This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seems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equalize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powe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differentia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inheren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 therapeutic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relationship. We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 term “client”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commonly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sure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whethe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tribes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woul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agre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with usin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the term “relative”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refer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they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counsel.</a:t>
            </a:r>
          </a:p>
          <a:p>
            <a:pPr lvl="0" algn="l" rtl="0">
              <a:lnSpc>
                <a:spcPts val="1300"/>
              </a:lnSpc>
              <a:spcBef>
                <a:spcPts val="80"/>
              </a:spcBef>
            </a:pPr>
            <a:endParaRPr lang="en-US" sz="1300" kern="1200" dirty="0">
              <a:solidFill>
                <a:prstClr val="black"/>
              </a:solidFill>
            </a:endParaRPr>
          </a:p>
          <a:p>
            <a:pPr marL="12700" marR="148590" lvl="0" indent="457200" algn="l" defTabSz="914400" rtl="0" eaLnBrk="1" fontAlgn="auto" latinLnBrk="0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 general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seems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a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goo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American values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interactin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peo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But,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you</a:t>
            </a:r>
            <a:r>
              <a:rPr lang="en-US" sz="1200" kern="12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decid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whethe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withi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your tribal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backgroun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the various tribal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way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your clients. We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wis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you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wel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you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look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this manual</a:t>
            </a:r>
            <a:r>
              <a:rPr lang="en-US" sz="1200" kern="12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7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71" y="1521023"/>
            <a:ext cx="6173216" cy="307777"/>
          </a:xfrm>
        </p:spPr>
        <p:txBody>
          <a:bodyPr/>
          <a:lstStyle/>
          <a:p>
            <a:pPr marL="130683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000" kern="1200" spc="-15" dirty="0">
                <a:ea typeface="+mn-ea"/>
              </a:rPr>
              <a:t>MI might be </a:t>
            </a:r>
            <a:r>
              <a:rPr lang="en-US" sz="2000" kern="1200" spc="-20" dirty="0">
                <a:ea typeface="+mn-ea"/>
              </a:rPr>
              <a:t>ea</a:t>
            </a:r>
            <a:r>
              <a:rPr lang="en-US" sz="2000" kern="1200" spc="-15" dirty="0">
                <a:ea typeface="+mn-ea"/>
              </a:rPr>
              <a:t>sy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for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20" dirty="0">
                <a:ea typeface="+mn-ea"/>
              </a:rPr>
              <a:t>y</a:t>
            </a:r>
            <a:r>
              <a:rPr lang="en-US" sz="2000" kern="1200" spc="-15" dirty="0">
                <a:ea typeface="+mn-ea"/>
              </a:rPr>
              <a:t>ou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if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.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>
                <a:ea typeface="+mn-ea"/>
              </a:rPr>
              <a:t>.</a:t>
            </a:r>
            <a:r>
              <a:rPr lang="en-US" sz="2000" kern="1200" dirty="0">
                <a:ea typeface="+mn-ea"/>
              </a:rPr>
              <a:t> </a:t>
            </a:r>
            <a:r>
              <a:rPr lang="en-US" sz="2000" kern="1200" spc="-10" dirty="0" smtClean="0">
                <a:ea typeface="+mn-ea"/>
              </a:rPr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2057400"/>
            <a:ext cx="6441060" cy="5219378"/>
          </a:xfrm>
        </p:spPr>
        <p:txBody>
          <a:bodyPr/>
          <a:lstStyle/>
          <a:p>
            <a:pPr marL="697865" marR="0" lvl="0" indent="-227965" algn="l" defTabSz="914400" rtl="0" eaLnBrk="1" fontAlgn="auto" latinLnBrk="0" hangingPunct="1">
              <a:lnSpc>
                <a:spcPts val="1295"/>
              </a:lnSpc>
              <a:spcBef>
                <a:spcPts val="1325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listener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honor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respect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warm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mfortable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acting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qual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import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uine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answers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lie within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accept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expect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disagree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challenge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decision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often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ficult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63195" lvl="0" indent="-227965" algn="l" defTabSz="914400" rtl="0" eaLnBrk="1" fontAlgn="auto" latinLnBrk="0" hangingPunct="1">
              <a:lnSpc>
                <a:spcPts val="126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sually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smoothly,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often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inclu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relapse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0" lvl="0" indent="-228600" algn="l" defTabSz="914400" rtl="0" eaLnBrk="1" fontAlgn="auto" latinLnBrk="0" hangingPunct="1">
              <a:lnSpc>
                <a:spcPts val="1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appreciate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complex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e’s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motivations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85090" lvl="0" indent="-227965" algn="l" defTabSz="914400" rtl="0" eaLnBrk="1" fontAlgn="auto" latinLnBrk="0" hangingPunct="1">
              <a:lnSpc>
                <a:spcPts val="127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699135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sensitive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clients’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verbal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nonverbal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behav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219075" lvl="0" indent="-228600" algn="l" defTabSz="914400" rtl="0" eaLnBrk="1" fontAlgn="auto" latinLnBrk="0" hangingPunct="1">
              <a:lnSpc>
                <a:spcPts val="1260"/>
              </a:lnSpc>
              <a:spcBef>
                <a:spcPts val="50"/>
              </a:spcBef>
              <a:spcAft>
                <a:spcPts val="0"/>
              </a:spcAft>
              <a:buClrTx/>
              <a:buSzPct val="109090"/>
              <a:buFont typeface="Arial"/>
              <a:buChar char="❖"/>
              <a:tabLst>
                <a:tab pos="698500" algn="l"/>
              </a:tabLst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sponsibi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decreasi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increas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mov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oward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(not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onsibility)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100"/>
              </a:lnSpc>
            </a:pPr>
            <a:endParaRPr lang="en-US" sz="1100" kern="1200" dirty="0">
              <a:solidFill>
                <a:prstClr val="black"/>
              </a:solidFill>
            </a:endParaRPr>
          </a:p>
          <a:p>
            <a:pPr lvl="0" algn="l" rtl="0">
              <a:lnSpc>
                <a:spcPts val="1200"/>
              </a:lnSpc>
              <a:spcBef>
                <a:spcPts val="14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384300" marR="557530" lvl="0" indent="-1372235" algn="l" defTabSz="914400" rtl="0" eaLnBrk="1" fontAlgn="auto" latinLnBrk="0" hangingPunct="1">
              <a:lnSpc>
                <a:spcPts val="1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600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following</a:t>
            </a:r>
            <a:r>
              <a:rPr lang="en-US" sz="1600" kern="1200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comments </a:t>
            </a:r>
            <a:r>
              <a:rPr lang="en-US" sz="1600" kern="1200" spc="-5" dirty="0">
                <a:solidFill>
                  <a:srgbClr val="931200"/>
                </a:solidFill>
                <a:latin typeface="Arial"/>
                <a:cs typeface="Arial"/>
              </a:rPr>
              <a:t>wer</a:t>
            </a: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e made</a:t>
            </a:r>
            <a:r>
              <a:rPr lang="en-US" sz="1600" kern="1200" spc="-5" dirty="0">
                <a:solidFill>
                  <a:srgbClr val="931200"/>
                </a:solidFill>
                <a:latin typeface="Arial"/>
                <a:cs typeface="Arial"/>
              </a:rPr>
              <a:t> a</a:t>
            </a: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t MI trainings</a:t>
            </a:r>
            <a:r>
              <a:rPr lang="en-US" sz="1600" kern="1200" spc="-5" dirty="0">
                <a:solidFill>
                  <a:srgbClr val="931200"/>
                </a:solidFill>
                <a:latin typeface="Arial"/>
                <a:cs typeface="Arial"/>
              </a:rPr>
              <a:t> wit</a:t>
            </a:r>
            <a:r>
              <a:rPr lang="en-US" sz="1600" kern="1200" dirty="0">
                <a:solidFill>
                  <a:srgbClr val="931200"/>
                </a:solidFill>
                <a:latin typeface="Arial"/>
                <a:cs typeface="Arial"/>
              </a:rPr>
              <a:t>h </a:t>
            </a:r>
            <a:r>
              <a:rPr lang="en-US" sz="1600" kern="1200" spc="-5" dirty="0">
                <a:solidFill>
                  <a:srgbClr val="931200"/>
                </a:solidFill>
                <a:latin typeface="Arial"/>
                <a:cs typeface="Arial"/>
              </a:rPr>
              <a:t>Native people</a:t>
            </a:r>
            <a:endParaRPr lang="en-US" sz="16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0" lvl="0" indent="-228600" algn="l" defTabSz="914400" rtl="0" eaLnBrk="1" fontAlgn="auto" latinLnBrk="0" hangingPunct="1">
              <a:lnSpc>
                <a:spcPts val="1410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513080" algn="l"/>
              </a:tabLst>
              <a:defRPr/>
            </a:pP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“Gaining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w skills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re-mot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vated me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to believ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the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abilitie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my clients.”</a:t>
            </a:r>
          </a:p>
          <a:p>
            <a:pPr marL="469900" marR="6350" lvl="0" indent="-228600" algn="l" defTabSz="914400" rtl="0" eaLnBrk="1" fontAlgn="auto" latinLnBrk="0" hangingPunct="1">
              <a:lnSpc>
                <a:spcPts val="138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 typeface="Arial"/>
              <a:buChar char="❖"/>
              <a:tabLst>
                <a:tab pos="469900" algn="l"/>
              </a:tabLst>
              <a:defRPr/>
            </a:pP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believ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concept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alread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kern="1200" spc="-3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culture.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Navaj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o culture,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it’s wit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h the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beaut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positiv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think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think Indigenous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cultures,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Native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cultures,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c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ltur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alread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y …”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believ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the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state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art,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then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degree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r train</a:t>
            </a:r>
            <a:r>
              <a:rPr lang="en-US" sz="1200" kern="1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d then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the Western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kern="12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ltur</a:t>
            </a: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e confuses </a:t>
            </a:r>
            <a:r>
              <a:rPr lang="en-US" sz="12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ts val="1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prstClr val="black"/>
                </a:solidFill>
                <a:latin typeface="Arial"/>
                <a:cs typeface="Arial"/>
              </a:rPr>
              <a:t>…”</a:t>
            </a:r>
          </a:p>
          <a:p>
            <a:pPr lvl="0" algn="l" rtl="0">
              <a:lnSpc>
                <a:spcPts val="1400"/>
              </a:lnSpc>
              <a:spcBef>
                <a:spcPts val="39"/>
              </a:spcBef>
            </a:pPr>
            <a:endParaRPr lang="en-US" sz="1400" kern="1200" dirty="0">
              <a:solidFill>
                <a:prstClr val="black"/>
              </a:solidFill>
            </a:endParaRPr>
          </a:p>
          <a:p>
            <a:pPr marL="241300" marR="212090" lvl="0" indent="227965" algn="l" defTabSz="914400" rtl="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We invi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you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continue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read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this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manual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decide whethe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700" i="1" kern="12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could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b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use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700" i="1" kern="1200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700" i="1" kern="1200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your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wor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k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5" dirty="0">
                <a:solidFill>
                  <a:srgbClr val="931200"/>
                </a:solidFill>
                <a:latin typeface="Arial"/>
                <a:cs typeface="Arial"/>
              </a:rPr>
              <a:t>wit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700" i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700" i="1" kern="1200" spc="-10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700" i="1" kern="1200" spc="-10" dirty="0" smtClean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endParaRPr lang="en-US" sz="17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3289553" y="69037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09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2438400"/>
            <a:ext cx="6267450" cy="3502025"/>
          </a:xfrm>
        </p:spPr>
        <p:txBody>
          <a:bodyPr/>
          <a:lstStyle/>
          <a:p>
            <a:pPr marL="330200" marR="6350" lvl="0" indent="-318135">
              <a:lnSpc>
                <a:spcPts val="4140"/>
              </a:lnSpc>
              <a:spcBef>
                <a:spcPts val="0"/>
              </a:spcBef>
            </a:pPr>
            <a:r>
              <a:rPr lang="en-US" sz="3600" b="1" spc="-2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36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Spirit</a:t>
            </a:r>
            <a:r>
              <a:rPr lang="en-US" sz="36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spc="-3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3600" b="1" spc="-2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36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spc="-2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Definition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3600" b="1" spc="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of Motivational</a:t>
            </a:r>
            <a:r>
              <a:rPr lang="en-US" sz="36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6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Interviewing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2508504" y="2338577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1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11188"/>
            <a:ext cx="6702425" cy="684212"/>
          </a:xfrm>
        </p:spPr>
        <p:txBody>
          <a:bodyPr/>
          <a:lstStyle/>
          <a:p>
            <a:pPr marL="35560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Introduction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Spirit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Definitions</a:t>
            </a:r>
            <a:r>
              <a:rPr lang="en-US" sz="2000" b="1" spc="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of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1295400"/>
            <a:ext cx="6475412" cy="6381750"/>
          </a:xfrm>
        </p:spPr>
        <p:txBody>
          <a:bodyPr/>
          <a:lstStyle/>
          <a:p>
            <a:pPr marL="12700" marR="6350" lvl="0" indent="0">
              <a:lnSpc>
                <a:spcPct val="95900"/>
              </a:lnSpc>
              <a:spcBef>
                <a:spcPts val="1610"/>
              </a:spcBef>
              <a:buNone/>
            </a:pP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begin this manual with the spi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rit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defi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nit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ions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 foundation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learning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phasize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importance.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learly,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need 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definition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imilarl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y,   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term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“spirit”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cap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essenc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f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includes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strengths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together 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respect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sense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equality.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style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calm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focuses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 drawing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force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comment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using  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“empowers”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4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144145" lvl="0" indent="0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 this manual, we begin with the spiri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turn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various techniques.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emphasize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 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called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example,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use one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techniques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manual,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spi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 counseling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called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hand,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 using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never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techn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ques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 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considered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learning 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spiri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4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69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312163"/>
            <a:ext cx="6702425" cy="745237"/>
          </a:xfrm>
        </p:spPr>
        <p:txBody>
          <a:bodyPr/>
          <a:lstStyle/>
          <a:p>
            <a:pPr marL="779145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What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is Motivational Interviewing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(MI</a:t>
            </a:r>
            <a:r>
              <a:rPr lang="en-US" sz="2000" b="1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6416799" cy="6381750"/>
          </a:xfrm>
        </p:spPr>
        <p:txBody>
          <a:bodyPr>
            <a:noAutofit/>
          </a:bodyPr>
          <a:lstStyle/>
          <a:p>
            <a:pPr marL="12700" marR="13970" lvl="0" indent="0">
              <a:lnSpc>
                <a:spcPct val="95800"/>
              </a:lnSpc>
              <a:spcBef>
                <a:spcPts val="126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Developed by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William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R.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Miller,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PhD and Stephen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Rollnick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active,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t-centered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u="sng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u="sng" spc="-5" dirty="0">
                <a:solidFill>
                  <a:prstClr val="black"/>
                </a:solidFill>
                <a:latin typeface="Arial"/>
                <a:cs typeface="Arial"/>
              </a:rPr>
              <a:t>of being wi</a:t>
            </a:r>
            <a:r>
              <a:rPr lang="en-US" sz="1100" i="1" u="sng" spc="-10" dirty="0">
                <a:solidFill>
                  <a:prstClr val="black"/>
                </a:solidFill>
                <a:latin typeface="Arial"/>
                <a:cs typeface="Arial"/>
              </a:rPr>
              <a:t>th peopl</a:t>
            </a:r>
            <a:r>
              <a:rPr lang="en-US" sz="1100" i="1" u="sng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style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crease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desire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ehavior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ith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 tips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balance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ards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Recently,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650"/>
              </a:lnSpc>
              <a:spcBef>
                <a:spcPts val="22"/>
              </a:spcBef>
              <a:buNone/>
            </a:pPr>
            <a:endParaRPr lang="en-US" sz="650" dirty="0">
              <a:solidFill>
                <a:prstClr val="black"/>
              </a:solidFill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some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idea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behin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MI…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65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469900" marR="572135" lvl="0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wisdom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instead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therapist’s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wisdom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469900" marR="83820" lvl="0" algn="just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identifi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processes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level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respect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heights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ncle,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etc.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1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469900" marR="6350" lvl="0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humble,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respectful,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active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examine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309245" lvl="0" indent="-227965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Persuasion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eff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method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convince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invites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argue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ainst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Font typeface="Arial"/>
              <a:buAutoNum type="arabicPeriod"/>
            </a:pPr>
            <a:endParaRPr lang="en-US" sz="11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style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eaceful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wisdom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inside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6350" lvl="0" indent="-227965" algn="just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steady.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Instead,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external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environments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(i.e.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social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relationships, job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status,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nancial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friends,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community).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441325" lvl="0" indent="-227965">
              <a:lnSpc>
                <a:spcPts val="127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therapeutic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partnership,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expert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patient.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231140" lvl="0" indent="-635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Adapted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from: 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Rollnick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Miller,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(1995)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terviewing?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sng" spc="-10" dirty="0" err="1">
                <a:solidFill>
                  <a:prstClr val="black"/>
                </a:solidFill>
                <a:latin typeface="Arial"/>
                <a:cs typeface="Arial"/>
              </a:rPr>
              <a:t>Behavioural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sng" spc="-10" dirty="0">
                <a:solidFill>
                  <a:prstClr val="black"/>
                </a:solidFill>
                <a:latin typeface="Arial"/>
                <a:cs typeface="Arial"/>
              </a:rPr>
              <a:t>and Cognitive Psychotherap</a:t>
            </a:r>
            <a:r>
              <a:rPr lang="en-US" sz="1100" u="sng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23,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325-334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915" marR="109220" lvl="0" indent="-69850" algn="ctr">
              <a:lnSpc>
                <a:spcPts val="1270"/>
              </a:lnSpc>
              <a:spcBef>
                <a:spcPts val="300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“We have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honor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wisdom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 the client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see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srgbClr val="931200"/>
                </a:solidFill>
                <a:latin typeface="Arial"/>
                <a:cs typeface="Arial"/>
              </a:rPr>
              <a:t>person</a:t>
            </a:r>
            <a:br>
              <a:rPr lang="en-US" sz="1100" spc="-10" dirty="0" smtClean="0">
                <a:solidFill>
                  <a:srgbClr val="931200"/>
                </a:solidFill>
                <a:latin typeface="Arial"/>
                <a:cs typeface="Arial"/>
              </a:rPr>
            </a:br>
            <a:r>
              <a:rPr lang="en-US" sz="1100" spc="-5" dirty="0" smtClean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that’s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alcoholic,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but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mmuni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that’s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grandmother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br>
              <a:rPr lang="en-US" sz="1100" spc="-5" dirty="0" smtClean="0">
                <a:solidFill>
                  <a:srgbClr val="931200"/>
                </a:solidFill>
                <a:latin typeface="Arial"/>
                <a:cs typeface="Arial"/>
              </a:rPr>
            </a:br>
            <a:r>
              <a:rPr lang="en-US" sz="1100" spc="-5" dirty="0" smtClean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grandfather,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honoring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em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hey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everyone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wisdom,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bring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09905" lvl="0" indent="0" algn="ctr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honor 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(to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allow)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wisdom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out.”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6350" lvl="0" indent="0" algn="ctr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				~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Navajo female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3289553" y="69037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9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370837"/>
            <a:ext cx="6702425" cy="762763"/>
          </a:xfrm>
        </p:spPr>
        <p:txBody>
          <a:bodyPr/>
          <a:lstStyle/>
          <a:p>
            <a:pPr marL="1434465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Usin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Prayer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Describ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2209800"/>
            <a:ext cx="6399212" cy="6381750"/>
          </a:xfrm>
        </p:spPr>
        <p:txBody>
          <a:bodyPr/>
          <a:lstStyle/>
          <a:p>
            <a:pPr marL="12700" marR="6350" lvl="0" indent="0">
              <a:lnSpc>
                <a:spcPts val="1380"/>
              </a:lnSpc>
              <a:spcBef>
                <a:spcPts val="141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praye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writte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the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goa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capturing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essenc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academi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way. 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suggested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prayer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song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ceremony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MI,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might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easie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time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decidin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whethe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adop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We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offe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praye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suggestion.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preparatio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your session, you may choose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modify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preparation 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a session,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praye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might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thought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helpin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c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entere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feel right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worl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spiritual realm.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igh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you find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plac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you feel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decid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 might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counseling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ssion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openin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counseling session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the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woul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includ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prayer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We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understan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different peopl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cultures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differentl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Plea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comfortable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and 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your cl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ents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Please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your client’s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discretion.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80695" lvl="0" indent="0">
              <a:lnSpc>
                <a:spcPts val="2760"/>
              </a:lnSpc>
              <a:spcBef>
                <a:spcPts val="275"/>
              </a:spcBef>
              <a:buNone/>
            </a:pP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Pueblo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elde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recommends, “Pray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whicheve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you know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how.”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(You may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your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openin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prayer)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3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marR="350329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Guide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patien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companion  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liste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the sky</a:t>
            </a: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317436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Grant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me vision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see through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(his/her)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eyes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eage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story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189992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Creat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a safe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meadow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may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together Make me a clear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poo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whic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may reflect</a:t>
            </a:r>
          </a:p>
          <a:p>
            <a:pPr marL="0" lvl="0" indent="0">
              <a:lnSpc>
                <a:spcPts val="1200"/>
              </a:lnSpc>
              <a:spcBef>
                <a:spcPts val="8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Guide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find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your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beaut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wisdom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Knowing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desir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harmon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–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healthy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loving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strong</a:t>
            </a:r>
          </a:p>
          <a:p>
            <a:pPr marL="0" lvl="0" indent="0">
              <a:lnSpc>
                <a:spcPts val="1400"/>
              </a:lnSpc>
              <a:spcBef>
                <a:spcPts val="1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252730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respect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choosing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path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bles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freely</a:t>
            </a: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229235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 know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agai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though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different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Yet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there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peacefu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plac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(your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endin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prayer)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748284"/>
            <a:ext cx="1283970" cy="622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82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836612"/>
          </a:xfrm>
        </p:spPr>
        <p:txBody>
          <a:bodyPr/>
          <a:lstStyle/>
          <a:p>
            <a:pPr marL="340995" marR="330835" lvl="0" indent="422909">
              <a:lnSpc>
                <a:spcPts val="23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mples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of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eremoni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explain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MI: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Creat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ng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safe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,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respectful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,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harmonious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6399212" cy="6381750"/>
          </a:xfrm>
        </p:spPr>
        <p:txBody>
          <a:bodyPr>
            <a:noAutofit/>
          </a:bodyPr>
          <a:lstStyle/>
          <a:p>
            <a:pPr marL="12700" marR="238760" lvl="0" indent="0">
              <a:lnSpc>
                <a:spcPts val="1270"/>
              </a:lnSpc>
              <a:spcBef>
                <a:spcPts val="123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Similar to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prayer on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 page, we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few examples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ceremonies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connect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essence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anual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writ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especi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people,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lpful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indigeno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s/aboriginal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Although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igenous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another,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onies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731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emphasize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similarities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spected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honored.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approach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emphasizes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session.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ceremonies,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clients.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Again,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right,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please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modi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 them,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introduce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heritage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Pueblo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98425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“ceremony” presented here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attempt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healing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initially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acknowledging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entering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special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outside.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enter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space,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interacting,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clear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heart.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prayers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ancestors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athering.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Ancient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energy,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space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put 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thoughts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 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7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~Based on Nadine Tafoya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experience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Maori (Ab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originals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New</a:t>
            </a:r>
            <a:r>
              <a:rPr lang="en-US" sz="11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Zeala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d)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Maori people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outsiders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Maori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err="1">
                <a:solidFill>
                  <a:prstClr val="black"/>
                </a:solidFill>
                <a:latin typeface="Arial"/>
                <a:cs typeface="Arial"/>
              </a:rPr>
              <a:t>Marai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(special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activities),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reminds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all one,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Marai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goals.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 author’s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nding,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themselves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 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peace.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singing.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welcoming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ceremony,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greets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noses,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breathing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signifying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women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usually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cheek.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 everyone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ogether.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7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~Based on </a:t>
            </a:r>
            <a:r>
              <a:rPr lang="en-US" sz="1100" i="1" spc="-10" dirty="0" err="1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i="1" spc="-5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20" dirty="0" err="1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 err="1">
                <a:solidFill>
                  <a:prstClr val="black"/>
                </a:solidFill>
                <a:latin typeface="Arial"/>
                <a:cs typeface="Arial"/>
              </a:rPr>
              <a:t>illa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 err="1">
                <a:solidFill>
                  <a:prstClr val="black"/>
                </a:solidFill>
                <a:latin typeface="Arial"/>
                <a:cs typeface="Arial"/>
              </a:rPr>
              <a:t>Venner</a:t>
            </a:r>
            <a:r>
              <a:rPr lang="en-US" sz="1100" i="1" spc="-15" dirty="0" err="1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 err="1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experience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North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est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Canadian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Tribe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(De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3975" lvl="0" indent="0">
              <a:lnSpc>
                <a:spcPct val="959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Everyone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circle.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leader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addresses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emphasizes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greeti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honoring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owledging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world.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circle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evolves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circles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connected.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inner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circle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introducer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introduce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yourself,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 circle.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egins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music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case,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playing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err="1">
                <a:solidFill>
                  <a:prstClr val="black"/>
                </a:solidFill>
                <a:latin typeface="Arial"/>
                <a:cs typeface="Arial"/>
              </a:rPr>
              <a:t>Siem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”,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translated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family”,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Susan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Aglukark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Inuit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woman).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introducers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selves.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 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greet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others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face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face.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during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ctivity,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connected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interact.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spc="-10" dirty="0">
                <a:solidFill>
                  <a:prstClr val="black"/>
                </a:solidFill>
                <a:latin typeface="Arial"/>
                <a:cs typeface="Arial"/>
              </a:rPr>
              <a:t>~B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ase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9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dy </a:t>
            </a:r>
            <a:r>
              <a:rPr lang="en-US" sz="900" spc="-15" dirty="0" err="1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900" spc="-5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900" dirty="0" err="1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900" spc="-5" dirty="0" err="1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900" spc="5" dirty="0" err="1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900" spc="-5" dirty="0" err="1">
                <a:solidFill>
                  <a:prstClr val="black"/>
                </a:solidFill>
                <a:latin typeface="Arial"/>
                <a:cs typeface="Arial"/>
              </a:rPr>
              <a:t>g’</a:t>
            </a:r>
            <a:r>
              <a:rPr lang="en-US" sz="900" dirty="0" err="1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expe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ien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 a </a:t>
            </a:r>
            <a:r>
              <a:rPr lang="en-US" sz="9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9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alc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ol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con</a:t>
            </a:r>
            <a:r>
              <a:rPr lang="en-US" sz="9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nc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pha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izi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ng 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uni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ty </a:t>
            </a:r>
            <a:r>
              <a:rPr lang="en-US" sz="9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9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9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9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428749"/>
            <a:ext cx="6702425" cy="1050926"/>
          </a:xfrm>
        </p:spPr>
        <p:txBody>
          <a:bodyPr/>
          <a:lstStyle/>
          <a:p>
            <a:pPr marL="1270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 Four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Principles of Motivational Interviewing</a:t>
            </a:r>
            <a:r>
              <a:rPr lang="en-US" sz="2000" b="1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5713413" cy="638175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1315"/>
              </a:spcBef>
              <a:buClr>
                <a:srgbClr val="931200"/>
              </a:buClr>
              <a:buSzPct val="85714"/>
              <a:buFont typeface="Arial"/>
              <a:buChar char="❖"/>
              <a:tabLst>
                <a:tab pos="228600" algn="l"/>
              </a:tabLst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Express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Empathy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68580" lvl="0" indent="-227965">
              <a:lnSpc>
                <a:spcPts val="1270"/>
              </a:lnSpc>
              <a:spcBef>
                <a:spcPts val="1200"/>
              </a:spcBef>
              <a:buFont typeface="Arial"/>
              <a:buChar char="❖"/>
              <a:tabLst>
                <a:tab pos="2419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Effort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accurately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sense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moccasins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prefer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810" dirty="0">
                <a:solidFill>
                  <a:prstClr val="black"/>
                </a:solidFill>
                <a:latin typeface="Arial"/>
                <a:cs typeface="Arial"/>
              </a:rPr>
              <a:t>!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61594" lvl="0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acce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ive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34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6350" lvl="0" indent="-227965">
              <a:lnSpc>
                <a:spcPct val="95700"/>
              </a:lnSpc>
              <a:spcBef>
                <a:spcPts val="0"/>
              </a:spcBef>
              <a:buFont typeface="Arial"/>
              <a:buChar char="❖"/>
              <a:tabLst>
                <a:tab pos="2419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erbally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nonverbally)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skill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consider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 changes.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normal.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ct val="100000"/>
              </a:lnSpc>
              <a:spcBef>
                <a:spcPts val="2400"/>
              </a:spcBef>
              <a:buClr>
                <a:srgbClr val="931200"/>
              </a:buClr>
              <a:buSzPct val="78571"/>
              <a:buFont typeface="Arial"/>
              <a:buChar char="❖"/>
              <a:tabLst>
                <a:tab pos="241300" algn="l"/>
              </a:tabLst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Develop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Discrepancy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50"/>
              </a:lnSpc>
              <a:spcBef>
                <a:spcPts val="40"/>
              </a:spcBef>
              <a:buClr>
                <a:srgbClr val="931200"/>
              </a:buClr>
              <a:buFont typeface="Arial"/>
              <a:buChar char="❖"/>
            </a:pPr>
            <a:endParaRPr lang="en-US" sz="1250" dirty="0">
              <a:solidFill>
                <a:prstClr val="black"/>
              </a:solidFill>
            </a:endParaRPr>
          </a:p>
          <a:p>
            <a:pPr marL="240665" marR="52705" lvl="0" indent="-227965">
              <a:lnSpc>
                <a:spcPts val="127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atch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present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vior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portant personal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ependent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hard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harmony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oneself,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one’s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family,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universe.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7"/>
              </a:spcBef>
              <a:buClr>
                <a:srgbClr val="931200"/>
              </a:buClr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45720" lvl="0" indent="-227965">
              <a:lnSpc>
                <a:spcPct val="9580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67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Within various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communities, each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responsibilit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es. Especially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small,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ulfill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Experiencing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 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model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contribute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one’s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family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problems.</a:t>
            </a:r>
            <a:r>
              <a:rPr lang="en-US" sz="11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 disconnect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living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harmony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“beauty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Clr>
                <a:srgbClr val="931200"/>
              </a:buClr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counselor,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Clr>
                <a:srgbClr val="931200"/>
              </a:buClr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6350" lvl="0" indent="-227965">
              <a:lnSpc>
                <a:spcPts val="127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419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caref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questions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learn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interferes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living true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34"/>
              </a:spcBef>
              <a:buClr>
                <a:srgbClr val="931200"/>
              </a:buClr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215900" lvl="0" indent="-227965">
              <a:lnSpc>
                <a:spcPct val="9570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realizes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upholding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otivated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ctices. 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806958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29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838200"/>
            <a:ext cx="5714999" cy="6381750"/>
          </a:xfrm>
        </p:spPr>
        <p:txBody>
          <a:bodyPr/>
          <a:lstStyle/>
          <a:p>
            <a:pPr marL="309563" lvl="0" indent="-185738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SzPct val="78571"/>
              <a:buFont typeface="Arial"/>
              <a:buChar char="❖"/>
              <a:tabLst>
                <a:tab pos="280988" algn="l"/>
              </a:tabLst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Roll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with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Resistance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250"/>
              </a:lnSpc>
              <a:spcBef>
                <a:spcPts val="4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endParaRPr lang="en-US" sz="1250" dirty="0">
              <a:solidFill>
                <a:prstClr val="black"/>
              </a:solidFill>
            </a:endParaRPr>
          </a:p>
          <a:p>
            <a:pPr marL="309563" marR="6350" lvl="0" indent="-185738">
              <a:lnSpc>
                <a:spcPts val="127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against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ainst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 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100"/>
              </a:lnSpc>
              <a:spcBef>
                <a:spcPts val="71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endParaRPr lang="en-US" sz="1100" dirty="0">
              <a:solidFill>
                <a:prstClr val="black"/>
              </a:solidFill>
            </a:endParaRPr>
          </a:p>
          <a:p>
            <a:pPr marL="309563" lvl="0" indent="-185738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head-on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resistance;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argue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200"/>
              </a:lnSpc>
              <a:spcBef>
                <a:spcPts val="95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 marL="309563" marR="44450" lvl="0" indent="-185738">
              <a:lnSpc>
                <a:spcPts val="127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his/her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point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view.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 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point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view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100"/>
              </a:lnSpc>
              <a:spcBef>
                <a:spcPts val="71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endParaRPr lang="en-US" sz="1100" dirty="0">
              <a:solidFill>
                <a:prstClr val="black"/>
              </a:solidFill>
            </a:endParaRPr>
          </a:p>
          <a:p>
            <a:pPr marL="309563" lvl="0" indent="-185738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answers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solutio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200"/>
              </a:lnSpc>
              <a:spcBef>
                <a:spcPts val="95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 marL="309563" marR="395605" lvl="0" indent="-185738">
              <a:lnSpc>
                <a:spcPts val="127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sistance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signal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spond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 differently.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marR="983615" lvl="0" indent="-185738">
              <a:lnSpc>
                <a:spcPts val="1610"/>
              </a:lnSpc>
              <a:spcBef>
                <a:spcPts val="0"/>
              </a:spcBef>
              <a:buClr>
                <a:srgbClr val="931200"/>
              </a:buClr>
              <a:buSzPct val="85714"/>
              <a:buFont typeface="Arial"/>
              <a:buChar char="❖"/>
              <a:tabLst>
                <a:tab pos="280988" algn="l"/>
              </a:tabLst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Support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Self-Efficacy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(client’s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belief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he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she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can successfully make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change)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ct val="100000"/>
              </a:lnSpc>
              <a:spcBef>
                <a:spcPts val="1165"/>
              </a:spcBef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200"/>
              </a:lnSpc>
              <a:spcBef>
                <a:spcPts val="11"/>
              </a:spcBef>
              <a:buFont typeface="Arial"/>
              <a:buChar char="❖"/>
              <a:tabLst>
                <a:tab pos="280988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 marL="309563" lvl="0" indent="-185738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counselor,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onsible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carrying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563" lvl="0" indent="-185738">
              <a:lnSpc>
                <a:spcPts val="1200"/>
              </a:lnSpc>
              <a:spcBef>
                <a:spcPts val="11"/>
              </a:spcBef>
              <a:buFont typeface="Arial"/>
              <a:buChar char="❖"/>
              <a:tabLst>
                <a:tab pos="280988" algn="l"/>
              </a:tabLst>
            </a:pPr>
            <a:endParaRPr lang="en-US" sz="1200" dirty="0">
              <a:solidFill>
                <a:prstClr val="black"/>
              </a:solidFill>
            </a:endParaRPr>
          </a:p>
          <a:p>
            <a:pPr marL="309563" lvl="0" indent="-185738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280988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ability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 sources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suppor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(friends,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etc.)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 Helpful.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helpful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mmunity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bility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ntribute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mmun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ties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fulfill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3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17462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Usin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al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these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principles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together</a:t>
            </a:r>
            <a:r>
              <a:rPr lang="en-US" sz="1200" b="1" spc="-2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defines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MI;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Usin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ly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one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or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tw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these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principles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not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necessari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be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MI.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the best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outcome,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ork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using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al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these</a:t>
            </a:r>
            <a:r>
              <a:rPr lang="en-US" sz="1200" b="1" spc="-2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principles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ith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200" b="1" spc="-15" dirty="0" smtClean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3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3999" y="2313432"/>
            <a:ext cx="4648201" cy="4783361"/>
          </a:xfrm>
        </p:spPr>
        <p:txBody>
          <a:bodyPr/>
          <a:lstStyle/>
          <a:p>
            <a:pPr marL="12700" marR="6350" lvl="0" indent="0" algn="ctr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This manual may be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reprinted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distributed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in its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entirety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b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non-comm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ercial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purposes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smtClean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of providers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b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erican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clients without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smtClean="0">
                <a:solidFill>
                  <a:prstClr val="black"/>
                </a:solidFill>
                <a:latin typeface="Arial"/>
                <a:cs typeface="Arial"/>
              </a:rPr>
              <a:t>prior</a:t>
            </a:r>
            <a:r>
              <a:rPr lang="en-US" sz="1100" kern="120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smtClean="0">
                <a:solidFill>
                  <a:prstClr val="black"/>
                </a:solidFill>
                <a:latin typeface="Arial"/>
                <a:cs typeface="Arial"/>
              </a:rPr>
              <a:t>permission.</a:t>
            </a:r>
          </a:p>
          <a:p>
            <a:pPr marL="598170" marR="6350" lvl="0" indent="-586105" algn="l" defTabSz="914400" rtl="0" eaLnBrk="1" fontAlgn="auto" latinLnBrk="0" hangingPunct="1">
              <a:lnSpc>
                <a:spcPts val="1800"/>
              </a:lnSpc>
              <a:spcBef>
                <a:spcPts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1200" spc="-5" smtClean="0">
                <a:solidFill>
                  <a:prstClr val="black"/>
                </a:solidFill>
                <a:latin typeface="Monotype Corsiva"/>
                <a:cs typeface="Monotype Corsiva"/>
              </a:rPr>
              <a:t>Ou</a:t>
            </a:r>
            <a:r>
              <a:rPr lang="en-US" sz="1600" i="1" kern="1200" smtClean="0">
                <a:solidFill>
                  <a:prstClr val="black"/>
                </a:solidFill>
                <a:latin typeface="Monotype Corsiva"/>
                <a:cs typeface="Monotype Corsiva"/>
              </a:rPr>
              <a:t>r 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hope is that this 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manua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l 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wil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l help improve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substance abuse treatment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for 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Nativ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e and Indigenous</a:t>
            </a:r>
            <a:r>
              <a:rPr lang="en-US" sz="1600" i="1" kern="1200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600" i="1" kern="1200" dirty="0">
                <a:solidFill>
                  <a:prstClr val="black"/>
                </a:solidFill>
                <a:latin typeface="Monotype Corsiva"/>
                <a:cs typeface="Monotype Corsiva"/>
              </a:rPr>
              <a:t>people.</a:t>
            </a:r>
            <a:endParaRPr lang="en-US" sz="1600" kern="12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12700" marR="6350" lvl="0" indent="-635" algn="ctr" defTabSz="914400" rtl="0" eaLnBrk="1" fontAlgn="auto" latinLnBrk="0" hangingPunct="1">
              <a:lnSpc>
                <a:spcPts val="1610"/>
              </a:lnSpc>
              <a:spcBef>
                <a:spcPts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Cover art</a:t>
            </a:r>
            <a:r>
              <a:rPr lang="en-US" sz="14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4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Beverly</a:t>
            </a:r>
            <a:r>
              <a:rPr lang="en-US" sz="14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Jose</a:t>
            </a:r>
            <a:r>
              <a:rPr lang="en-US" sz="14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 err="1">
                <a:solidFill>
                  <a:prstClr val="black"/>
                </a:solidFill>
                <a:latin typeface="Arial"/>
                <a:cs typeface="Arial"/>
              </a:rPr>
              <a:t>Sacoman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  Website: </a:t>
            </a:r>
            <a:r>
              <a:rPr lang="en-US" sz="1400" u="heavy" kern="1200" spc="-10" dirty="0">
                <a:solidFill>
                  <a:srgbClr val="0A31FF"/>
                </a:solidFill>
                <a:latin typeface="Arial"/>
                <a:cs typeface="Arial"/>
                <a:hlinkClick r:id="rId2"/>
              </a:rPr>
              <a:t>http://www.morningmoonstudio.com</a:t>
            </a:r>
            <a:r>
              <a:rPr lang="en-US" sz="1400" kern="1200" spc="-5" dirty="0">
                <a:solidFill>
                  <a:srgbClr val="0A31FF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Reproduced</a:t>
            </a:r>
            <a:r>
              <a:rPr lang="en-US" sz="14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4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kern="1200" spc="-10" dirty="0" smtClean="0">
                <a:solidFill>
                  <a:prstClr val="black"/>
                </a:solidFill>
                <a:latin typeface="Arial"/>
                <a:cs typeface="Arial"/>
              </a:rPr>
              <a:t>permission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70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7" y="1711325"/>
            <a:ext cx="6323013" cy="1108075"/>
          </a:xfrm>
        </p:spPr>
        <p:txBody>
          <a:bodyPr/>
          <a:lstStyle/>
          <a:p>
            <a:pPr marL="12700" marR="6350" lvl="0">
              <a:lnSpc>
                <a:spcPts val="207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developer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 </a:t>
            </a:r>
            <a:r>
              <a:rPr lang="en-US" sz="1800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f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try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clarify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differenc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 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betwee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 </a:t>
            </a:r>
            <a:r>
              <a:rPr lang="en-US" sz="1800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an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styles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that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ar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non-M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 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y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givin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you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following </a:t>
            </a:r>
            <a:r>
              <a:rPr lang="en-US" sz="1800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94737"/>
            <a:ext cx="6324600" cy="601663"/>
          </a:xfrm>
        </p:spPr>
        <p:txBody>
          <a:bodyPr/>
          <a:lstStyle/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Adapted 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fro</a:t>
            </a:r>
            <a:r>
              <a:rPr lang="en-US" sz="1100" i="1" spc="-15" dirty="0" smtClean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Miller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 smtClean="0">
                <a:solidFill>
                  <a:prstClr val="black"/>
                </a:solidFill>
                <a:latin typeface="Arial"/>
                <a:cs typeface="Arial"/>
              </a:rPr>
              <a:t>Rollnick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5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002),</a:t>
            </a:r>
            <a:r>
              <a:rPr lang="en-US" sz="1100" spc="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Interviewing; </a:t>
            </a: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Preparing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Second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edition,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Guilford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Press,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York.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95326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7242"/>
              </p:ext>
            </p:extLst>
          </p:nvPr>
        </p:nvGraphicFramePr>
        <p:xfrm>
          <a:off x="1115695" y="2715009"/>
          <a:ext cx="5623559" cy="5895591"/>
        </p:xfrm>
        <a:graphic>
          <a:graphicData uri="http://schemas.openxmlformats.org/drawingml/2006/table">
            <a:tbl>
              <a:tblPr firstRow="1" bandRow="1"/>
              <a:tblGrid>
                <a:gridCol w="2811780"/>
                <a:gridCol w="2811779"/>
              </a:tblGrid>
              <a:tr h="576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300" b="1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MI</a:t>
                      </a:r>
                      <a:r>
                        <a:rPr sz="1300" b="1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way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30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(person</a:t>
                      </a:r>
                      <a:r>
                        <a:rPr sz="1300" spc="-1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30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cente</a:t>
                      </a:r>
                      <a:r>
                        <a:rPr sz="1300" spc="-1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0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ed)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6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5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300" b="1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non-MI</a:t>
                      </a:r>
                      <a:r>
                        <a:rPr sz="1300" b="1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300" b="1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ay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(not </a:t>
                      </a:r>
                      <a:r>
                        <a:rPr sz="1300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pe</a:t>
                      </a:r>
                      <a:r>
                        <a:rPr sz="1300" spc="-1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00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son-cente</a:t>
                      </a:r>
                      <a:r>
                        <a:rPr sz="1300" spc="-10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300" spc="-5" dirty="0">
                          <a:solidFill>
                            <a:srgbClr val="931200"/>
                          </a:solidFill>
                          <a:latin typeface="Arial"/>
                          <a:cs typeface="Arial"/>
                        </a:rPr>
                        <a:t>ed)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5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5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33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83820">
                        <a:lnSpc>
                          <a:spcPct val="958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Partne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ship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Counseli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 involves a partnership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hat honors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 client’s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own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natural wis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om and point of view.  It may be important to include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 wisdom and participation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(attendance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at sessions,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help, support, etc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 of others in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 clien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’s family, clan and comm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nity. The counselor provides an atmosphere that is open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to change but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does not fo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ce or requi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 change.</a:t>
                      </a: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6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6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76835">
                        <a:lnSpc>
                          <a:spcPct val="958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Confront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Counseling involves pointing out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and correcting the clien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’s problematic way of thinking through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orcing them to “w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ke up from denial” and see “reality.”</a:t>
                      </a: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5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6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349885">
                        <a:lnSpc>
                          <a:spcPct val="957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Dra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ing Out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The cli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nt has the 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ols (desire, reasons, need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nd ability to change) wi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hin themselves. They also know about community resources.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4769" marR="194310">
                        <a:lnSpc>
                          <a:spcPts val="1270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Encouragi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 the client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 describe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nd share their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houghts, 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als, point of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view, and values increases 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eir natural motivation for change.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6">
                      <a:solidFill>
                        <a:srgbClr val="797BAA"/>
                      </a:solidFill>
                      <a:prstDash val="solid"/>
                    </a:lnR>
                    <a:lnT w="7366">
                      <a:solidFill>
                        <a:srgbClr val="797BAA"/>
                      </a:solidFill>
                      <a:prstDash val="solid"/>
                    </a:lnT>
                    <a:lnB w="7365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171450">
                        <a:lnSpc>
                          <a:spcPct val="958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Education.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 couns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lor believes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 the client 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es not have important information, insight, and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 skills that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are necessary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 change.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 counselor seeks to “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ill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these holes”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by providing the necessary information.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5">
                      <a:solidFill>
                        <a:srgbClr val="797BAA"/>
                      </a:solidFill>
                      <a:prstDash val="solid"/>
                    </a:lnR>
                    <a:lnT w="7366">
                      <a:solidFill>
                        <a:srgbClr val="797BAA"/>
                      </a:solidFill>
                      <a:prstDash val="solid"/>
                    </a:lnT>
                    <a:lnB w="7365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3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99695">
                        <a:lnSpc>
                          <a:spcPct val="958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Independent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Choice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The counselor supports 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 encourag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 the client’s right to and abili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 to determ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ne and foll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 their own chosen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path. In 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 commu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ities it may be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ortant to kn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w whether the client’s choice ought to involve the wisdom of others in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 commun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ty. The counselor does this th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ough helpi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 the client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make informed choices.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6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6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4769" marR="122555">
                        <a:lnSpc>
                          <a:spcPts val="127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Authorit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  The counselor tells the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client what to do. The counselor knows what the client nee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 to do to “fix” the problem.</a:t>
                      </a:r>
                    </a:p>
                  </a:txBody>
                  <a:tcPr marL="0" marR="0" marT="0" marB="0">
                    <a:lnL w="7366">
                      <a:solidFill>
                        <a:srgbClr val="797BAA"/>
                      </a:solidFill>
                      <a:prstDash val="solid"/>
                    </a:lnL>
                    <a:lnR w="7365">
                      <a:solidFill>
                        <a:srgbClr val="797BAA"/>
                      </a:solidFill>
                      <a:prstDash val="solid"/>
                    </a:lnR>
                    <a:lnT w="7365">
                      <a:solidFill>
                        <a:srgbClr val="797BAA"/>
                      </a:solidFill>
                      <a:prstDash val="solid"/>
                    </a:lnT>
                    <a:lnB w="7366">
                      <a:solidFill>
                        <a:srgbClr val="797BA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12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6702425" cy="422275"/>
          </a:xfrm>
        </p:spPr>
        <p:txBody>
          <a:bodyPr/>
          <a:lstStyle/>
          <a:p>
            <a:pPr marL="2132965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Cas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78113"/>
            <a:ext cx="6323013" cy="6381750"/>
          </a:xfrm>
        </p:spPr>
        <p:txBody>
          <a:bodyPr/>
          <a:lstStyle/>
          <a:p>
            <a:pPr marL="12700" marR="229235" lvl="0" indent="0">
              <a:lnSpc>
                <a:spcPct val="95800"/>
              </a:lnSpc>
              <a:spcBef>
                <a:spcPts val="1385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 order for us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all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 imagine how MI might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work,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created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case examples: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below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near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case. Although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haracters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features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 may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know,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neither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character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people.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700"/>
              </a:lnSpc>
              <a:spcBef>
                <a:spcPts val="15"/>
              </a:spcBef>
              <a:buNone/>
            </a:pPr>
            <a:endParaRPr lang="en-US" sz="70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293370" lvl="0" indent="0">
              <a:lnSpc>
                <a:spcPts val="1610"/>
              </a:lnSpc>
              <a:spcBef>
                <a:spcPts val="0"/>
              </a:spcBef>
              <a:buNone/>
            </a:pP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As an introduction,</a:t>
            </a:r>
            <a:r>
              <a:rPr lang="en-US" sz="1400" b="1" i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we’d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like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you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400" b="1" i="1" spc="-2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see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5" dirty="0">
                <a:solidFill>
                  <a:srgbClr val="931200"/>
                </a:solidFill>
                <a:latin typeface="Arial"/>
                <a:cs typeface="Arial"/>
              </a:rPr>
              <a:t>initi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i="1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sion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with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2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rie done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Non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-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MI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400" b="1" i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done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3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400" b="1" i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4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srgbClr val="931200"/>
                </a:solidFill>
                <a:latin typeface="Arial"/>
                <a:cs typeface="Arial"/>
              </a:rPr>
              <a:t>way: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0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Our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first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character is: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CARR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V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50"/>
              </a:lnSpc>
              <a:spcBef>
                <a:spcPts val="26"/>
              </a:spcBef>
              <a:buNone/>
            </a:pPr>
            <a:endParaRPr lang="en-US" sz="1350" dirty="0">
              <a:solidFill>
                <a:prstClr val="black"/>
              </a:solidFill>
            </a:endParaRPr>
          </a:p>
          <a:p>
            <a:pPr marL="12700" marR="36195" lvl="0" indent="0">
              <a:lnSpc>
                <a:spcPct val="957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V.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32 years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old.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Native A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eric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nearby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evenings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after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weekends,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either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clubs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Carrie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whoever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available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is 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mobile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adjacent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parents’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works as a rece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tionist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local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ian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Service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hospital.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37465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referred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avioral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Cora,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called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police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recent party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turn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violent.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 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partying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control,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speak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hospital.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beginning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 Carrie’s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“wild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undisciplined behavior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carry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parents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struggled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Council member.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nfortunately,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arrested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DUI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several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license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artist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pottery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business.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3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255904" lvl="0" indent="0">
              <a:lnSpc>
                <a:spcPct val="957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also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diabet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conditi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years.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complication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ealth,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watching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 grandmother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eyesight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diabetes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twenty-year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period.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6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9398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Although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resents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hreats,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shows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though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’t 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96088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241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81000"/>
            <a:ext cx="6702425" cy="531812"/>
          </a:xfrm>
        </p:spPr>
        <p:txBody>
          <a:bodyPr/>
          <a:lstStyle/>
          <a:p>
            <a:pPr marL="6731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Non-M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38200"/>
            <a:ext cx="6400800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ts val="1270"/>
              </a:lnSpc>
              <a:spcBef>
                <a:spcPts val="1415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Foll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ach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statement,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listed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terms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parentheses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describe how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consistent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pages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34-35).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ds,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kinds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uld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considered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obvio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 such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confrontation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judging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to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i="1" spc="-10" dirty="0">
                <a:solidFill>
                  <a:prstClr val="black"/>
                </a:solidFill>
                <a:latin typeface="Arial"/>
                <a:cs typeface="Arial"/>
              </a:rPr>
              <a:t>increase</a:t>
            </a:r>
            <a:r>
              <a:rPr lang="en-US" sz="1100" b="1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 resistance.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place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details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-MI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19.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25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 hope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this is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another useful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under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ct val="9570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Counselor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Carrie. I’m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therapist. I’m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glad </a:t>
            </a:r>
            <a:r>
              <a:rPr lang="en-US" sz="1100" spc="-2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Let’s start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referred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tribal court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party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house.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looks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 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(MI-Inconsis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ent: Setting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Agenda,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Authority,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Exp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role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Oh, hmm.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that’s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called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tough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sister.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lems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indent="-1358900">
              <a:lnSpc>
                <a:spcPct val="9570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Counselor	</a:t>
            </a:r>
            <a:r>
              <a:rPr lang="en-US" sz="1100" spc="-10" dirty="0">
                <a:latin typeface="Arial"/>
                <a:cs typeface="Arial"/>
              </a:rPr>
              <a:t>You’re having problems </a:t>
            </a:r>
            <a:r>
              <a:rPr lang="en-US" sz="1100" spc="-5" dirty="0">
                <a:latin typeface="Arial"/>
                <a:cs typeface="Arial"/>
              </a:rPr>
              <a:t>with </a:t>
            </a:r>
            <a:r>
              <a:rPr lang="en-US" sz="1100" spc="-10" dirty="0">
                <a:latin typeface="Arial"/>
                <a:cs typeface="Arial"/>
              </a:rPr>
              <a:t>your </a:t>
            </a:r>
            <a:r>
              <a:rPr lang="en-US" sz="1100" spc="-5" dirty="0">
                <a:latin typeface="Arial"/>
                <a:cs typeface="Arial"/>
              </a:rPr>
              <a:t>sister, but it also </a:t>
            </a:r>
            <a:r>
              <a:rPr lang="en-US" sz="1100" spc="-10" dirty="0">
                <a:latin typeface="Arial"/>
                <a:cs typeface="Arial"/>
              </a:rPr>
              <a:t>looks </a:t>
            </a:r>
            <a:r>
              <a:rPr lang="en-US" sz="1100" spc="-5" dirty="0">
                <a:latin typeface="Arial"/>
                <a:cs typeface="Arial"/>
              </a:rPr>
              <a:t>like </a:t>
            </a:r>
            <a:r>
              <a:rPr lang="en-US" sz="1100" spc="-10" dirty="0">
                <a:latin typeface="Arial"/>
                <a:cs typeface="Arial"/>
              </a:rPr>
              <a:t>you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are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hav</a:t>
            </a:r>
            <a:r>
              <a:rPr lang="en-US" sz="1100" dirty="0">
                <a:latin typeface="Arial"/>
                <a:cs typeface="Arial"/>
              </a:rPr>
              <a:t>i</a:t>
            </a:r>
            <a:r>
              <a:rPr lang="en-US" sz="1100" spc="-10" dirty="0">
                <a:latin typeface="Arial"/>
                <a:cs typeface="Arial"/>
              </a:rPr>
              <a:t>ng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problems</a:t>
            </a:r>
            <a:r>
              <a:rPr lang="en-US" sz="1100" spc="-5" dirty="0">
                <a:latin typeface="Arial"/>
                <a:cs typeface="Arial"/>
              </a:rPr>
              <a:t> with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too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much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partying,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fighting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10" dirty="0">
                <a:latin typeface="Arial"/>
                <a:cs typeface="Arial"/>
              </a:rPr>
              <a:t>and</a:t>
            </a:r>
            <a:r>
              <a:rPr lang="en-US" sz="1100" spc="-5" dirty="0">
                <a:latin typeface="Arial"/>
                <a:cs typeface="Arial"/>
              </a:rPr>
              <a:t> giving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alco</a:t>
            </a:r>
            <a:r>
              <a:rPr lang="en-US" sz="1100" spc="-15" dirty="0">
                <a:latin typeface="Arial"/>
                <a:cs typeface="Arial"/>
              </a:rPr>
              <a:t>h</a:t>
            </a:r>
            <a:r>
              <a:rPr lang="en-US" sz="1100" spc="-5" dirty="0">
                <a:latin typeface="Arial"/>
                <a:cs typeface="Arial"/>
              </a:rPr>
              <a:t>ol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to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spc="-5" dirty="0">
                <a:latin typeface="Arial"/>
                <a:cs typeface="Arial"/>
              </a:rPr>
              <a:t>ki</a:t>
            </a:r>
            <a:r>
              <a:rPr lang="en-US" sz="1100" spc="-15" dirty="0">
                <a:latin typeface="Arial"/>
                <a:cs typeface="Arial"/>
              </a:rPr>
              <a:t>d</a:t>
            </a:r>
            <a:r>
              <a:rPr lang="en-US" sz="1100" spc="-5" dirty="0">
                <a:latin typeface="Arial"/>
                <a:cs typeface="Arial"/>
              </a:rPr>
              <a:t>s.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(M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I-Consistent: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 reflections;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MI-Inconsist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Labeli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Confrontation,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Authority)</a:t>
            </a:r>
            <a:endParaRPr lang="en-US" sz="1100" dirty="0">
              <a:latin typeface="Arial"/>
              <a:cs typeface="Arial"/>
            </a:endParaRP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Uh…well.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don’t 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blem.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called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called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party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business,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reatening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boss.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 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 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ago.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(MI-Inconsis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ent: Confrontation,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Authority,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Sh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Unsafe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envir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talked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sister??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upset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party.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boyfriend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jail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place.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 algn="just">
              <a:lnSpc>
                <a:spcPct val="9620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 many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 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volved?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police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called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 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soun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party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(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- Inconsisten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Arguing,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Confrontation, Authority)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ts val="126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his 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jail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dropping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wasted.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nything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else.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ct val="9620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 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lots 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complaini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parties you’ve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having,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(MI-Inconsistent: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Confrontation,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ing, Judging,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safe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enviro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ment)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 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business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 everybo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marR="6350" lvl="0" indent="-1358900">
              <a:lnSpc>
                <a:spcPts val="127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 everyone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 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involved.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(MI-Inconsistent: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Judgi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Confrontation,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Sha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Authority,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Expert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role)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71600" lvl="0" indent="-1358900">
              <a:lnSpc>
                <a:spcPct val="100000"/>
              </a:lnSpc>
              <a:spcBef>
                <a:spcPts val="1200"/>
              </a:spcBef>
              <a:buNone/>
              <a:tabLst>
                <a:tab pos="13716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this;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79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81000"/>
            <a:ext cx="6702425" cy="533400"/>
          </a:xfrm>
        </p:spPr>
        <p:txBody>
          <a:bodyPr/>
          <a:lstStyle/>
          <a:p>
            <a:pPr marL="4318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 MI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914400"/>
            <a:ext cx="6323012" cy="853440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800"/>
              </a:lnSpc>
              <a:spcBef>
                <a:spcPts val="139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Foll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ach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statement,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listed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terms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parentheses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describe how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consistent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ith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pages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32-33).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ords,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kinds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 counselor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onsidered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be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obvious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 empat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affirming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dra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information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because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build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rapport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positive changes.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useful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 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62013" marR="6350" lvl="0" indent="-849313">
              <a:lnSpc>
                <a:spcPct val="959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Counselor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thanks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today.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introducing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myself.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 Geraldine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Pueblo.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parents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Trujillos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 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hings,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 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glad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today.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50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minutes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emphasize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confidential.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break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serious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yourself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child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in mind,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today.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(MI-Consistent: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Appropriate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 self-disclos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introd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Describing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expect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erapy,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Affi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ing,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 Sharing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li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confid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ntiality,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Collaborating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in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agenda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setting,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</a:p>
          <a:p>
            <a:pPr marL="862013" lvl="0" indent="-849313">
              <a:lnSpc>
                <a:spcPct val="1000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Um,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I called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marR="6350" lvl="0" indent="-849313">
              <a:lnSpc>
                <a:spcPts val="127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You’re here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r.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reflection,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 E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pathy-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trying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und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rstand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perspective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marR="6350" lvl="0" indent="-849313">
              <a:lnSpc>
                <a:spcPts val="127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Carrie: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yeah.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mplicated.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tough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us; we’re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competing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against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jealous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threatening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boss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marR="6350" lvl="0" indent="-849313">
              <a:lnSpc>
                <a:spcPct val="961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 butts 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 jealous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You’re wondering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job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in.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(MI- Consistent: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otivations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from 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he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client,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plified reflection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–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 inviting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client to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think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possible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reasons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sister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concerned</a:t>
            </a:r>
            <a:r>
              <a:rPr lang="en-US" sz="1100" i="1" spc="-10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lvl="0" indent="-849313">
              <a:lnSpc>
                <a:spcPct val="1000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err="1" smtClean="0">
                <a:latin typeface="Arial"/>
                <a:cs typeface="Arial"/>
              </a:rPr>
              <a:t>Carrrie</a:t>
            </a:r>
            <a:r>
              <a:rPr lang="en-US" sz="1100" i="1" spc="-5" dirty="0" smtClean="0">
                <a:latin typeface="Arial"/>
                <a:cs typeface="Arial"/>
              </a:rPr>
              <a:t>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no…I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fine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 smtClean="0">
                <a:latin typeface="Arial"/>
                <a:cs typeface="Arial"/>
              </a:rPr>
              <a:t>	</a:t>
            </a:r>
          </a:p>
          <a:p>
            <a:pPr marL="862013" marR="6350" lvl="0" indent="-849313">
              <a:lnSpc>
                <a:spcPct val="962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Counselor:”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 thou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yourself,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Double-sided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ending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 with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understated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viti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share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why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sister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worried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lvl="0" indent="-849313">
              <a:lnSpc>
                <a:spcPct val="1000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err="1" smtClean="0">
                <a:latin typeface="Arial"/>
                <a:cs typeface="Arial"/>
              </a:rPr>
              <a:t>Carrrie</a:t>
            </a:r>
            <a:r>
              <a:rPr lang="en-US" sz="1100" i="1" spc="-5" dirty="0" smtClean="0">
                <a:latin typeface="Arial"/>
                <a:cs typeface="Arial"/>
              </a:rPr>
              <a:t>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Yes,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i="1" spc="-5" dirty="0" smtClean="0">
              <a:latin typeface="Arial"/>
              <a:cs typeface="Arial"/>
            </a:endParaRPr>
          </a:p>
          <a:p>
            <a:pPr marL="862013" marR="6350" lvl="0" indent="-849313">
              <a:lnSpc>
                <a:spcPts val="127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i="1" spc="-5" dirty="0" smtClean="0">
                <a:latin typeface="Arial"/>
                <a:cs typeface="Arial"/>
              </a:rPr>
              <a:t>Counselor: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while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took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place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trailer.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okay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you?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Par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tnership,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Asking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 per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ission,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62013" marR="6350" lvl="0" indent="-849313">
              <a:lnSpc>
                <a:spcPct val="959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100" dirty="0" smtClean="0">
                <a:latin typeface="Arial"/>
                <a:cs typeface="Arial"/>
              </a:rPr>
              <a:t>Carrie:	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all 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oyfriend.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recently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jail,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decided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place.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dropping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it,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police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kids drinking,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 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77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762000"/>
            <a:ext cx="6170612" cy="6381750"/>
          </a:xfrm>
        </p:spPr>
        <p:txBody>
          <a:bodyPr>
            <a:noAutofit/>
          </a:bodyPr>
          <a:lstStyle/>
          <a:p>
            <a:pPr marL="914400" marR="6350" lvl="0" indent="-901700">
              <a:lnSpc>
                <a:spcPts val="127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Counselor:	A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turned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fighting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weren’t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aware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of.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pathy,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Nonjudg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enta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Carrie:	Yeah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, and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 my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sister’s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 and now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normal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plex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–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ore</a:t>
            </a:r>
            <a:r>
              <a:rPr lang="en-US" sz="1100" i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specifically, an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plified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reflection)</a:t>
            </a: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Well, not exactly... 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police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court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ct val="962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You’ve had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legal probl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before.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hassles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noticed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Nonjudgmental,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Op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question,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 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talk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by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asking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not-so-good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side of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drinking)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 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Well sometimes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start drinking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 then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sudden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gotten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point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remember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happened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didn’t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police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ct val="962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Sometimes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urself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blackouts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remember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Si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reflection,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 Nonjud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ental)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didn’t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 know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kids there or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Not being able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remember these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 worri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consist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plex reflection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–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counselor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guessing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at underlying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eelings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sz="1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eginning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concerni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involved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rememb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happened.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Complex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reflection,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i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pathy)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27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Yeah, ‘cause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ct val="961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 some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the things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haven’t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blackout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blems,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job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line.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else?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(MI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consistent: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Mini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summary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negatives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of drinking,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drawing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out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 more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talk</a:t>
            </a:r>
            <a:r>
              <a:rPr lang="en-US" sz="1100" i="1" spc="-5" dirty="0" smtClean="0">
                <a:solidFill>
                  <a:srgbClr val="931200"/>
                </a:solidFill>
                <a:latin typeface="Arial"/>
                <a:cs typeface="Arial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4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550" y="2670175"/>
            <a:ext cx="5829300" cy="3502025"/>
          </a:xfrm>
        </p:spPr>
        <p:txBody>
          <a:bodyPr/>
          <a:lstStyle/>
          <a:p>
            <a:r>
              <a:rPr lang="en-US" sz="3600" b="1" spc="-25" dirty="0">
                <a:solidFill>
                  <a:srgbClr val="931200"/>
                </a:solidFill>
                <a:latin typeface="Arial"/>
                <a:cs typeface="Arial"/>
              </a:rPr>
              <a:t>Using</a:t>
            </a:r>
            <a:r>
              <a:rPr lang="en-US" sz="36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25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lang="en-US" sz="36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30" dirty="0">
                <a:solidFill>
                  <a:srgbClr val="931200"/>
                </a:solidFill>
                <a:latin typeface="Arial"/>
                <a:cs typeface="Arial"/>
              </a:rPr>
              <a:t>Communication</a:t>
            </a:r>
            <a:r>
              <a:rPr lang="en-US" sz="36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cs typeface="Arial"/>
              </a:rPr>
              <a:t>Skills</a:t>
            </a:r>
            <a:r>
              <a:rPr lang="en-US" sz="36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36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5" dirty="0">
                <a:solidFill>
                  <a:srgbClr val="931200"/>
                </a:solidFill>
                <a:latin typeface="Arial"/>
                <a:cs typeface="Arial"/>
              </a:rPr>
              <a:t>Decrease Resistanc</a:t>
            </a:r>
            <a:r>
              <a:rPr lang="en-US" sz="3600" b="1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36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30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3600" b="1" spc="-25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3600" b="1" dirty="0">
                <a:solidFill>
                  <a:srgbClr val="931200"/>
                </a:solidFill>
                <a:latin typeface="Arial"/>
                <a:cs typeface="Arial"/>
              </a:rPr>
              <a:t> Increase </a:t>
            </a:r>
            <a:r>
              <a:rPr lang="en-US" sz="3600" b="1" spc="-30" dirty="0">
                <a:solidFill>
                  <a:srgbClr val="931200"/>
                </a:solidFill>
                <a:latin typeface="Arial"/>
                <a:cs typeface="Arial"/>
              </a:rPr>
              <a:t>Chang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36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3600" b="1" spc="-20" dirty="0">
                <a:solidFill>
                  <a:srgbClr val="931200"/>
                </a:solidFill>
                <a:latin typeface="Arial"/>
                <a:cs typeface="Arial"/>
              </a:rPr>
              <a:t>Talk</a:t>
            </a:r>
            <a:endParaRPr lang="en-US" dirty="0"/>
          </a:p>
        </p:txBody>
      </p:sp>
      <p:sp>
        <p:nvSpPr>
          <p:cNvPr id="6" name="object 2" descr="    "/>
          <p:cNvSpPr/>
          <p:nvPr/>
        </p:nvSpPr>
        <p:spPr>
          <a:xfrm>
            <a:off x="2522553" y="2438400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913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609600"/>
            <a:ext cx="6702425" cy="609600"/>
          </a:xfrm>
        </p:spPr>
        <p:txBody>
          <a:bodyPr/>
          <a:lstStyle/>
          <a:p>
            <a:pPr marL="6985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1371600"/>
            <a:ext cx="6702425" cy="6381750"/>
          </a:xfrm>
        </p:spPr>
        <p:txBody>
          <a:bodyPr>
            <a:noAutofit/>
          </a:bodyPr>
          <a:lstStyle/>
          <a:p>
            <a:pPr marL="12700" marR="175895" lvl="0" indent="0">
              <a:lnSpc>
                <a:spcPts val="1380"/>
              </a:lnSpc>
              <a:spcBef>
                <a:spcPts val="1295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many communication skills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 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clients. The following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nformation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meant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focus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ill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making connections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clients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hel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create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healin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environmen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motivating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positiv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5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236854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All </a:t>
            </a:r>
            <a:r>
              <a:rPr lang="en-US" sz="12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experienc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wher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i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said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wasn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so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eon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els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hear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–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eve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n though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thought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wer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bein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really</a:t>
            </a:r>
            <a:r>
              <a:rPr lang="en-US" sz="12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clear.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3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exa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explain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how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ppens: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52705" lvl="0" indent="0">
              <a:lnSpc>
                <a:spcPct val="957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husband and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wife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 watching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T.V.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concent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awhile.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over,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“Hon,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awhil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wife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leaving?”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191400"/>
              </a:lnSpc>
              <a:spcBef>
                <a:spcPts val="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wife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tell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misses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simple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lot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confusion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hurt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elings…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508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Co</a:t>
            </a:r>
            <a:r>
              <a:rPr lang="en-US" sz="1400" b="1" spc="-20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munic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at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ion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go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wrong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bec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ause…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0"/>
              </a:lnSpc>
              <a:spcBef>
                <a:spcPts val="1205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speaker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exactly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correctly.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5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508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Refle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ct</a:t>
            </a:r>
            <a:r>
              <a:rPr lang="en-US" sz="1400" b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v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5" dirty="0">
                <a:solidFill>
                  <a:srgbClr val="931200"/>
                </a:solidFill>
                <a:latin typeface="Arial"/>
                <a:cs typeface="Arial"/>
              </a:rPr>
              <a:t>li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4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en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ing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help!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121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We use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eflective lis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tening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nec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22250" lvl="0" indent="-209550">
              <a:lnSpc>
                <a:spcPct val="100000"/>
              </a:lnSpc>
              <a:spcBef>
                <a:spcPts val="0"/>
              </a:spcBef>
              <a:buFont typeface="Arial"/>
              <a:buAutoNum type="arabicParenBoth"/>
              <a:tabLst>
                <a:tab pos="22288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listener 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26"/>
              </a:spcBef>
              <a:buFont typeface="Arial"/>
              <a:buAutoNum type="arabicParenBoth"/>
            </a:pPr>
            <a:endParaRPr lang="en-US" sz="1300" dirty="0">
              <a:solidFill>
                <a:prstClr val="black"/>
              </a:solidFill>
            </a:endParaRPr>
          </a:p>
          <a:p>
            <a:pPr marL="85725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i="1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i="1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19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260985" lvl="0" indent="-209550">
              <a:lnSpc>
                <a:spcPct val="100000"/>
              </a:lnSpc>
              <a:spcBef>
                <a:spcPts val="0"/>
              </a:spcBef>
              <a:buFont typeface="Arial"/>
              <a:buAutoNum type="arabicParenBoth" startAt="2"/>
              <a:tabLst>
                <a:tab pos="26162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speaker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ctually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communicate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9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97155" marR="83820" lvl="0" indent="0" algn="ctr">
              <a:lnSpc>
                <a:spcPct val="1073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Think of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reflective listening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 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act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mirror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pool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water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see themselves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hopeful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deeper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level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bec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4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457201"/>
            <a:ext cx="6702425" cy="838200"/>
          </a:xfrm>
        </p:spPr>
        <p:txBody>
          <a:bodyPr/>
          <a:lstStyle/>
          <a:p>
            <a:pPr marL="1053465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Reflective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Listenin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000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:</a:t>
            </a:r>
            <a:r>
              <a:rPr lang="en-US" sz="2000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ke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y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1066800"/>
            <a:ext cx="6702425" cy="6381750"/>
          </a:xfrm>
        </p:spPr>
        <p:txBody>
          <a:bodyPr>
            <a:noAutofit/>
          </a:bodyPr>
          <a:lstStyle/>
          <a:p>
            <a:pPr marL="12700" marR="8890" lvl="0" indent="0">
              <a:lnSpc>
                <a:spcPct val="95800"/>
              </a:lnSpc>
              <a:spcBef>
                <a:spcPts val="128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Traditionally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Americans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strong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oral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tradition.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gen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ral,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  good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stor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ellers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listeners.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MI,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tap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ability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illingness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tory 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life.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 counselor,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skil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l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et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eard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understood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(express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empat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accurate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understanding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ents).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MI,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ability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starts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 good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communicator.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short,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only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cluded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brief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description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skills.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information,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con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sider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resources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listed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77.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1587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mentioned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reflective listening briefly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strategies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Steps: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4515" lvl="0" indent="-32321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saying.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nt’s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underlying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energy,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emotion.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4515" marR="196215" lvl="0" indent="-323215">
              <a:lnSpc>
                <a:spcPts val="1260"/>
              </a:lnSpc>
              <a:spcBef>
                <a:spcPts val="65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direction: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spond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 by?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35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statement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instead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pes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reflective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listening: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40665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SIMPLE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REFLECTIONS: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client’s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ords;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be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 beginning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sessions,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angry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description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ord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  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feeling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careful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sim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reflections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might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frustrated.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7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926465" lvl="0" indent="0">
              <a:lnSpc>
                <a:spcPts val="1285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Repeat: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285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384300" lvl="2">
              <a:lnSpc>
                <a:spcPts val="1285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27735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Client:	“It almost feels like my husband is judging me.”</a:t>
            </a:r>
          </a:p>
          <a:p>
            <a:pPr marL="1384300" lvl="2">
              <a:lnSpc>
                <a:spcPts val="1285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27735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Therapist  “</a:t>
            </a:r>
            <a:r>
              <a:rPr lang="en-US" sz="1100" spc="-10" dirty="0" err="1" smtClean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 husband is judging you.”</a:t>
            </a:r>
          </a:p>
          <a:p>
            <a:pPr marL="984250" lvl="1" indent="-285750">
              <a:lnSpc>
                <a:spcPts val="1285"/>
              </a:lnSpc>
              <a:spcBef>
                <a:spcPts val="1200"/>
              </a:spcBef>
              <a:buFont typeface="Wingdings" panose="05000000000000000000" pitchFamily="2" charset="2"/>
              <a:buChar char="v"/>
              <a:tabLst>
                <a:tab pos="927735" algn="l"/>
              </a:tabLst>
            </a:pPr>
            <a:r>
              <a:rPr lang="en-US" sz="1100" b="1" dirty="0" err="1" smtClean="0">
                <a:solidFill>
                  <a:prstClr val="black"/>
                </a:solidFill>
                <a:latin typeface="Arial"/>
                <a:cs typeface="Arial"/>
              </a:rPr>
              <a:t>Rephase</a:t>
            </a:r>
            <a: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1100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Staying close to what the client said, but in different words.  A rephrase is like a synonym.</a:t>
            </a:r>
          </a:p>
          <a:p>
            <a:pPr marL="1441450" lvl="2" indent="-285750">
              <a:lnSpc>
                <a:spcPts val="1285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27735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Client: “It almost feels like my husband is judging me.”</a:t>
            </a:r>
          </a:p>
          <a:p>
            <a:pPr marL="1441450" lvl="2" indent="-285750">
              <a:lnSpc>
                <a:spcPts val="1285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27735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Therapist: “Your husband is critical of you.”</a:t>
            </a:r>
          </a:p>
          <a:p>
            <a:pPr marL="698500" lvl="1" indent="0">
              <a:lnSpc>
                <a:spcPts val="1285"/>
              </a:lnSpc>
              <a:spcBef>
                <a:spcPts val="1200"/>
              </a:spcBef>
              <a:buNone/>
              <a:tabLst>
                <a:tab pos="927735" algn="l"/>
              </a:tabLst>
            </a:pPr>
            <a:r>
              <a:rPr lang="en-US" sz="1100" b="1" spc="-10" dirty="0" smtClean="0">
                <a:solidFill>
                  <a:prstClr val="black"/>
                </a:solidFill>
                <a:latin typeface="Arial"/>
                <a:cs typeface="Arial"/>
              </a:rPr>
              <a:t>Complex Reflections: Can help increase the pace of the session by helping clients get to the heard of the matter. A Good gal is to use more complex than simple reflections. </a:t>
            </a:r>
            <a:endParaRPr lang="en-US" sz="1100" b="1" spc="-1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0" indent="0">
              <a:lnSpc>
                <a:spcPts val="1285"/>
              </a:lnSpc>
              <a:spcBef>
                <a:spcPts val="120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Paraphrase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28270" lvl="0" indent="-227965">
              <a:lnSpc>
                <a:spcPts val="1270"/>
              </a:lnSpc>
              <a:spcBef>
                <a:spcPts val="50"/>
              </a:spcBef>
              <a:buFont typeface="Arial"/>
              <a:buChar char="❖"/>
              <a:tabLst>
                <a:tab pos="6991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said,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nderlying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emotions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order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better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erstanding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ician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meaning.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amplified,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ouble-sided,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155065" marR="128270" lvl="1" indent="-227965">
              <a:lnSpc>
                <a:spcPts val="1270"/>
              </a:lnSpc>
              <a:spcBef>
                <a:spcPts val="50"/>
              </a:spcBef>
              <a:buFont typeface="Courier New" panose="02070309020205020404" pitchFamily="49" charset="0"/>
              <a:buChar char="o"/>
              <a:tabLst>
                <a:tab pos="699135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Client: “It almost feels like my husband is judging me.”</a:t>
            </a:r>
          </a:p>
          <a:p>
            <a:pPr marL="1155065" marR="128270" lvl="1" indent="-227965">
              <a:lnSpc>
                <a:spcPts val="1270"/>
              </a:lnSpc>
              <a:spcBef>
                <a:spcPts val="50"/>
              </a:spcBef>
              <a:buFont typeface="Courier New" panose="02070309020205020404" pitchFamily="49" charset="0"/>
              <a:buChar char="o"/>
              <a:tabLst>
                <a:tab pos="699135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Therapist: “ You’re afraid he doesn’t like what he’s seeing in you.”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10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685800"/>
            <a:ext cx="6702425" cy="8458200"/>
          </a:xfrm>
        </p:spPr>
        <p:txBody>
          <a:bodyPr>
            <a:noAutofit/>
          </a:bodyPr>
          <a:lstStyle/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SUMM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69786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Mini Sum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697865" marR="6350" lvl="0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6985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Pulling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presenting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bouquet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speaker.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flower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74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69786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Transitional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Summary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3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155065" marR="215265" lvl="0">
              <a:lnSpc>
                <a:spcPts val="1270"/>
              </a:lnSpc>
              <a:spcBef>
                <a:spcPts val="0"/>
              </a:spcBef>
              <a:buNone/>
              <a:tabLst>
                <a:tab pos="115506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Courier New"/>
                <a:cs typeface="Courier New"/>
              </a:rPr>
              <a:t>o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Counselor: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criticizes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compares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skid-r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alcoholics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amount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anything.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noticed?”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69786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Transitional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Summary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697865" marR="27940" lvl="0">
              <a:lnSpc>
                <a:spcPct val="95800"/>
              </a:lnSpc>
              <a:spcBef>
                <a:spcPts val="0"/>
              </a:spcBef>
              <a:buFont typeface="Arial"/>
              <a:buChar char="❖"/>
              <a:tabLst>
                <a:tab pos="6985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Pulling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course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shift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wrap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session.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switch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learning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positives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negatives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 Phase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(building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(increasing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change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).</a:t>
            </a:r>
          </a:p>
          <a:p>
            <a:pPr marL="697865" marR="27940" lvl="0">
              <a:lnSpc>
                <a:spcPct val="95800"/>
              </a:lnSpc>
              <a:spcBef>
                <a:spcPts val="1200"/>
              </a:spcBef>
              <a:buFont typeface="Arial"/>
              <a:buChar char="❖"/>
              <a:tabLst>
                <a:tab pos="6985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:	“Okay.  So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straight.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husband’s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criticism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51765" lvl="0" indent="0">
              <a:lnSpc>
                <a:spcPct val="957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 become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much,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 affec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self-est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daughter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learning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okay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streat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women.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now?”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6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ct val="100000"/>
              </a:lnSpc>
              <a:spcBef>
                <a:spcPts val="0"/>
              </a:spcBef>
              <a:buFont typeface="Symbol"/>
              <a:buChar char=""/>
              <a:tabLst>
                <a:tab pos="2413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Overshoot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Undershooting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Directio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Font typeface="Symbol"/>
              <a:buChar char=""/>
            </a:pPr>
            <a:endParaRPr lang="en-US" sz="1200" dirty="0">
              <a:solidFill>
                <a:prstClr val="black"/>
              </a:solidFill>
            </a:endParaRPr>
          </a:p>
          <a:p>
            <a:pPr marL="697865" marR="11430" lvl="1" indent="-227965">
              <a:lnSpc>
                <a:spcPct val="95800"/>
              </a:lnSpc>
              <a:spcBef>
                <a:spcPts val="0"/>
              </a:spcBef>
              <a:buFont typeface="Arial"/>
              <a:buChar char="❖"/>
              <a:tabLst>
                <a:tab pos="6991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Reframing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extreme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Planful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something.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Overshoot: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intensity (useful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nce).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Undershoot: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intensity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(useful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talk).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065" lvl="2" indent="-227965">
              <a:lnSpc>
                <a:spcPts val="1240"/>
              </a:lnSpc>
              <a:spcBef>
                <a:spcPts val="0"/>
              </a:spcBef>
              <a:buFont typeface="Courier New"/>
              <a:buChar char="o"/>
              <a:tabLst>
                <a:tab pos="11557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 “It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almost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 like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 husband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jud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109220" lvl="0" indent="0">
              <a:lnSpc>
                <a:spcPct val="95700"/>
              </a:lnSpc>
              <a:spcBef>
                <a:spcPts val="3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Therapist: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all.”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(Overshoot: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tears.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decrease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intensity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disagreeing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extreme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 husband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upset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212725" lvl="0" indent="0">
              <a:lnSpc>
                <a:spcPts val="1270"/>
              </a:lnSpc>
              <a:spcBef>
                <a:spcPts val="3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Therapist: 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“H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itic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ndershoot: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disagree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detail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intensely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harsh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n.)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7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Using Met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pho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lvl="1">
              <a:lnSpc>
                <a:spcPts val="1260"/>
              </a:lnSpc>
              <a:spcBef>
                <a:spcPts val="0"/>
              </a:spcBef>
              <a:buFont typeface="Arial"/>
              <a:buChar char="❖"/>
              <a:tabLst>
                <a:tab pos="6991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metaphor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saying.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marR="1388110" lvl="2">
              <a:lnSpc>
                <a:spcPts val="1270"/>
              </a:lnSpc>
              <a:spcBef>
                <a:spcPts val="50"/>
              </a:spcBef>
              <a:buFont typeface="Courier New"/>
              <a:buChar char="o"/>
              <a:tabLst>
                <a:tab pos="11557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 “It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almost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 like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 husband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jud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me.”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Therapist: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“H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trial.”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2" indent="0">
              <a:lnSpc>
                <a:spcPts val="1200"/>
              </a:lnSpc>
              <a:spcBef>
                <a:spcPts val="80"/>
              </a:spcBef>
              <a:buFont typeface="Courier New"/>
              <a:buChar char="o"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 indent="0">
              <a:lnSpc>
                <a:spcPts val="1285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Judging the Quality 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Reflection: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Instant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Feedback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59055" lvl="1" indent="-227965">
              <a:lnSpc>
                <a:spcPts val="1270"/>
              </a:lnSpc>
              <a:spcBef>
                <a:spcPts val="50"/>
              </a:spcBef>
              <a:buFont typeface="Arial"/>
              <a:buChar char="❖"/>
              <a:tabLst>
                <a:tab pos="6991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keeps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ormation,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sign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quality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6350" lvl="1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6991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closing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sign.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improving”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secti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68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3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457201"/>
            <a:ext cx="6702425" cy="762000"/>
          </a:xfrm>
        </p:spPr>
        <p:txBody>
          <a:bodyPr/>
          <a:lstStyle/>
          <a:p>
            <a:pPr marL="183007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OARS: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4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ke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y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147" y="1219201"/>
            <a:ext cx="6350453" cy="7696199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700"/>
              </a:lnSpc>
              <a:spcBef>
                <a:spcPts val="1275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comfortable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listening,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additional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steps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help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experience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movement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hange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clarif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his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ses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ions.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ike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abbreviate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strategies 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O-A-R-S.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stands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700"/>
              </a:lnSpc>
              <a:spcBef>
                <a:spcPts val="42"/>
              </a:spcBef>
              <a:buNone/>
            </a:pPr>
            <a:endParaRPr lang="en-US" sz="700" dirty="0">
              <a:solidFill>
                <a:prstClr val="black"/>
              </a:solidFill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207010" lvl="0" indent="-19431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207645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Ask Op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n-Ended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Questions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(O)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 indent="-342900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33718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qu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swered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“yes”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“no.”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46685" lvl="0" indent="0">
              <a:lnSpc>
                <a:spcPct val="143600"/>
              </a:lnSpc>
              <a:spcBef>
                <a:spcPts val="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avoid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closed-end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questions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up?”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drink?”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storytelling.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16839" lvl="1" indent="-342900">
              <a:lnSpc>
                <a:spcPct val="143700"/>
              </a:lnSpc>
              <a:spcBef>
                <a:spcPts val="0"/>
              </a:spcBef>
              <a:buFont typeface="Arial"/>
              <a:buAutoNum type="alphaUcPeriod" startAt="2"/>
              <a:tabLst>
                <a:tab pos="33718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asking an op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n-ended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question,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 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answ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 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open-ended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questio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story.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32080" lvl="0" indent="0">
              <a:lnSpc>
                <a:spcPct val="143700"/>
              </a:lnSpc>
              <a:spcBef>
                <a:spcPts val="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few 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mples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-ended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tely?”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“What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?”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anything,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haven’t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700"/>
              </a:lnSpc>
              <a:spcBef>
                <a:spcPts val="47"/>
              </a:spcBef>
              <a:buNone/>
            </a:pPr>
            <a:endParaRPr lang="en-US" sz="700" dirty="0">
              <a:solidFill>
                <a:prstClr val="black"/>
              </a:solidFill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207010" lvl="0" indent="-19431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AutoNum type="arabicPeriod" startAt="2"/>
              <a:tabLst>
                <a:tab pos="207645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Affirm 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(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A)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570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skill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0850" lvl="1" indent="-209550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counselor should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praise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cerely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384175" lvl="1">
              <a:lnSpc>
                <a:spcPts val="1900"/>
              </a:lnSpc>
              <a:spcBef>
                <a:spcPts val="155"/>
              </a:spcBef>
              <a:buFont typeface="Arial"/>
              <a:buAutoNum type="alphaUcPeriod"/>
              <a:tabLst>
                <a:tab pos="45910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can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viors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appointments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ifficult topics.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327660" lvl="1">
              <a:lnSpc>
                <a:spcPts val="1900"/>
              </a:lnSpc>
              <a:spcBef>
                <a:spcPts val="0"/>
              </a:spcBef>
              <a:buFont typeface="Arial"/>
              <a:buAutoNum type="alphaUcPeriod"/>
              <a:tabLst>
                <a:tab pos="45910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can comment on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character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brave,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role-model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Future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generations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honest.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 indent="0">
              <a:lnSpc>
                <a:spcPct val="100000"/>
              </a:lnSpc>
              <a:spcBef>
                <a:spcPts val="41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**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more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54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700"/>
              </a:lnSpc>
              <a:spcBef>
                <a:spcPts val="48"/>
              </a:spcBef>
              <a:buNone/>
            </a:pPr>
            <a:endParaRPr lang="en-US" sz="700" dirty="0">
              <a:solidFill>
                <a:prstClr val="black"/>
              </a:solidFill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207010" lvl="0" indent="-19431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AutoNum type="arabicPeriod" startAt="3"/>
              <a:tabLst>
                <a:tab pos="207645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Listen Reflective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y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(R)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304800" lvl="1" indent="-227965">
              <a:lnSpc>
                <a:spcPct val="143700"/>
              </a:lnSpc>
              <a:spcBef>
                <a:spcPts val="0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statement showing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figure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derlying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132080" lvl="1" indent="-227965">
              <a:lnSpc>
                <a:spcPct val="143700"/>
              </a:lnSpc>
              <a:spcBef>
                <a:spcPts val="0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agree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pick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direction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580"/>
              </a:spcBef>
              <a:buFont typeface="Arial"/>
              <a:buAutoNum type="alphaUcPeriod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statements.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mark.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518159" lvl="1">
              <a:lnSpc>
                <a:spcPct val="143600"/>
              </a:lnSpc>
              <a:spcBef>
                <a:spcPts val="0"/>
              </a:spcBef>
              <a:buFont typeface="Arial"/>
              <a:buAutoNum type="alphaUcPeriod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question.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12115" lvl="1" indent="-170815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41275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mo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sponse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lection.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0">
              <a:lnSpc>
                <a:spcPct val="100000"/>
              </a:lnSpc>
              <a:spcBef>
                <a:spcPts val="57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**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more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26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11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171" y="4319905"/>
            <a:ext cx="6173216" cy="556895"/>
          </a:xfrm>
        </p:spPr>
        <p:txBody>
          <a:bodyPr/>
          <a:lstStyle/>
          <a:p>
            <a:pPr algn="ctr"/>
            <a:r>
              <a:rPr lang="en-US" kern="1200" dirty="0"/>
              <a:t>Welcome</a:t>
            </a:r>
            <a:endParaRPr lang="en-US" dirty="0"/>
          </a:p>
        </p:txBody>
      </p:sp>
      <p:sp>
        <p:nvSpPr>
          <p:cNvPr id="4" name="object 2" descr="   "/>
          <p:cNvSpPr/>
          <p:nvPr/>
        </p:nvSpPr>
        <p:spPr>
          <a:xfrm>
            <a:off x="2508504" y="2388870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254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6502853" cy="6381750"/>
          </a:xfrm>
        </p:spPr>
        <p:txBody>
          <a:bodyPr>
            <a:noAutofit/>
          </a:bodyPr>
          <a:lstStyle/>
          <a:p>
            <a:pPr marL="207010" lvl="0" indent="-19431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AutoNum type="arabicPeriod" startAt="4"/>
              <a:tabLst>
                <a:tab pos="207645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Summarize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(S)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6350" lvl="1" indent="-227965">
              <a:lnSpc>
                <a:spcPct val="143700"/>
              </a:lnSpc>
              <a:spcBef>
                <a:spcPts val="635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off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bouq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gift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erries,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corn,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chiles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ish,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pick through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repeat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highli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i.e.,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goals, etc.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0850" lvl="1" indent="-209550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45148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Demons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8470" lvl="1" indent="-217170">
              <a:lnSpc>
                <a:spcPct val="100000"/>
              </a:lnSpc>
              <a:spcBef>
                <a:spcPts val="575"/>
              </a:spcBef>
              <a:buFont typeface="Arial"/>
              <a:buAutoNum type="alphaUcPeriod"/>
              <a:tabLst>
                <a:tab pos="45910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Avoid 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interpr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tations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49554" lvl="1" indent="-227965">
              <a:lnSpc>
                <a:spcPct val="143700"/>
              </a:lnSpc>
              <a:spcBef>
                <a:spcPts val="5"/>
              </a:spcBef>
              <a:buFont typeface="Arial"/>
              <a:buAutoNum type="alphaUcPeriod"/>
              <a:tabLst>
                <a:tab pos="45910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transiti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“key” question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0">
              <a:lnSpc>
                <a:spcPct val="100000"/>
              </a:lnSpc>
              <a:spcBef>
                <a:spcPts val="57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**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more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27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657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334000" cy="990601"/>
          </a:xfrm>
        </p:spPr>
        <p:txBody>
          <a:bodyPr/>
          <a:lstStyle/>
          <a:p>
            <a:pPr marR="1216025" lvl="0" algn="ctr">
              <a:lnSpc>
                <a:spcPts val="23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Non-Change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Behavior:</a:t>
            </a:r>
            <a:b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</a:b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When</a:t>
            </a:r>
            <a:r>
              <a:rPr lang="en-US" sz="2000" b="1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clients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put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on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brakes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947" y="1371601"/>
            <a:ext cx="6502853" cy="7543799"/>
          </a:xfrm>
        </p:spPr>
        <p:txBody>
          <a:bodyPr>
            <a:noAutofit/>
          </a:bodyPr>
          <a:lstStyle/>
          <a:p>
            <a:pPr marL="1940560" lvl="0" indent="-1445260">
              <a:lnSpc>
                <a:spcPct val="100000"/>
              </a:lnSpc>
              <a:spcBef>
                <a:spcPts val="113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In MI, we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“resistan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” behavior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s a big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6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op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sign: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2200"/>
              </a:lnSpc>
              <a:spcBef>
                <a:spcPts val="13"/>
              </a:spcBef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marL="0" marR="734695" lv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480820" algn="l"/>
              </a:tabLst>
            </a:pP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RESISTANC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	=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1275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feel it is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normal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 clients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 show signs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resistance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ear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contact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ith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 even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sessions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progress.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resistance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signal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orking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due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number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reasons.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Perhaps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thin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 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heth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elp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her.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be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orried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’t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“fail”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treatment.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6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have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concerns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treatment.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0515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Resistance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directed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 counselor. One thing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different.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reflective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listening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helpful.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37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5143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Categories of “resistance”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>
              <a:lnSpc>
                <a:spcPts val="1285"/>
              </a:lnSpc>
              <a:spcBef>
                <a:spcPts val="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Challenging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26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“Do you even speak your Native language?”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“Did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ever 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85"/>
              </a:lnSpc>
              <a:spcBef>
                <a:spcPts val="3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Interruptin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8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finish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lking.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85"/>
              </a:lnSpc>
              <a:spcBef>
                <a:spcPts val="3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Disagreeing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8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0"/>
              </a:lnSpc>
              <a:spcBef>
                <a:spcPts val="2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subject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9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 do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those healthcare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budget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cuts?”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ct val="100000"/>
              </a:lnSpc>
              <a:spcBef>
                <a:spcPts val="3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Ignoring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85"/>
              </a:lnSpc>
              <a:spcBef>
                <a:spcPts val="15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follo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8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 daydreaming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bored.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9779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Based on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members,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 rude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disagree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request.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look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“resistant.”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Sometimes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along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through.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rescheduled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participan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several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realizing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actually refusing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continue.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“no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show”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participate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 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complicated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distress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number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negative.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Categories of “non-change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talk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7950" lvl="0" indent="0">
              <a:lnSpc>
                <a:spcPct val="95700"/>
              </a:lnSpc>
              <a:spcBef>
                <a:spcPts val="2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res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behaviors,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non-cha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positive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“non-change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“status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talk”)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escribe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desire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endParaRPr lang="en-US" dirty="0"/>
          </a:p>
        </p:txBody>
      </p:sp>
      <p:sp>
        <p:nvSpPr>
          <p:cNvPr id="4" name="object 2" descr="stop sign"/>
          <p:cNvSpPr/>
          <p:nvPr/>
        </p:nvSpPr>
        <p:spPr>
          <a:xfrm>
            <a:off x="4630673" y="1784602"/>
            <a:ext cx="482346" cy="482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034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762000"/>
            <a:ext cx="6702425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continued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selors,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oal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non-change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talk”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--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36-37)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non-ch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ts val="1295"/>
              </a:lnSpc>
              <a:spcBef>
                <a:spcPts val="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Desir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maintain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drug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 dr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5"/>
              </a:lnSpc>
              <a:spcBef>
                <a:spcPts val="15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Inability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ability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“I’ve tried before; 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stop”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>
              <a:lnSpc>
                <a:spcPts val="1290"/>
              </a:lnSpc>
              <a:spcBef>
                <a:spcPts val="15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Reasons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not changin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rug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’t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bad.”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“My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still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I’d 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>
              <a:lnSpc>
                <a:spcPts val="1290"/>
              </a:lnSpc>
              <a:spcBef>
                <a:spcPts val="25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Need to remain the sam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“I’ve got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using.”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>
              <a:lnSpc>
                <a:spcPts val="1290"/>
              </a:lnSpc>
              <a:spcBef>
                <a:spcPts val="2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Commitment to remain the sam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>
              <a:lnSpc>
                <a:spcPts val="129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Client: 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 going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684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1399793"/>
            <a:ext cx="6702425" cy="1002094"/>
          </a:xfrm>
        </p:spPr>
        <p:txBody>
          <a:bodyPr/>
          <a:lstStyle/>
          <a:p>
            <a:pPr marL="1905" lvl="0" algn="ctr">
              <a:lnSpc>
                <a:spcPts val="235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Respondin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000" b="1" spc="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Non-Chang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Behavior</a:t>
            </a:r>
            <a:r>
              <a:rPr lang="en-US" sz="2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000" spc="-1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Ref</a:t>
            </a:r>
            <a:r>
              <a:rPr lang="en-US" sz="20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lecti</a:t>
            </a:r>
            <a:r>
              <a:rPr lang="en-US" sz="2000" spc="-1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</a:t>
            </a:r>
            <a:r>
              <a:rPr lang="en-US" sz="2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spc="-2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</a:t>
            </a:r>
            <a:r>
              <a:rPr lang="en-US" sz="2000" spc="-1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2000" spc="-2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po</a:t>
            </a:r>
            <a:r>
              <a:rPr lang="en-US" sz="2000" spc="-15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147" y="2401887"/>
            <a:ext cx="6426653" cy="6513513"/>
          </a:xfrm>
        </p:spPr>
        <p:txBody>
          <a:bodyPr>
            <a:noAutofit/>
          </a:bodyPr>
          <a:lstStyle/>
          <a:p>
            <a:pPr marL="12700" lvl="0" indent="0">
              <a:lnSpc>
                <a:spcPts val="1295"/>
              </a:lnSpc>
              <a:spcBef>
                <a:spcPts val="121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Simple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Reflection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Repeating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rephrasing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“This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confusing.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80720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 repeat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“Confusing...” (to invite the 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confusing)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927100" marR="457834" lvl="0" indent="-4572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Repeating can help when you want more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information (for 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 clarify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ey have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said)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04315" lvl="0" indent="457200">
              <a:lnSpc>
                <a:spcPts val="2530"/>
              </a:lnSpc>
              <a:spcBef>
                <a:spcPts val="24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 rephrase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“It’s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 hard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sense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situation.”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Comple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x</a:t>
            </a:r>
            <a:r>
              <a:rPr lang="en-US" sz="11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eflection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95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 to get at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rlying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Often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“You’re 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 around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here.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do you know?”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45720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“You’re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Double-sid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Reflection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71120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Especially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dislikes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Remember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“and”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tired of dealing with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drug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courts but 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enjoy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ends.”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287020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“Both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friends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drug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anymore.”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Reframing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you 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interpre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perspective.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still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look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 drunk.”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45720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safety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alarms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have.”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Agreeing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with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 Twist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350" lvl="0" indent="0">
              <a:lnSpc>
                <a:spcPts val="1260"/>
              </a:lnSpc>
              <a:spcBef>
                <a:spcPts val="6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agree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the 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degree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invites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perspective.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reflection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llowed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reframe.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32448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probably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know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all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 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addict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you.”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Counselor: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right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one-treatment-fits-all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probably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together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personalize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77800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005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685800"/>
            <a:ext cx="6702425" cy="6381750"/>
          </a:xfrm>
        </p:spPr>
        <p:txBody>
          <a:bodyPr>
            <a:noAutofit/>
          </a:bodyPr>
          <a:lstStyle/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Emphasize Personal Choice and C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ntrol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2159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you and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power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struggle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omework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assignment),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lpful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control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decisio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force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probably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uldn’t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ccessful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especially in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long 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boss -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marR="12446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Counselor: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“Well, 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decisi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“Do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get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drug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tested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1594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uirement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still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ice.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options.”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 be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consistent with MI,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recommend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material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against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 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pick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 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wrestling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boxing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match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overpower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martial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opponents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energy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deflect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oneself.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ergy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(resistance)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figure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judge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16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457201"/>
            <a:ext cx="6702425" cy="685800"/>
          </a:xfrm>
        </p:spPr>
        <p:txBody>
          <a:bodyPr/>
          <a:lstStyle/>
          <a:p>
            <a:pPr marL="4318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Traps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1066800"/>
            <a:ext cx="6350453" cy="6381750"/>
          </a:xfrm>
        </p:spPr>
        <p:txBody>
          <a:bodyPr>
            <a:noAutofit/>
          </a:bodyPr>
          <a:lstStyle/>
          <a:p>
            <a:pPr marL="12700" marR="41275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Remembe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r how we talked before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abou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 the MI way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d the non- MI way.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Her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som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mor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things that we have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found don’t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fit well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MI. These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“traps” because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they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keep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mor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 importantly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stuc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rather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than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movin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g toward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. These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rap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s interfere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our 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abilit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y to use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MI: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350" lvl="0" indent="0">
              <a:lnSpc>
                <a:spcPct val="96000"/>
              </a:lnSpc>
              <a:spcBef>
                <a:spcPts val="126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Question-Ans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r Trap:</a:t>
            </a:r>
            <a:r>
              <a:rPr lang="en-US" sz="1200" b="1" spc="3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unselor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question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after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question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try 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information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assively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giving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short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answers.</a:t>
            </a:r>
            <a:r>
              <a:rPr lang="en-US" sz="1100" spc="2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problem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tr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used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providing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short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ans</a:t>
            </a:r>
            <a:r>
              <a:rPr lang="en-US" sz="1100" spc="-2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ers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bei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passive.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hen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 can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hard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open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up.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questions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forms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complete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can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be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helpful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begin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with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exploring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filling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forms.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 sometimes happens when 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series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closed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estions.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For exa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97965" lvl="0" indent="-227965">
              <a:lnSpc>
                <a:spcPts val="1265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week?”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65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rank?”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95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kinds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9"/>
              </a:spcBef>
              <a:buFont typeface="Times New Roman"/>
              <a:buChar char="-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14604" lvl="0" indent="0" algn="just">
              <a:lnSpc>
                <a:spcPct val="96000"/>
              </a:lnSpc>
              <a:spcBef>
                <a:spcPts val="0"/>
              </a:spcBef>
              <a:buNone/>
            </a:pP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Confrontation-Denia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Trap: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confronti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 problems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get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denying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they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problem.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Denying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resis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tance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 status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quo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leads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non-change.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1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469900" marR="8699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 sometimes happens when 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admit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example: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00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“Can’t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hurt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65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denying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problem!”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97965" marR="281305" lvl="0" indent="-227965">
              <a:lnSpc>
                <a:spcPts val="1270"/>
              </a:lnSpc>
              <a:spcBef>
                <a:spcPts val="55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 acting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5"/>
              </a:spcBef>
              <a:buFont typeface="Times New Roman"/>
              <a:buChar char="-"/>
            </a:pPr>
            <a:endParaRPr lang="en-US" sz="1200" dirty="0">
              <a:solidFill>
                <a:prstClr val="black"/>
              </a:solidFill>
            </a:endParaRPr>
          </a:p>
          <a:p>
            <a:pPr marL="469900" marR="108585" lvl="0" indent="-635">
              <a:lnSpc>
                <a:spcPct val="96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Expert Trap: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selor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prove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knowled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expertise,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 show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charge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answers.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client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assive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role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bec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om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angry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t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selor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respect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str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ngths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 knowledge.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6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1714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 sometimes happens when 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 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aren’t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acknowledging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counselor,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exa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00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97965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lvl="0" indent="-114300">
              <a:lnSpc>
                <a:spcPts val="1295"/>
              </a:lnSpc>
              <a:spcBef>
                <a:spcPts val="0"/>
              </a:spcBef>
              <a:buFont typeface="Times New Roman"/>
              <a:buChar char="-"/>
              <a:tabLst>
                <a:tab pos="13849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etter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33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781050"/>
            <a:ext cx="6702425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600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Labeling Trap: 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spc="2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trapped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livering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bad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news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waiting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 client 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accept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label,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rat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meeting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stage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level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readiness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(see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4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6-47).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either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assively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accepts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la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el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gets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fensive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angry,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 which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associated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with not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changi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ehavior.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6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marR="2730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 sometimes happens when 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 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ehavior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seeing.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exa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0" indent="-114300">
              <a:lnSpc>
                <a:spcPts val="1205"/>
              </a:lnSpc>
              <a:spcBef>
                <a:spcPts val="0"/>
              </a:spcBef>
              <a:buFont typeface="Times New Roman"/>
              <a:buChar char="-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alcoholic.”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0" indent="-114300">
              <a:lnSpc>
                <a:spcPts val="1295"/>
              </a:lnSpc>
              <a:spcBef>
                <a:spcPts val="0"/>
              </a:spcBef>
              <a:buFont typeface="Times New Roman"/>
              <a:buChar char="-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ndence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70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33" y="457201"/>
            <a:ext cx="6702425" cy="762000"/>
          </a:xfrm>
        </p:spPr>
        <p:txBody>
          <a:bodyPr/>
          <a:lstStyle/>
          <a:p>
            <a:pPr marL="778510" marR="729615" lvl="0">
              <a:lnSpc>
                <a:spcPts val="23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Importance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of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Increasing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Chang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Talk: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Help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ng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clients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mov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toward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harmony</a:t>
            </a:r>
            <a:endParaRPr lang="en-US" sz="2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47" y="1466850"/>
            <a:ext cx="6702425" cy="6381750"/>
          </a:xfrm>
        </p:spPr>
        <p:txBody>
          <a:bodyPr>
            <a:noAutofit/>
          </a:bodyPr>
          <a:lstStyle/>
          <a:p>
            <a:pPr marL="12700" lvl="0" indent="0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Ch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nge</a:t>
            </a:r>
            <a:r>
              <a:rPr lang="en-US" sz="20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cs typeface="Arial"/>
              </a:rPr>
              <a:t>lk</a:t>
            </a:r>
            <a:r>
              <a:rPr lang="en-US" sz="20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20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alk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i="1" spc="-15" dirty="0">
                <a:solidFill>
                  <a:srgbClr val="931200"/>
                </a:solidFill>
                <a:latin typeface="Arial"/>
                <a:cs typeface="Arial"/>
              </a:rPr>
              <a:t>from</a:t>
            </a:r>
            <a:r>
              <a:rPr lang="en-US" sz="2000" b="1" i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i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2000" b="1" i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i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lang="en-US" sz="2000" b="1" i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2000" b="1" i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about: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392430" lvl="0" indent="-635">
              <a:lnSpc>
                <a:spcPts val="1270"/>
              </a:lnSpc>
              <a:spcBef>
                <a:spcPts val="1295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isadvantages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drink: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lost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self-respect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nking.”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dvantages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ber,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asked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serve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tribal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cil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” 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Changing: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odel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chil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stop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inking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 just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ommitme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start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sobriety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now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825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useful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DARN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 letter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types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33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59055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 you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learning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recognize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simple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“non-resistance”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mentioned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early,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request.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passively 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along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misread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unselors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passive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ctively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(e.g.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us.”).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4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Change talk is important because: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50"/>
              </a:lnSpc>
              <a:spcBef>
                <a:spcPts val="39"/>
              </a:spcBef>
              <a:buNone/>
            </a:pPr>
            <a:endParaRPr lang="en-US" sz="1250" dirty="0">
              <a:solidFill>
                <a:prstClr val="black"/>
              </a:solidFill>
            </a:endParaRPr>
          </a:p>
          <a:p>
            <a:pPr marL="12700" marR="81915" lvl="0" indent="4572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more we hear ourselves say something,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 we 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uses 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talk,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93675" lvl="0" indent="4572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Research shows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session,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etter.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457200">
              <a:lnSpc>
                <a:spcPts val="126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more counselors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16865" lvl="0" indent="4572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sessions,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arm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66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How 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ca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co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ur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ge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ge</a:t>
            </a:r>
            <a:r>
              <a:rPr lang="en-US" sz="14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tal</a:t>
            </a: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k?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-227965">
              <a:lnSpc>
                <a:spcPts val="1290"/>
              </a:lnSpc>
              <a:spcBef>
                <a:spcPts val="121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 feels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least)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 page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926465" marR="30480" lvl="0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imagine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happen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acts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extremes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0">
              <a:lnSpc>
                <a:spcPts val="122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imagine what might happen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often.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926465" lvl="0">
              <a:lnSpc>
                <a:spcPts val="129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imagine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future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remember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past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238760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(How might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g?;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activities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drinking?)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926465" marR="179705" lvl="0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reinforcing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inconsistent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drinking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reflections.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0">
              <a:lnSpc>
                <a:spcPts val="122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 pages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50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-52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386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947" y="762000"/>
            <a:ext cx="6426653" cy="6381750"/>
          </a:xfrm>
        </p:spPr>
        <p:txBody>
          <a:bodyPr>
            <a:noAutofit/>
          </a:bodyPr>
          <a:lstStyle/>
          <a:p>
            <a:pPr marL="926465" lvl="0" indent="-227965">
              <a:lnSpc>
                <a:spcPts val="129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importance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confidence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6350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 pages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46-48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26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How can </a:t>
            </a:r>
            <a:r>
              <a:rPr lang="en-US" sz="1400" b="1" spc="-5" dirty="0">
                <a:solidFill>
                  <a:srgbClr val="931200"/>
                </a:solidFill>
                <a:latin typeface="Arial"/>
                <a:cs typeface="Arial"/>
              </a:rPr>
              <a:t>I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encourage</a:t>
            </a:r>
            <a:r>
              <a:rPr lang="en-US" sz="14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commitment</a:t>
            </a:r>
            <a:r>
              <a:rPr lang="en-US" sz="14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language?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39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69596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Reinforc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change talk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reflections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s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mmaries. 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careful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overly enthusiasti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case a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bac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dow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bring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reasons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change.</a:t>
            </a:r>
          </a:p>
          <a:p>
            <a:pPr marL="0" lvl="0" indent="0">
              <a:lnSpc>
                <a:spcPts val="1500"/>
              </a:lnSpc>
              <a:spcBef>
                <a:spcPts val="80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marR="9398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Commitmen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languag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can vary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strength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determinatio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4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may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very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unsure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their commitment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changes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their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may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very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determine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 changes. For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a client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says,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mig</a:t>
            </a:r>
            <a:r>
              <a:rPr lang="en-US" sz="1200" spc="-3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stop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” then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commitment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very strong. This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importan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becaus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found 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clients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very strong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their commitment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make a change, they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 successful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and lastin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changes.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othe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hand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a client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says,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definitel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through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drinking”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stronger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statement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the c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more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kely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positiv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changes.</a:t>
            </a:r>
          </a:p>
          <a:p>
            <a:pPr marL="0" lvl="0" indent="0">
              <a:lnSpc>
                <a:spcPts val="1300"/>
              </a:lnSpc>
              <a:spcBef>
                <a:spcPts val="26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927100" lvl="0">
              <a:lnSpc>
                <a:spcPts val="141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 question: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i="1" spc="-10" dirty="0">
                <a:solidFill>
                  <a:prstClr val="black"/>
                </a:solidFill>
                <a:latin typeface="Arial"/>
                <a:cs typeface="Arial"/>
              </a:rPr>
              <a:t>“What</a:t>
            </a:r>
            <a:r>
              <a:rPr lang="en-US" sz="12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2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i="1" spc="-15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200" b="1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i="1" spc="-5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lang="en-US" sz="1200" b="1" i="1" spc="-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b="1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b="1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i="1" spc="-10" dirty="0">
                <a:solidFill>
                  <a:prstClr val="black"/>
                </a:solidFill>
                <a:latin typeface="Arial"/>
                <a:cs typeface="Arial"/>
              </a:rPr>
              <a:t>do?”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0">
              <a:lnSpc>
                <a:spcPts val="138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confidenc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ctio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plan.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619760" lvl="0">
              <a:lnSpc>
                <a:spcPts val="1380"/>
              </a:lnSpc>
              <a:spcBef>
                <a:spcPts val="65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Work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improve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conf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idence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ability to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mak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e a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successfu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chang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drinking.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0">
              <a:lnSpc>
                <a:spcPts val="1315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Work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dr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aw</a:t>
            </a:r>
            <a:r>
              <a:rPr lang="en-US" sz="1200" b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optimism.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271780" lvl="0">
              <a:lnSpc>
                <a:spcPts val="1380"/>
              </a:lnSpc>
              <a:spcBef>
                <a:spcPts val="65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Express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optimi</a:t>
            </a:r>
            <a:r>
              <a:rPr lang="en-US" sz="1200" b="1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m that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b="1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make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481965" lvl="0">
              <a:lnSpc>
                <a:spcPts val="138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Remin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them that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availabl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mee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b="1" spc="-15" dirty="0">
                <a:solidFill>
                  <a:prstClr val="black"/>
                </a:solidFill>
                <a:latin typeface="Arial"/>
                <a:cs typeface="Arial"/>
              </a:rPr>
              <a:t>agai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 for 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follo</a:t>
            </a: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b="1" spc="-5" dirty="0" smtClean="0">
                <a:solidFill>
                  <a:prstClr val="black"/>
                </a:solidFill>
                <a:latin typeface="Arial"/>
                <a:cs typeface="Arial"/>
              </a:rPr>
              <a:t>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53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kern="0" dirty="0">
                <a:solidFill>
                  <a:srgbClr val="931200"/>
                </a:solidFill>
                <a:latin typeface="Arial"/>
                <a:cs typeface="Arial"/>
              </a:rPr>
              <a:t>Strategies</a:t>
            </a:r>
            <a:endParaRPr lang="en-US" dirty="0"/>
          </a:p>
        </p:txBody>
      </p:sp>
      <p:sp>
        <p:nvSpPr>
          <p:cNvPr id="5" name="object 2" descr="   "/>
          <p:cNvSpPr/>
          <p:nvPr/>
        </p:nvSpPr>
        <p:spPr>
          <a:xfrm>
            <a:off x="2508504" y="2388870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82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71" y="838898"/>
            <a:ext cx="6173216" cy="200055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1300" kern="1200" dirty="0">
                <a:solidFill>
                  <a:prstClr val="black"/>
                </a:solidFill>
                <a:ea typeface="+mn-ea"/>
              </a:rPr>
              <a:t>T</a:t>
            </a:r>
            <a:r>
              <a:rPr lang="en-US" sz="1300" kern="1200" spc="-5" dirty="0">
                <a:solidFill>
                  <a:prstClr val="black"/>
                </a:solidFill>
                <a:ea typeface="+mn-ea"/>
              </a:rPr>
              <a:t>a</a:t>
            </a:r>
            <a:r>
              <a:rPr lang="en-US" sz="1300" kern="1200" dirty="0">
                <a:solidFill>
                  <a:prstClr val="black"/>
                </a:solidFill>
                <a:ea typeface="+mn-ea"/>
              </a:rPr>
              <a:t>ble</a:t>
            </a:r>
            <a:r>
              <a:rPr lang="en-US" sz="1300" kern="1200" spc="-5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1300" kern="1200" dirty="0">
                <a:solidFill>
                  <a:prstClr val="black"/>
                </a:solidFill>
                <a:ea typeface="+mn-ea"/>
              </a:rPr>
              <a:t>of</a:t>
            </a:r>
            <a:r>
              <a:rPr lang="en-US" sz="1300" kern="1200" spc="-5" dirty="0">
                <a:solidFill>
                  <a:prstClr val="black"/>
                </a:solidFill>
                <a:ea typeface="+mn-ea"/>
              </a:rPr>
              <a:t> </a:t>
            </a:r>
            <a:r>
              <a:rPr lang="en-US" sz="1300" kern="1200" spc="-5" dirty="0" smtClean="0">
                <a:solidFill>
                  <a:prstClr val="black"/>
                </a:solidFill>
                <a:ea typeface="+mn-ea"/>
              </a:rPr>
              <a:t>Conte</a:t>
            </a:r>
            <a:r>
              <a:rPr lang="en-US" sz="1300" kern="1200" dirty="0" smtClean="0">
                <a:solidFill>
                  <a:prstClr val="black"/>
                </a:solidFill>
                <a:ea typeface="+mn-ea"/>
              </a:rPr>
              <a:t>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1600200"/>
            <a:ext cx="6441060" cy="7394332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Welcom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</a:t>
            </a:r>
            <a:r>
              <a:rPr lang="en-US" sz="1100" b="1" kern="1200" spc="-35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..............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2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Ack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ments</a:t>
            </a:r>
            <a:r>
              <a:rPr lang="en-US" sz="1000" kern="12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</a:t>
            </a:r>
            <a:r>
              <a:rPr lang="en-US" sz="1000" kern="1200" spc="-2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Manua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rticip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000" kern="1200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rp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8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</a:t>
            </a:r>
            <a:r>
              <a:rPr lang="en-US" sz="1000" kern="1200" spc="-2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Moti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ationa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l Interv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b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eas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y for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000" kern="1200" spc="5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</a:p>
          <a:p>
            <a:pPr marL="12700" marR="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Spirit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and Definitions of Motivational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Intervie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ing</a:t>
            </a:r>
            <a:r>
              <a:rPr lang="en-US" sz="1100" b="1" kern="1200" spc="-3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..............................................................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12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M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otivational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Interv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win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(MI)?</a:t>
            </a:r>
            <a:r>
              <a:rPr lang="en-US" sz="1000" kern="12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Pray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 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Describ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Examples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Ceremoni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explai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 MI:</a:t>
            </a:r>
            <a:r>
              <a:rPr lang="en-US" sz="1000" kern="12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 Pri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cipl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Interviewing:</a:t>
            </a:r>
            <a:r>
              <a:rPr lang="en-US" sz="1000" kern="1200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se Example</a:t>
            </a:r>
            <a:r>
              <a:rPr lang="en-US" sz="1000" kern="12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  <a:p>
            <a:pPr marL="317500" marR="0" lvl="0" indent="0" algn="l" defTabSz="914400" rtl="0" eaLnBrk="1" fontAlgn="auto" latinLnBrk="0" hangingPunct="1">
              <a:lnSpc>
                <a:spcPts val="1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000" kern="1200" spc="7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</a:p>
          <a:p>
            <a:pPr marL="12700" marR="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Using Our</a:t>
            </a:r>
            <a:r>
              <a:rPr lang="en-US" sz="1100" b="1" kern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Communication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Skills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Decrease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Resistance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Increase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Tal</a:t>
            </a:r>
            <a:r>
              <a:rPr lang="en-US" sz="1100" b="1" kern="1200" spc="25" dirty="0">
                <a:solidFill>
                  <a:srgbClr val="931200"/>
                </a:solidFill>
                <a:latin typeface="Arial"/>
                <a:cs typeface="Arial"/>
              </a:rPr>
              <a:t>k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24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Com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cat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Refle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ctive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Listening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: 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key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skil</a:t>
            </a:r>
            <a:r>
              <a:rPr lang="en-US" sz="1000" kern="1200" spc="4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OARS: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key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0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28</a:t>
            </a:r>
            <a:endParaRPr lang="en-US" sz="10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pu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brake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sp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ndin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No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000" kern="12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Tra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Avoid</a:t>
            </a:r>
            <a:r>
              <a:rPr lang="en-US" sz="1000" kern="12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Importa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Incre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Chan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Talk:</a:t>
            </a:r>
            <a:r>
              <a:rPr lang="en-US" sz="1000" kern="12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move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tow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har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000" kern="12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  <a:p>
            <a:pPr marL="12700" marR="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Strategies</a:t>
            </a:r>
            <a:r>
              <a:rPr lang="en-US" sz="1100" b="1" kern="1200" spc="-17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</a:t>
            </a:r>
            <a:r>
              <a:rPr lang="en-US" sz="1100" b="1" kern="1200" spc="-35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38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Introd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ction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Strateg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Secti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spc="-1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</a:p>
          <a:p>
            <a:pPr marL="167640" marR="0" lvl="0" indent="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Phase </a:t>
            </a:r>
            <a:r>
              <a:rPr lang="en-US" sz="1100" b="1" kern="1200" spc="-5" dirty="0">
                <a:solidFill>
                  <a:prstClr val="black"/>
                </a:solidFill>
                <a:latin typeface="Arial"/>
                <a:cs typeface="Arial"/>
              </a:rPr>
              <a:t>1: 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Developing</a:t>
            </a:r>
            <a:r>
              <a:rPr lang="en-US" sz="1100" b="1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b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Chang</a:t>
            </a:r>
            <a:r>
              <a:rPr lang="en-US" sz="1100" b="1" kern="1200" spc="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</a:t>
            </a:r>
            <a:r>
              <a:rPr lang="en-US" sz="1100" b="1" kern="1200" spc="2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Devel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ping a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rki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Re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tionsh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000" kern="12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cidi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on 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Topic</a:t>
            </a:r>
            <a:r>
              <a:rPr lang="en-US" sz="1000" kern="12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....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43</a:t>
            </a:r>
            <a:endParaRPr lang="en-US" sz="10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Con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Elicit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Chang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000" kern="12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Co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s: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ona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Bala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000" kern="12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Ass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ssing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portan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Confiden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Rea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ines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Ruler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Meas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mport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anc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Chang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Ask-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ovide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-Ask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Formula</a:t>
            </a:r>
            <a:r>
              <a:rPr lang="en-US" sz="1000" kern="12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eanin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Va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ue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e American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lue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r>
              <a:rPr lang="en-US" sz="1000" kern="12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</a:p>
          <a:p>
            <a:pPr marL="317500" marR="0" lvl="0" indent="0" algn="l" defTabSz="914400" rtl="0" eaLnBrk="1" fontAlgn="auto" latinLnBrk="0" hangingPunct="1">
              <a:lnSpc>
                <a:spcPts val="1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Affirming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  <a:p>
            <a:pPr marL="167640" marR="0" lvl="0" indent="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Phase </a:t>
            </a:r>
            <a:r>
              <a:rPr lang="en-US" sz="1100" b="1" kern="1200" spc="-5" dirty="0">
                <a:solidFill>
                  <a:prstClr val="black"/>
                </a:solidFill>
                <a:latin typeface="Arial"/>
                <a:cs typeface="Arial"/>
              </a:rPr>
              <a:t>2: 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Strengthening Commitment to Chang</a:t>
            </a:r>
            <a:r>
              <a:rPr lang="en-US" sz="1100" b="1" kern="1200" spc="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b="1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</a:t>
            </a:r>
            <a:r>
              <a:rPr lang="en-US" sz="1100" b="1" kern="1200" spc="2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prstClr val="black"/>
                </a:solidFill>
                <a:latin typeface="Arial"/>
                <a:cs typeface="Arial"/>
              </a:rPr>
              <a:t>55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Creatin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ction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000" kern="12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rksh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spc="4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..............................................................................................................................</a:t>
            </a:r>
            <a:r>
              <a:rPr lang="en-US" sz="1000" kern="1200" spc="-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59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Strategies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Overvie</a:t>
            </a:r>
            <a:r>
              <a:rPr lang="en-US" sz="1000" kern="1200" spc="8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19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</a:p>
          <a:p>
            <a:pPr marL="12700" marR="0" lvl="0" indent="0" algn="l" defTabSz="914400" rtl="0" eaLnBrk="1" fontAlgn="auto" latinLnBrk="0" hangingPunct="1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Steps to Begin Using MI 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ith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Cli</a:t>
            </a:r>
            <a:r>
              <a:rPr lang="en-US" sz="1100" b="1" kern="12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nts</a:t>
            </a:r>
            <a:r>
              <a:rPr lang="en-US" sz="1100" b="1" kern="1200" spc="-16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............................................................................................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63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Putting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All Togeth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000" kern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64</a:t>
            </a:r>
            <a:endParaRPr lang="en-US" sz="10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Started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wit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Overall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Goal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 for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Clin</a:t>
            </a:r>
            <a:r>
              <a:rPr lang="en-US" sz="10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cian</a:t>
            </a:r>
            <a:r>
              <a:rPr lang="en-US" sz="1000" kern="1200" spc="2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improving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r>
              <a:rPr lang="en-US" sz="1000" kern="12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</a:p>
          <a:p>
            <a:pPr marL="317500" marR="0" lvl="0" indent="0" algn="l" defTabSz="914400" rtl="0" eaLnBrk="1" fontAlgn="auto" latinLnBrk="0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000" kern="1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</a:p>
          <a:p>
            <a:pPr marL="317500" marR="0" lvl="0" indent="0" algn="l" defTabSz="914400" rtl="0" eaLnBrk="1" fontAlgn="auto" latinLnBrk="0" hangingPunct="1">
              <a:lnSpc>
                <a:spcPts val="1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Tip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Shee</a:t>
            </a:r>
            <a:r>
              <a:rPr lang="en-US" sz="1000" kern="1200" spc="7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.............................................................................................................................</a:t>
            </a:r>
            <a:r>
              <a:rPr lang="en-US" sz="1000" kern="1200" spc="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2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5" dirty="0">
                <a:solidFill>
                  <a:prstClr val="black"/>
                </a:solidFill>
                <a:latin typeface="Arial"/>
                <a:cs typeface="Arial"/>
              </a:rPr>
              <a:t>....................</a:t>
            </a:r>
            <a:r>
              <a:rPr lang="en-US" sz="1000" kern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000" kern="12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kern="1200" spc="-5" dirty="0" smtClean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lang="en-US" sz="1000" kern="1200" dirty="0" smtClean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02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417319"/>
            <a:ext cx="6702425" cy="792481"/>
          </a:xfrm>
        </p:spPr>
        <p:txBody>
          <a:bodyPr/>
          <a:lstStyle/>
          <a:p>
            <a:pPr marL="856615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Introduction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Strategies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2362200"/>
            <a:ext cx="6323012" cy="6381750"/>
          </a:xfrm>
        </p:spPr>
        <p:txBody>
          <a:bodyPr/>
          <a:lstStyle/>
          <a:p>
            <a:pPr marL="12700" marR="68580" lvl="0" indent="456565">
              <a:lnSpc>
                <a:spcPct val="95800"/>
              </a:lnSpc>
              <a:spcBef>
                <a:spcPts val="1614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 section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strategies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eant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guidance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 begin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style.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section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divided into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increase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 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second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strengthen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ients’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4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mitment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12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196215" lvl="0" indent="456565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seem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use strategies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1.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However,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make changes,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start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strategies.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2 strategies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follo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 voicing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concerns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 helpful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strategies.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12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6350" lvl="0" indent="456565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Just a reminder that these strategi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guidelines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have 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followed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exactly.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Again,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 clients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guides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 teachers.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Finally,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order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rategies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considered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motivational interviewing,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principles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 present.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719328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777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836612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Phase</a:t>
            </a:r>
            <a:r>
              <a:rPr lang="en-US" sz="22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1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: </a:t>
            </a:r>
            <a:r>
              <a:rPr lang="en-US" sz="22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Developin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2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Motivation to </a:t>
            </a:r>
            <a:r>
              <a:rPr lang="en-US" sz="2200" b="1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600200"/>
            <a:ext cx="6399212" cy="7459663"/>
          </a:xfrm>
        </p:spPr>
        <p:txBody>
          <a:bodyPr>
            <a:noAutofit/>
          </a:bodyPr>
          <a:lstStyle/>
          <a:p>
            <a:pPr marL="98996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cs typeface="Arial"/>
              </a:rPr>
              <a:t>Developin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20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cs typeface="Arial"/>
              </a:rPr>
              <a:t>Wo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king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cs typeface="Arial"/>
              </a:rPr>
              <a:t>Relationship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73660" lvl="0" indent="0">
              <a:lnSpc>
                <a:spcPct val="95700"/>
              </a:lnSpc>
              <a:spcBef>
                <a:spcPts val="126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helping clients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outcomes.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thought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Be present: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let clients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know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them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 inten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world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during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demonstrate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willingness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  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ourself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instrument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service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space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similar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monies.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simple,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uthful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concern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eff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wish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well-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eing;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communal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strengths.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Let the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kn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his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side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want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at’s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best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them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429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 approach,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side.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clear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rapy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(forced 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loved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ones)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tho</a:t>
            </a:r>
            <a:r>
              <a:rPr lang="en-US" sz="1100" spc="-2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nervous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counseling.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Especially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early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Usually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communicating,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example,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95388" indent="-842963">
              <a:buNone/>
              <a:tabLst>
                <a:tab pos="1195388" algn="l"/>
              </a:tabLst>
            </a:pPr>
            <a:r>
              <a:rPr lang="en-US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Client: </a:t>
            </a:r>
            <a:r>
              <a:rPr lang="en-US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“I don’t need to be here and you probably can’t help me.”</a:t>
            </a:r>
          </a:p>
          <a:p>
            <a:pPr marL="1195388" indent="-842963">
              <a:buNone/>
              <a:tabLst>
                <a:tab pos="1195388" algn="l"/>
              </a:tabLst>
            </a:pPr>
            <a:r>
              <a:rPr lang="en-US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Counselor:	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“You’re not sure you have a problem and you are worried that I couldn’t help you even if you did.”</a:t>
            </a:r>
          </a:p>
          <a:p>
            <a:pPr marL="12700" marR="163195" lvl="0" indent="0" algn="just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responses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arguing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3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 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sponses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safe.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84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85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Be accepting of the person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nonjudgmental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acknowle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lem.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 Americans,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includes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acknowledging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holistically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mind,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ccepting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accept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unaccept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able.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specially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ashamed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afraid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negative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judgment,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supportive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Involve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setting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goals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762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want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 working together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osing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evelop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increase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motivational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interviewing,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directive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course,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respect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clients’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choices,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remind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ourselves)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whatever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7678473" y="5217884"/>
            <a:ext cx="701040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270"/>
              </a:lnSpc>
            </a:pPr>
            <a:r>
              <a:rPr sz="1100" spc="-5" dirty="0">
                <a:solidFill>
                  <a:srgbClr val="931200"/>
                </a:solidFill>
                <a:latin typeface="Arial"/>
                <a:cs typeface="Arial"/>
              </a:rPr>
              <a:t>Client: Counselor: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92821" y="5217884"/>
            <a:ext cx="3599179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 marR="6350" indent="-39370">
              <a:lnSpc>
                <a:spcPts val="1270"/>
              </a:lnSpc>
            </a:pPr>
            <a:r>
              <a:rPr sz="1100" spc="-5" dirty="0">
                <a:latin typeface="Arial"/>
                <a:cs typeface="Arial"/>
              </a:rPr>
              <a:t>“I don’t </a:t>
            </a:r>
            <a:r>
              <a:rPr sz="1100" spc="-10" dirty="0">
                <a:latin typeface="Arial"/>
                <a:cs typeface="Arial"/>
              </a:rPr>
              <a:t>need</a:t>
            </a:r>
            <a:r>
              <a:rPr sz="1100" spc="-5" dirty="0">
                <a:latin typeface="Arial"/>
                <a:cs typeface="Arial"/>
              </a:rPr>
              <a:t> 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here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probably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can’t </a:t>
            </a:r>
            <a:r>
              <a:rPr sz="1100" spc="-10" dirty="0">
                <a:latin typeface="Arial"/>
                <a:cs typeface="Arial"/>
              </a:rPr>
              <a:t>help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me.”</a:t>
            </a:r>
            <a:r>
              <a:rPr sz="1100" spc="-5" dirty="0">
                <a:latin typeface="Arial"/>
                <a:cs typeface="Arial"/>
              </a:rPr>
              <a:t> “You’re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problem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worried</a:t>
            </a:r>
            <a:r>
              <a:rPr sz="1100" spc="-5" dirty="0">
                <a:latin typeface="Arial"/>
                <a:cs typeface="Arial"/>
              </a:rPr>
              <a:t> 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coul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n’t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help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even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did.”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163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531812"/>
          </a:xfrm>
        </p:spPr>
        <p:txBody>
          <a:bodyPr/>
          <a:lstStyle/>
          <a:p>
            <a:pPr marL="12700" lvl="0" indent="489584">
              <a:lnSpc>
                <a:spcPct val="100000"/>
              </a:lnSpc>
              <a:spcBef>
                <a:spcPts val="0"/>
              </a:spcBef>
            </a:pPr>
            <a:r>
              <a:rPr lang="en-US" sz="1400" b="1" spc="-1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Prochaska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&amp; </a:t>
            </a:r>
            <a:r>
              <a:rPr lang="en-US" sz="1400" b="1" spc="-1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DiClemente’s</a:t>
            </a:r>
            <a:r>
              <a:rPr lang="en-US" sz="1400" b="1" spc="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10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Transtheoretical</a:t>
            </a:r>
            <a:r>
              <a:rPr lang="en-US" sz="1400" b="1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Stages</a:t>
            </a: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</a:t>
            </a: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1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296" y="1104902"/>
            <a:ext cx="6399212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Some counselors have an easier 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ti</a:t>
            </a:r>
            <a:r>
              <a:rPr lang="en-US" sz="1400" spc="-2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fitting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into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thei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mind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when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are familiar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2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ith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stages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model.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srgbClr val="931200"/>
                </a:solidFill>
                <a:latin typeface="Arial"/>
                <a:cs typeface="Arial"/>
              </a:rPr>
              <a:t>We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th</a:t>
            </a:r>
            <a:r>
              <a:rPr lang="en-US" sz="1400" spc="-15" dirty="0">
                <a:solidFill>
                  <a:srgbClr val="931200"/>
                </a:solidFill>
                <a:latin typeface="Arial"/>
                <a:cs typeface="Arial"/>
              </a:rPr>
              <a:t>ough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2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5" dirty="0">
                <a:solidFill>
                  <a:srgbClr val="931200"/>
                </a:solidFill>
                <a:latin typeface="Arial"/>
                <a:cs typeface="Arial"/>
              </a:rPr>
              <a:t>wo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include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for you,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so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could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get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sense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wh</a:t>
            </a:r>
            <a:r>
              <a:rPr lang="en-US" sz="14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re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are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4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terms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“readiness</a:t>
            </a:r>
            <a:r>
              <a:rPr lang="en-US" sz="1400" spc="-5" dirty="0">
                <a:solidFill>
                  <a:srgbClr val="931200"/>
                </a:solidFill>
                <a:latin typeface="Arial"/>
                <a:cs typeface="Arial"/>
              </a:rPr>
              <a:t> for</a:t>
            </a:r>
            <a:r>
              <a:rPr lang="en-US"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400" spc="-10" dirty="0" smtClean="0">
                <a:solidFill>
                  <a:srgbClr val="931200"/>
                </a:solidFill>
                <a:latin typeface="Arial"/>
                <a:cs typeface="Arial"/>
              </a:rPr>
              <a:t>.”</a:t>
            </a:r>
          </a:p>
          <a:p>
            <a:pPr marL="12700" marR="141605" lvl="0" indent="0">
              <a:lnSpc>
                <a:spcPts val="1380"/>
              </a:lnSpc>
              <a:spcBef>
                <a:spcPts val="2250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James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Prochaska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Carl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spc="-5" dirty="0" err="1">
                <a:solidFill>
                  <a:prstClr val="black"/>
                </a:solidFill>
                <a:latin typeface="Arial"/>
                <a:cs typeface="Arial"/>
              </a:rPr>
              <a:t>DiClement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created a model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addicti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behaviors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bot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withou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eatment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think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abou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certain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such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as drinkin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smoking cigarett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es,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there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six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propose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tage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describ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people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think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changing those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behaviors: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530"/>
              </a:lnSpc>
              <a:spcBef>
                <a:spcPts val="825"/>
              </a:spcBef>
              <a:buSzPct val="84615"/>
              <a:buFont typeface="Arial"/>
              <a:buAutoNum type="arabicPeriod"/>
              <a:tabLst>
                <a:tab pos="469900" algn="l"/>
              </a:tabLst>
            </a:pP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Pre-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on</a:t>
            </a:r>
            <a:r>
              <a:rPr lang="en-US" sz="1300" b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mplat</a:t>
            </a:r>
            <a:r>
              <a:rPr lang="en-US" sz="1300" b="1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300" b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300" dirty="0">
                <a:solidFill>
                  <a:srgbClr val="931200"/>
                </a:solidFill>
                <a:latin typeface="Arial"/>
                <a:cs typeface="Arial"/>
              </a:rPr>
              <a:t>: </a:t>
            </a:r>
            <a:r>
              <a:rPr lang="en-US" sz="1300" spc="5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considering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behavior.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375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don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e a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proble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384300" marR="140970" lvl="0">
              <a:lnSpc>
                <a:spcPts val="1380"/>
              </a:lnSpc>
              <a:spcBef>
                <a:spcPts val="60"/>
              </a:spcBef>
              <a:buNone/>
            </a:pPr>
            <a:r>
              <a:rPr lang="en-US" sz="1200" spc="520" dirty="0">
                <a:solidFill>
                  <a:prstClr val="black"/>
                </a:solidFill>
                <a:latin typeface="Arial"/>
                <a:cs typeface="Arial"/>
              </a:rPr>
              <a:t>"  </a:t>
            </a:r>
            <a:r>
              <a:rPr lang="en-US" sz="12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reflect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the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woul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the session,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try 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explor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cons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other love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concerns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or 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other issues/problem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related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use.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>
              <a:lnSpc>
                <a:spcPts val="1525"/>
              </a:lnSpc>
              <a:spcBef>
                <a:spcPts val="0"/>
              </a:spcBef>
              <a:buSzPct val="84615"/>
              <a:buFont typeface="Arial"/>
              <a:buAutoNum type="arabicPeriod" startAt="2"/>
              <a:tabLst>
                <a:tab pos="469900" algn="l"/>
              </a:tabLst>
            </a:pP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Cont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mp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lat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io</a:t>
            </a:r>
            <a:r>
              <a:rPr lang="en-US" sz="1300" b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considering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behavior.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375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causing some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proble</a:t>
            </a:r>
            <a:r>
              <a:rPr lang="en-US" sz="1200" i="1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I’m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ready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change.”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2900" marR="6350" lvl="2">
              <a:lnSpc>
                <a:spcPts val="1380"/>
              </a:lnSpc>
              <a:spcBef>
                <a:spcPts val="65"/>
              </a:spcBef>
              <a:buFont typeface="Arial"/>
              <a:buChar char="&quot;"/>
              <a:tabLst>
                <a:tab pos="1612900" algn="l"/>
              </a:tabLst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Explore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cons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double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sided refle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tions</a:t>
            </a:r>
          </a:p>
          <a:p>
            <a:pPr marL="914400" lvl="2" indent="0">
              <a:lnSpc>
                <a:spcPts val="1500"/>
              </a:lnSpc>
              <a:spcBef>
                <a:spcPts val="45"/>
              </a:spcBef>
              <a:buFont typeface="Arial"/>
              <a:buChar char="&quot;"/>
            </a:pPr>
            <a:endParaRPr lang="en-US" sz="1500" dirty="0">
              <a:solidFill>
                <a:prstClr val="black"/>
              </a:solidFill>
            </a:endParaRPr>
          </a:p>
          <a:p>
            <a:pPr marL="469900" marR="416559" lvl="0">
              <a:lnSpc>
                <a:spcPts val="1300"/>
              </a:lnSpc>
              <a:spcBef>
                <a:spcPts val="0"/>
              </a:spcBef>
              <a:buSzPct val="84615"/>
              <a:buFont typeface="Arial"/>
              <a:buAutoNum type="arabicPeriod" startAt="2"/>
              <a:tabLst>
                <a:tab pos="469900" algn="l"/>
              </a:tabLst>
            </a:pP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Preparat</a:t>
            </a:r>
            <a:r>
              <a:rPr lang="en-US" sz="1300" b="1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 behavior.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31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thinking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 abou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trying a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weeken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i="1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hou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see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goes.”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2900" marR="81280" lvl="2">
              <a:lnSpc>
                <a:spcPts val="1380"/>
              </a:lnSpc>
              <a:spcBef>
                <a:spcPts val="60"/>
              </a:spcBef>
              <a:buFont typeface="Arial"/>
              <a:buChar char="&quot;"/>
              <a:tabLst>
                <a:tab pos="1612900" algn="l"/>
              </a:tabLst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Support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deci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imagin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might make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happe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(respond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ambivalenc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it arises).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2" indent="0">
              <a:lnSpc>
                <a:spcPts val="1200"/>
              </a:lnSpc>
              <a:spcBef>
                <a:spcPts val="92"/>
              </a:spcBef>
              <a:buFont typeface="Arial"/>
              <a:buChar char="&quot;"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>
              <a:lnSpc>
                <a:spcPts val="1500"/>
              </a:lnSpc>
              <a:spcBef>
                <a:spcPts val="0"/>
              </a:spcBef>
              <a:buSzPct val="84615"/>
              <a:buFont typeface="Arial"/>
              <a:buAutoNum type="arabicPeriod" startAt="2"/>
              <a:tabLst>
                <a:tab pos="469900" algn="l"/>
              </a:tabLst>
            </a:pP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Action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: </a:t>
            </a:r>
            <a:r>
              <a:rPr lang="en-US" sz="1300" b="1" spc="-6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decision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43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goin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stop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g today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2900" lvl="2">
              <a:lnSpc>
                <a:spcPts val="1490"/>
              </a:lnSpc>
              <a:spcBef>
                <a:spcPts val="0"/>
              </a:spcBef>
              <a:buFont typeface="Arial"/>
              <a:buChar char="&quot;"/>
              <a:tabLst>
                <a:tab pos="1612900" algn="l"/>
              </a:tabLst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develo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plan.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grpSp>
        <p:nvGrpSpPr>
          <p:cNvPr id="37" name="Group 36" descr="Prochaska &amp; DiClemente's Transtheoretical Stage of Change&#10;Relapse, Pre-Contemplation, Contemplation, Preparation, Action, Maintenance, Permanent Exit"/>
          <p:cNvGrpSpPr/>
          <p:nvPr/>
        </p:nvGrpSpPr>
        <p:grpSpPr>
          <a:xfrm>
            <a:off x="1394460" y="2164716"/>
            <a:ext cx="4686299" cy="2483484"/>
            <a:chOff x="1394460" y="2164716"/>
            <a:chExt cx="4686299" cy="2483484"/>
          </a:xfrm>
        </p:grpSpPr>
        <p:sp>
          <p:nvSpPr>
            <p:cNvPr id="5" name="object 3"/>
            <p:cNvSpPr/>
            <p:nvPr/>
          </p:nvSpPr>
          <p:spPr>
            <a:xfrm>
              <a:off x="1394460" y="3161412"/>
              <a:ext cx="1485900" cy="260985"/>
            </a:xfrm>
            <a:custGeom>
              <a:avLst/>
              <a:gdLst/>
              <a:ahLst/>
              <a:cxnLst/>
              <a:rect l="l" t="t" r="r" b="b"/>
              <a:pathLst>
                <a:path w="1485900" h="260985">
                  <a:moveTo>
                    <a:pt x="1485900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1485900" y="260603"/>
                  </a:lnTo>
                  <a:lnTo>
                    <a:pt x="14859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1851660" y="2279016"/>
              <a:ext cx="1143000" cy="342900"/>
            </a:xfrm>
            <a:custGeom>
              <a:avLst/>
              <a:gdLst/>
              <a:ahLst/>
              <a:cxnLst/>
              <a:rect l="l" t="t" r="r" b="b"/>
              <a:pathLst>
                <a:path w="1143000" h="342900">
                  <a:moveTo>
                    <a:pt x="1143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143000" y="342900"/>
                  </a:lnTo>
                  <a:lnTo>
                    <a:pt x="11430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4937759" y="2164716"/>
              <a:ext cx="1028700" cy="342900"/>
            </a:xfrm>
            <a:custGeom>
              <a:avLst/>
              <a:gdLst/>
              <a:ahLst/>
              <a:cxnLst/>
              <a:rect l="l" t="t" r="r" b="b"/>
              <a:pathLst>
                <a:path w="1028700" h="342900">
                  <a:moveTo>
                    <a:pt x="10287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028700" y="342900"/>
                  </a:lnTo>
                  <a:lnTo>
                    <a:pt x="10287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5166359" y="2736216"/>
              <a:ext cx="685800" cy="260350"/>
            </a:xfrm>
            <a:custGeom>
              <a:avLst/>
              <a:gdLst/>
              <a:ahLst/>
              <a:cxnLst/>
              <a:rect l="l" t="t" r="r" b="b"/>
              <a:pathLst>
                <a:path w="685800" h="260350">
                  <a:moveTo>
                    <a:pt x="685800" y="0"/>
                  </a:moveTo>
                  <a:lnTo>
                    <a:pt x="0" y="0"/>
                  </a:lnTo>
                  <a:lnTo>
                    <a:pt x="0" y="259841"/>
                  </a:lnTo>
                  <a:lnTo>
                    <a:pt x="685800" y="259841"/>
                  </a:lnTo>
                  <a:lnTo>
                    <a:pt x="6858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5052059" y="3536316"/>
              <a:ext cx="1028700" cy="260350"/>
            </a:xfrm>
            <a:custGeom>
              <a:avLst/>
              <a:gdLst/>
              <a:ahLst/>
              <a:cxnLst/>
              <a:rect l="l" t="t" r="r" b="b"/>
              <a:pathLst>
                <a:path w="1028700" h="260350">
                  <a:moveTo>
                    <a:pt x="1028700" y="0"/>
                  </a:moveTo>
                  <a:lnTo>
                    <a:pt x="0" y="0"/>
                  </a:lnTo>
                  <a:lnTo>
                    <a:pt x="0" y="259841"/>
                  </a:lnTo>
                  <a:lnTo>
                    <a:pt x="1028700" y="259841"/>
                  </a:lnTo>
                  <a:lnTo>
                    <a:pt x="10287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4023359" y="3201035"/>
              <a:ext cx="1007219" cy="760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4023359" y="2279016"/>
              <a:ext cx="1028700" cy="10934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4023359" y="2279016"/>
              <a:ext cx="1028700" cy="980440"/>
            </a:xfrm>
            <a:custGeom>
              <a:avLst/>
              <a:gdLst/>
              <a:ahLst/>
              <a:cxnLst/>
              <a:rect l="l" t="t" r="r" b="b"/>
              <a:pathLst>
                <a:path w="1028700" h="980439">
                  <a:moveTo>
                    <a:pt x="0" y="0"/>
                  </a:moveTo>
                  <a:lnTo>
                    <a:pt x="0" y="416813"/>
                  </a:lnTo>
                  <a:lnTo>
                    <a:pt x="84412" y="418681"/>
                  </a:lnTo>
                  <a:lnTo>
                    <a:pt x="166937" y="424187"/>
                  </a:lnTo>
                  <a:lnTo>
                    <a:pt x="247311" y="433185"/>
                  </a:lnTo>
                  <a:lnTo>
                    <a:pt x="325270" y="445532"/>
                  </a:lnTo>
                  <a:lnTo>
                    <a:pt x="400550" y="461081"/>
                  </a:lnTo>
                  <a:lnTo>
                    <a:pt x="472886" y="479688"/>
                  </a:lnTo>
                  <a:lnTo>
                    <a:pt x="542015" y="501207"/>
                  </a:lnTo>
                  <a:lnTo>
                    <a:pt x="607673" y="525493"/>
                  </a:lnTo>
                  <a:lnTo>
                    <a:pt x="669596" y="552401"/>
                  </a:lnTo>
                  <a:lnTo>
                    <a:pt x="727519" y="581786"/>
                  </a:lnTo>
                  <a:lnTo>
                    <a:pt x="781179" y="613503"/>
                  </a:lnTo>
                  <a:lnTo>
                    <a:pt x="830311" y="647407"/>
                  </a:lnTo>
                  <a:lnTo>
                    <a:pt x="874652" y="683352"/>
                  </a:lnTo>
                  <a:lnTo>
                    <a:pt x="913938" y="721193"/>
                  </a:lnTo>
                  <a:lnTo>
                    <a:pt x="947904" y="760785"/>
                  </a:lnTo>
                  <a:lnTo>
                    <a:pt x="976286" y="801983"/>
                  </a:lnTo>
                  <a:lnTo>
                    <a:pt x="998821" y="844642"/>
                  </a:lnTo>
                  <a:lnTo>
                    <a:pt x="1015244" y="888616"/>
                  </a:lnTo>
                  <a:lnTo>
                    <a:pt x="1025292" y="933761"/>
                  </a:lnTo>
                  <a:lnTo>
                    <a:pt x="1028700" y="979931"/>
                  </a:lnTo>
                  <a:lnTo>
                    <a:pt x="1028700" y="563117"/>
                  </a:lnTo>
                  <a:lnTo>
                    <a:pt x="1025292" y="516947"/>
                  </a:lnTo>
                  <a:lnTo>
                    <a:pt x="1015244" y="471802"/>
                  </a:lnTo>
                  <a:lnTo>
                    <a:pt x="998821" y="427828"/>
                  </a:lnTo>
                  <a:lnTo>
                    <a:pt x="976286" y="385169"/>
                  </a:lnTo>
                  <a:lnTo>
                    <a:pt x="947904" y="343971"/>
                  </a:lnTo>
                  <a:lnTo>
                    <a:pt x="913938" y="304379"/>
                  </a:lnTo>
                  <a:lnTo>
                    <a:pt x="874652" y="266538"/>
                  </a:lnTo>
                  <a:lnTo>
                    <a:pt x="830311" y="230593"/>
                  </a:lnTo>
                  <a:lnTo>
                    <a:pt x="781179" y="196689"/>
                  </a:lnTo>
                  <a:lnTo>
                    <a:pt x="727519" y="164973"/>
                  </a:lnTo>
                  <a:lnTo>
                    <a:pt x="669596" y="135587"/>
                  </a:lnTo>
                  <a:lnTo>
                    <a:pt x="607673" y="108679"/>
                  </a:lnTo>
                  <a:lnTo>
                    <a:pt x="542015" y="84393"/>
                  </a:lnTo>
                  <a:lnTo>
                    <a:pt x="472886" y="62874"/>
                  </a:lnTo>
                  <a:lnTo>
                    <a:pt x="400550" y="44267"/>
                  </a:lnTo>
                  <a:lnTo>
                    <a:pt x="325270" y="28718"/>
                  </a:lnTo>
                  <a:lnTo>
                    <a:pt x="247311" y="16371"/>
                  </a:lnTo>
                  <a:lnTo>
                    <a:pt x="166937" y="7373"/>
                  </a:lnTo>
                  <a:lnTo>
                    <a:pt x="84412" y="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0D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4023359" y="2279016"/>
              <a:ext cx="1028700" cy="1682750"/>
            </a:xfrm>
            <a:custGeom>
              <a:avLst/>
              <a:gdLst/>
              <a:ahLst/>
              <a:cxnLst/>
              <a:rect l="l" t="t" r="r" b="b"/>
              <a:pathLst>
                <a:path w="1028700" h="1682750">
                  <a:moveTo>
                    <a:pt x="0" y="0"/>
                  </a:moveTo>
                  <a:lnTo>
                    <a:pt x="84412" y="1867"/>
                  </a:lnTo>
                  <a:lnTo>
                    <a:pt x="166937" y="7373"/>
                  </a:lnTo>
                  <a:lnTo>
                    <a:pt x="247311" y="16371"/>
                  </a:lnTo>
                  <a:lnTo>
                    <a:pt x="325270" y="28718"/>
                  </a:lnTo>
                  <a:lnTo>
                    <a:pt x="400550" y="44267"/>
                  </a:lnTo>
                  <a:lnTo>
                    <a:pt x="472886" y="62874"/>
                  </a:lnTo>
                  <a:lnTo>
                    <a:pt x="542015" y="84393"/>
                  </a:lnTo>
                  <a:lnTo>
                    <a:pt x="607673" y="108679"/>
                  </a:lnTo>
                  <a:lnTo>
                    <a:pt x="669596" y="135587"/>
                  </a:lnTo>
                  <a:lnTo>
                    <a:pt x="727519" y="164973"/>
                  </a:lnTo>
                  <a:lnTo>
                    <a:pt x="781179" y="196689"/>
                  </a:lnTo>
                  <a:lnTo>
                    <a:pt x="830311" y="230593"/>
                  </a:lnTo>
                  <a:lnTo>
                    <a:pt x="874652" y="266538"/>
                  </a:lnTo>
                  <a:lnTo>
                    <a:pt x="913938" y="304379"/>
                  </a:lnTo>
                  <a:lnTo>
                    <a:pt x="947904" y="343971"/>
                  </a:lnTo>
                  <a:lnTo>
                    <a:pt x="976286" y="385169"/>
                  </a:lnTo>
                  <a:lnTo>
                    <a:pt x="998821" y="427828"/>
                  </a:lnTo>
                  <a:lnTo>
                    <a:pt x="1015244" y="471802"/>
                  </a:lnTo>
                  <a:lnTo>
                    <a:pt x="1025292" y="516947"/>
                  </a:lnTo>
                  <a:lnTo>
                    <a:pt x="1028700" y="563117"/>
                  </a:lnTo>
                  <a:lnTo>
                    <a:pt x="1028700" y="979931"/>
                  </a:lnTo>
                  <a:lnTo>
                    <a:pt x="1020586" y="1050599"/>
                  </a:lnTo>
                  <a:lnTo>
                    <a:pt x="996805" y="1119073"/>
                  </a:lnTo>
                  <a:lnTo>
                    <a:pt x="958192" y="1184711"/>
                  </a:lnTo>
                  <a:lnTo>
                    <a:pt x="933586" y="1216268"/>
                  </a:lnTo>
                  <a:lnTo>
                    <a:pt x="905585" y="1246875"/>
                  </a:lnTo>
                  <a:lnTo>
                    <a:pt x="874294" y="1276454"/>
                  </a:lnTo>
                  <a:lnTo>
                    <a:pt x="839819" y="1304925"/>
                  </a:lnTo>
                  <a:lnTo>
                    <a:pt x="802263" y="1332206"/>
                  </a:lnTo>
                  <a:lnTo>
                    <a:pt x="761731" y="1358219"/>
                  </a:lnTo>
                  <a:lnTo>
                    <a:pt x="718328" y="1382883"/>
                  </a:lnTo>
                  <a:lnTo>
                    <a:pt x="672159" y="1406118"/>
                  </a:lnTo>
                  <a:lnTo>
                    <a:pt x="623327" y="1427845"/>
                  </a:lnTo>
                  <a:lnTo>
                    <a:pt x="571938" y="1447982"/>
                  </a:lnTo>
                  <a:lnTo>
                    <a:pt x="518097" y="1466451"/>
                  </a:lnTo>
                  <a:lnTo>
                    <a:pt x="461906" y="1483172"/>
                  </a:lnTo>
                  <a:lnTo>
                    <a:pt x="403472" y="1498063"/>
                  </a:lnTo>
                  <a:lnTo>
                    <a:pt x="342900" y="1511046"/>
                  </a:lnTo>
                  <a:lnTo>
                    <a:pt x="342900" y="1682495"/>
                  </a:lnTo>
                  <a:lnTo>
                    <a:pt x="0" y="1334261"/>
                  </a:lnTo>
                  <a:lnTo>
                    <a:pt x="342900" y="922019"/>
                  </a:lnTo>
                  <a:lnTo>
                    <a:pt x="342900" y="1093469"/>
                  </a:lnTo>
                  <a:lnTo>
                    <a:pt x="384418" y="1084884"/>
                  </a:lnTo>
                  <a:lnTo>
                    <a:pt x="425047" y="1075371"/>
                  </a:lnTo>
                  <a:lnTo>
                    <a:pt x="464745" y="1064955"/>
                  </a:lnTo>
                  <a:lnTo>
                    <a:pt x="503468" y="1053657"/>
                  </a:lnTo>
                  <a:lnTo>
                    <a:pt x="541174" y="1041499"/>
                  </a:lnTo>
                  <a:lnTo>
                    <a:pt x="577820" y="1028504"/>
                  </a:lnTo>
                  <a:lnTo>
                    <a:pt x="613363" y="1014694"/>
                  </a:lnTo>
                  <a:lnTo>
                    <a:pt x="680969" y="984718"/>
                  </a:lnTo>
                  <a:lnTo>
                    <a:pt x="743648" y="951750"/>
                  </a:lnTo>
                  <a:lnTo>
                    <a:pt x="801058" y="915968"/>
                  </a:lnTo>
                  <a:lnTo>
                    <a:pt x="852856" y="877550"/>
                  </a:lnTo>
                  <a:lnTo>
                    <a:pt x="898699" y="836674"/>
                  </a:lnTo>
                  <a:lnTo>
                    <a:pt x="938244" y="793520"/>
                  </a:lnTo>
                  <a:lnTo>
                    <a:pt x="955548" y="771143"/>
                  </a:lnTo>
                  <a:lnTo>
                    <a:pt x="930470" y="739588"/>
                  </a:lnTo>
                  <a:lnTo>
                    <a:pt x="902190" y="709191"/>
                  </a:lnTo>
                  <a:lnTo>
                    <a:pt x="870843" y="680002"/>
                  </a:lnTo>
                  <a:lnTo>
                    <a:pt x="836566" y="652070"/>
                  </a:lnTo>
                  <a:lnTo>
                    <a:pt x="799492" y="625447"/>
                  </a:lnTo>
                  <a:lnTo>
                    <a:pt x="759758" y="600180"/>
                  </a:lnTo>
                  <a:lnTo>
                    <a:pt x="717500" y="576321"/>
                  </a:lnTo>
                  <a:lnTo>
                    <a:pt x="672852" y="553919"/>
                  </a:lnTo>
                  <a:lnTo>
                    <a:pt x="625949" y="533023"/>
                  </a:lnTo>
                  <a:lnTo>
                    <a:pt x="576929" y="513683"/>
                  </a:lnTo>
                  <a:lnTo>
                    <a:pt x="525925" y="495949"/>
                  </a:lnTo>
                  <a:lnTo>
                    <a:pt x="473073" y="479871"/>
                  </a:lnTo>
                  <a:lnTo>
                    <a:pt x="418510" y="465498"/>
                  </a:lnTo>
                  <a:lnTo>
                    <a:pt x="362369" y="452880"/>
                  </a:lnTo>
                  <a:lnTo>
                    <a:pt x="304788" y="442067"/>
                  </a:lnTo>
                  <a:lnTo>
                    <a:pt x="245900" y="433108"/>
                  </a:lnTo>
                  <a:lnTo>
                    <a:pt x="185842" y="426054"/>
                  </a:lnTo>
                  <a:lnTo>
                    <a:pt x="124749" y="420953"/>
                  </a:lnTo>
                  <a:lnTo>
                    <a:pt x="62756" y="417857"/>
                  </a:lnTo>
                  <a:lnTo>
                    <a:pt x="0" y="4168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4982339" y="3054961"/>
              <a:ext cx="69850" cy="204470"/>
            </a:xfrm>
            <a:custGeom>
              <a:avLst/>
              <a:gdLst/>
              <a:ahLst/>
              <a:cxnLst/>
              <a:rect l="l" t="t" r="r" b="b"/>
              <a:pathLst>
                <a:path w="69850" h="204469">
                  <a:moveTo>
                    <a:pt x="69720" y="203986"/>
                  </a:moveTo>
                  <a:lnTo>
                    <a:pt x="65770" y="154810"/>
                  </a:lnTo>
                  <a:lnTo>
                    <a:pt x="54031" y="106153"/>
                  </a:lnTo>
                  <a:lnTo>
                    <a:pt x="40215" y="70166"/>
                  </a:lnTo>
                  <a:lnTo>
                    <a:pt x="22181" y="34742"/>
                  </a:lnTo>
                  <a:lnTo>
                    <a:pt x="7850" y="11498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2990088" y="2190624"/>
              <a:ext cx="1068324" cy="1668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2990088" y="2920619"/>
              <a:ext cx="1068705" cy="938530"/>
            </a:xfrm>
            <a:custGeom>
              <a:avLst/>
              <a:gdLst/>
              <a:ahLst/>
              <a:cxnLst/>
              <a:rect l="l" t="t" r="r" b="b"/>
              <a:pathLst>
                <a:path w="1068704" h="938529">
                  <a:moveTo>
                    <a:pt x="0" y="0"/>
                  </a:moveTo>
                  <a:lnTo>
                    <a:pt x="17525" y="416813"/>
                  </a:lnTo>
                  <a:lnTo>
                    <a:pt x="22858" y="462837"/>
                  </a:lnTo>
                  <a:lnTo>
                    <a:pt x="34789" y="507550"/>
                  </a:lnTo>
                  <a:lnTo>
                    <a:pt x="53046" y="550820"/>
                  </a:lnTo>
                  <a:lnTo>
                    <a:pt x="77358" y="592512"/>
                  </a:lnTo>
                  <a:lnTo>
                    <a:pt x="107453" y="632495"/>
                  </a:lnTo>
                  <a:lnTo>
                    <a:pt x="143061" y="670635"/>
                  </a:lnTo>
                  <a:lnTo>
                    <a:pt x="183910" y="706798"/>
                  </a:lnTo>
                  <a:lnTo>
                    <a:pt x="229727" y="740852"/>
                  </a:lnTo>
                  <a:lnTo>
                    <a:pt x="280243" y="772664"/>
                  </a:lnTo>
                  <a:lnTo>
                    <a:pt x="335184" y="802100"/>
                  </a:lnTo>
                  <a:lnTo>
                    <a:pt x="394281" y="829027"/>
                  </a:lnTo>
                  <a:lnTo>
                    <a:pt x="457260" y="853311"/>
                  </a:lnTo>
                  <a:lnTo>
                    <a:pt x="523852" y="874821"/>
                  </a:lnTo>
                  <a:lnTo>
                    <a:pt x="593784" y="893422"/>
                  </a:lnTo>
                  <a:lnTo>
                    <a:pt x="666785" y="908982"/>
                  </a:lnTo>
                  <a:lnTo>
                    <a:pt x="742584" y="921367"/>
                  </a:lnTo>
                  <a:lnTo>
                    <a:pt x="820908" y="930444"/>
                  </a:lnTo>
                  <a:lnTo>
                    <a:pt x="901487" y="936081"/>
                  </a:lnTo>
                  <a:lnTo>
                    <a:pt x="984050" y="938143"/>
                  </a:lnTo>
                  <a:lnTo>
                    <a:pt x="1068324" y="936498"/>
                  </a:lnTo>
                  <a:lnTo>
                    <a:pt x="1051626" y="521329"/>
                  </a:lnTo>
                  <a:lnTo>
                    <a:pt x="967177" y="521329"/>
                  </a:lnTo>
                  <a:lnTo>
                    <a:pt x="884517" y="519267"/>
                  </a:lnTo>
                  <a:lnTo>
                    <a:pt x="803850" y="513630"/>
                  </a:lnTo>
                  <a:lnTo>
                    <a:pt x="725448" y="504553"/>
                  </a:lnTo>
                  <a:lnTo>
                    <a:pt x="649581" y="492168"/>
                  </a:lnTo>
                  <a:lnTo>
                    <a:pt x="576520" y="476608"/>
                  </a:lnTo>
                  <a:lnTo>
                    <a:pt x="506535" y="458007"/>
                  </a:lnTo>
                  <a:lnTo>
                    <a:pt x="439899" y="436497"/>
                  </a:lnTo>
                  <a:lnTo>
                    <a:pt x="376881" y="412213"/>
                  </a:lnTo>
                  <a:lnTo>
                    <a:pt x="317754" y="385286"/>
                  </a:lnTo>
                  <a:lnTo>
                    <a:pt x="262786" y="355850"/>
                  </a:lnTo>
                  <a:lnTo>
                    <a:pt x="212250" y="324038"/>
                  </a:lnTo>
                  <a:lnTo>
                    <a:pt x="166416" y="289984"/>
                  </a:lnTo>
                  <a:lnTo>
                    <a:pt x="125556" y="253821"/>
                  </a:lnTo>
                  <a:lnTo>
                    <a:pt x="89939" y="215681"/>
                  </a:lnTo>
                  <a:lnTo>
                    <a:pt x="59838" y="175698"/>
                  </a:lnTo>
                  <a:lnTo>
                    <a:pt x="35522" y="134006"/>
                  </a:lnTo>
                  <a:lnTo>
                    <a:pt x="17263" y="90736"/>
                  </a:lnTo>
                  <a:lnTo>
                    <a:pt x="5332" y="46023"/>
                  </a:lnTo>
                  <a:lnTo>
                    <a:pt x="0" y="0"/>
                  </a:lnTo>
                  <a:close/>
                </a:path>
                <a:path w="1068704" h="938529">
                  <a:moveTo>
                    <a:pt x="1051560" y="519683"/>
                  </a:moveTo>
                  <a:lnTo>
                    <a:pt x="967177" y="521329"/>
                  </a:lnTo>
                  <a:lnTo>
                    <a:pt x="1051626" y="521329"/>
                  </a:lnTo>
                  <a:lnTo>
                    <a:pt x="1051560" y="519683"/>
                  </a:lnTo>
                  <a:close/>
                </a:path>
              </a:pathLst>
            </a:custGeom>
            <a:solidFill>
              <a:srgbClr val="7C0D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2990088" y="2190624"/>
              <a:ext cx="1068705" cy="1668145"/>
            </a:xfrm>
            <a:custGeom>
              <a:avLst/>
              <a:gdLst/>
              <a:ahLst/>
              <a:cxnLst/>
              <a:rect l="l" t="t" r="r" b="b"/>
              <a:pathLst>
                <a:path w="1068704" h="1668145">
                  <a:moveTo>
                    <a:pt x="1068324" y="1666494"/>
                  </a:moveTo>
                  <a:lnTo>
                    <a:pt x="984050" y="1668139"/>
                  </a:lnTo>
                  <a:lnTo>
                    <a:pt x="901487" y="1666077"/>
                  </a:lnTo>
                  <a:lnTo>
                    <a:pt x="820908" y="1660440"/>
                  </a:lnTo>
                  <a:lnTo>
                    <a:pt x="742584" y="1651363"/>
                  </a:lnTo>
                  <a:lnTo>
                    <a:pt x="666785" y="1638978"/>
                  </a:lnTo>
                  <a:lnTo>
                    <a:pt x="593784" y="1623418"/>
                  </a:lnTo>
                  <a:lnTo>
                    <a:pt x="523852" y="1604817"/>
                  </a:lnTo>
                  <a:lnTo>
                    <a:pt x="457260" y="1583307"/>
                  </a:lnTo>
                  <a:lnTo>
                    <a:pt x="394281" y="1559023"/>
                  </a:lnTo>
                  <a:lnTo>
                    <a:pt x="335184" y="1532096"/>
                  </a:lnTo>
                  <a:lnTo>
                    <a:pt x="280243" y="1502660"/>
                  </a:lnTo>
                  <a:lnTo>
                    <a:pt x="229727" y="1470848"/>
                  </a:lnTo>
                  <a:lnTo>
                    <a:pt x="183910" y="1436794"/>
                  </a:lnTo>
                  <a:lnTo>
                    <a:pt x="143061" y="1400631"/>
                  </a:lnTo>
                  <a:lnTo>
                    <a:pt x="107453" y="1362491"/>
                  </a:lnTo>
                  <a:lnTo>
                    <a:pt x="77358" y="1322508"/>
                  </a:lnTo>
                  <a:lnTo>
                    <a:pt x="53046" y="1280816"/>
                  </a:lnTo>
                  <a:lnTo>
                    <a:pt x="34789" y="1237546"/>
                  </a:lnTo>
                  <a:lnTo>
                    <a:pt x="22858" y="1192833"/>
                  </a:lnTo>
                  <a:lnTo>
                    <a:pt x="17525" y="1146809"/>
                  </a:lnTo>
                  <a:lnTo>
                    <a:pt x="0" y="729996"/>
                  </a:lnTo>
                  <a:lnTo>
                    <a:pt x="560" y="694342"/>
                  </a:lnTo>
                  <a:lnTo>
                    <a:pt x="13662" y="624026"/>
                  </a:lnTo>
                  <a:lnTo>
                    <a:pt x="42076" y="555593"/>
                  </a:lnTo>
                  <a:lnTo>
                    <a:pt x="61776" y="522294"/>
                  </a:lnTo>
                  <a:lnTo>
                    <a:pt x="85006" y="489720"/>
                  </a:lnTo>
                  <a:lnTo>
                    <a:pt x="111666" y="457955"/>
                  </a:lnTo>
                  <a:lnTo>
                    <a:pt x="141657" y="427084"/>
                  </a:lnTo>
                  <a:lnTo>
                    <a:pt x="174878" y="397192"/>
                  </a:lnTo>
                  <a:lnTo>
                    <a:pt x="211232" y="368362"/>
                  </a:lnTo>
                  <a:lnTo>
                    <a:pt x="250618" y="340681"/>
                  </a:lnTo>
                  <a:lnTo>
                    <a:pt x="292937" y="314231"/>
                  </a:lnTo>
                  <a:lnTo>
                    <a:pt x="338090" y="289098"/>
                  </a:lnTo>
                  <a:lnTo>
                    <a:pt x="385976" y="265366"/>
                  </a:lnTo>
                  <a:lnTo>
                    <a:pt x="436497" y="243120"/>
                  </a:lnTo>
                  <a:lnTo>
                    <a:pt x="489554" y="222445"/>
                  </a:lnTo>
                  <a:lnTo>
                    <a:pt x="545046" y="203425"/>
                  </a:lnTo>
                  <a:lnTo>
                    <a:pt x="602874" y="186144"/>
                  </a:lnTo>
                  <a:lnTo>
                    <a:pt x="662939" y="170688"/>
                  </a:lnTo>
                  <a:lnTo>
                    <a:pt x="655320" y="0"/>
                  </a:lnTo>
                  <a:lnTo>
                    <a:pt x="1012698" y="332994"/>
                  </a:lnTo>
                  <a:lnTo>
                    <a:pt x="687324" y="758951"/>
                  </a:lnTo>
                  <a:lnTo>
                    <a:pt x="680465" y="587501"/>
                  </a:lnTo>
                  <a:lnTo>
                    <a:pt x="639313" y="597893"/>
                  </a:lnTo>
                  <a:lnTo>
                    <a:pt x="599093" y="609164"/>
                  </a:lnTo>
                  <a:lnTo>
                    <a:pt x="559847" y="621289"/>
                  </a:lnTo>
                  <a:lnTo>
                    <a:pt x="521616" y="634246"/>
                  </a:lnTo>
                  <a:lnTo>
                    <a:pt x="484441" y="648009"/>
                  </a:lnTo>
                  <a:lnTo>
                    <a:pt x="448363" y="662555"/>
                  </a:lnTo>
                  <a:lnTo>
                    <a:pt x="413424" y="677861"/>
                  </a:lnTo>
                  <a:lnTo>
                    <a:pt x="347126" y="710652"/>
                  </a:lnTo>
                  <a:lnTo>
                    <a:pt x="285874" y="746192"/>
                  </a:lnTo>
                  <a:lnTo>
                    <a:pt x="230000" y="784287"/>
                  </a:lnTo>
                  <a:lnTo>
                    <a:pt x="179832" y="824745"/>
                  </a:lnTo>
                  <a:lnTo>
                    <a:pt x="135698" y="867376"/>
                  </a:lnTo>
                  <a:lnTo>
                    <a:pt x="97929" y="911986"/>
                  </a:lnTo>
                  <a:lnTo>
                    <a:pt x="81534" y="934974"/>
                  </a:lnTo>
                  <a:lnTo>
                    <a:pt x="81534" y="935735"/>
                  </a:lnTo>
                  <a:lnTo>
                    <a:pt x="107954" y="966092"/>
                  </a:lnTo>
                  <a:lnTo>
                    <a:pt x="137518" y="995179"/>
                  </a:lnTo>
                  <a:lnTo>
                    <a:pt x="170090" y="1022952"/>
                  </a:lnTo>
                  <a:lnTo>
                    <a:pt x="205532" y="1049365"/>
                  </a:lnTo>
                  <a:lnTo>
                    <a:pt x="243709" y="1074372"/>
                  </a:lnTo>
                  <a:lnTo>
                    <a:pt x="284482" y="1097927"/>
                  </a:lnTo>
                  <a:lnTo>
                    <a:pt x="327717" y="1119985"/>
                  </a:lnTo>
                  <a:lnTo>
                    <a:pt x="373276" y="1140500"/>
                  </a:lnTo>
                  <a:lnTo>
                    <a:pt x="421023" y="1159426"/>
                  </a:lnTo>
                  <a:lnTo>
                    <a:pt x="470820" y="1176718"/>
                  </a:lnTo>
                  <a:lnTo>
                    <a:pt x="522533" y="1192329"/>
                  </a:lnTo>
                  <a:lnTo>
                    <a:pt x="576023" y="1206215"/>
                  </a:lnTo>
                  <a:lnTo>
                    <a:pt x="631154" y="1218329"/>
                  </a:lnTo>
                  <a:lnTo>
                    <a:pt x="687791" y="1228625"/>
                  </a:lnTo>
                  <a:lnTo>
                    <a:pt x="745795" y="1237059"/>
                  </a:lnTo>
                  <a:lnTo>
                    <a:pt x="805031" y="1243583"/>
                  </a:lnTo>
                  <a:lnTo>
                    <a:pt x="865362" y="1248154"/>
                  </a:lnTo>
                  <a:lnTo>
                    <a:pt x="926652" y="1250723"/>
                  </a:lnTo>
                  <a:lnTo>
                    <a:pt x="988763" y="1251247"/>
                  </a:lnTo>
                  <a:lnTo>
                    <a:pt x="1051560" y="1249679"/>
                  </a:lnTo>
                  <a:lnTo>
                    <a:pt x="1068324" y="1666494"/>
                  </a:lnTo>
                  <a:close/>
                </a:path>
              </a:pathLst>
            </a:custGeom>
            <a:ln w="9525">
              <a:solidFill>
                <a:srgbClr val="9412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2990088" y="2920619"/>
              <a:ext cx="78105" cy="201295"/>
            </a:xfrm>
            <a:custGeom>
              <a:avLst/>
              <a:gdLst/>
              <a:ahLst/>
              <a:cxnLst/>
              <a:rect l="l" t="t" r="r" b="b"/>
              <a:pathLst>
                <a:path w="78105" h="201294">
                  <a:moveTo>
                    <a:pt x="0" y="0"/>
                  </a:moveTo>
                  <a:lnTo>
                    <a:pt x="5944" y="48936"/>
                  </a:lnTo>
                  <a:lnTo>
                    <a:pt x="19542" y="96984"/>
                  </a:lnTo>
                  <a:lnTo>
                    <a:pt x="34729" y="132337"/>
                  </a:lnTo>
                  <a:lnTo>
                    <a:pt x="54168" y="167027"/>
                  </a:lnTo>
                  <a:lnTo>
                    <a:pt x="69477" y="189751"/>
                  </a:lnTo>
                  <a:lnTo>
                    <a:pt x="77834" y="200984"/>
                  </a:lnTo>
                </a:path>
              </a:pathLst>
            </a:custGeom>
            <a:ln w="9525">
              <a:solidFill>
                <a:srgbClr val="9412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2537460" y="3764916"/>
              <a:ext cx="800100" cy="260985"/>
            </a:xfrm>
            <a:custGeom>
              <a:avLst/>
              <a:gdLst/>
              <a:ahLst/>
              <a:cxnLst/>
              <a:rect l="l" t="t" r="r" b="b"/>
              <a:pathLst>
                <a:path w="800100" h="260985">
                  <a:moveTo>
                    <a:pt x="0" y="260603"/>
                  </a:moveTo>
                  <a:lnTo>
                    <a:pt x="800099" y="260603"/>
                  </a:lnTo>
                  <a:lnTo>
                    <a:pt x="800099" y="0"/>
                  </a:lnTo>
                  <a:lnTo>
                    <a:pt x="0" y="0"/>
                  </a:lnTo>
                  <a:lnTo>
                    <a:pt x="0" y="2606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2537460" y="3764915"/>
              <a:ext cx="800100" cy="260350"/>
            </a:xfrm>
            <a:custGeom>
              <a:avLst/>
              <a:gdLst/>
              <a:ahLst/>
              <a:cxnLst/>
              <a:rect l="l" t="t" r="r" b="b"/>
              <a:pathLst>
                <a:path w="800100" h="260350">
                  <a:moveTo>
                    <a:pt x="800100" y="0"/>
                  </a:moveTo>
                  <a:lnTo>
                    <a:pt x="0" y="0"/>
                  </a:lnTo>
                  <a:lnTo>
                    <a:pt x="0" y="259841"/>
                  </a:lnTo>
                  <a:lnTo>
                    <a:pt x="800100" y="259841"/>
                  </a:lnTo>
                  <a:lnTo>
                    <a:pt x="80010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3589020" y="4267074"/>
              <a:ext cx="377882" cy="3200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3680459" y="3902076"/>
              <a:ext cx="509015" cy="433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4024121" y="3833495"/>
              <a:ext cx="216407" cy="1828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4075176" y="3787776"/>
              <a:ext cx="199644" cy="1600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3589020" y="3902076"/>
              <a:ext cx="600710" cy="685165"/>
            </a:xfrm>
            <a:custGeom>
              <a:avLst/>
              <a:gdLst/>
              <a:ahLst/>
              <a:cxnLst/>
              <a:rect l="l" t="t" r="r" b="b"/>
              <a:pathLst>
                <a:path w="600710" h="685164">
                  <a:moveTo>
                    <a:pt x="364997" y="640080"/>
                  </a:moveTo>
                  <a:lnTo>
                    <a:pt x="274319" y="571500"/>
                  </a:lnTo>
                  <a:lnTo>
                    <a:pt x="600455" y="137160"/>
                  </a:lnTo>
                  <a:lnTo>
                    <a:pt x="417575" y="0"/>
                  </a:lnTo>
                  <a:lnTo>
                    <a:pt x="91439" y="433577"/>
                  </a:lnTo>
                  <a:lnTo>
                    <a:pt x="0" y="364998"/>
                  </a:lnTo>
                  <a:lnTo>
                    <a:pt x="44957" y="685038"/>
                  </a:lnTo>
                  <a:lnTo>
                    <a:pt x="364997" y="64008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4024121" y="3833495"/>
              <a:ext cx="216535" cy="182880"/>
            </a:xfrm>
            <a:custGeom>
              <a:avLst/>
              <a:gdLst/>
              <a:ahLst/>
              <a:cxnLst/>
              <a:rect l="l" t="t" r="r" b="b"/>
              <a:pathLst>
                <a:path w="216535" h="182879">
                  <a:moveTo>
                    <a:pt x="216407" y="137160"/>
                  </a:moveTo>
                  <a:lnTo>
                    <a:pt x="34289" y="0"/>
                  </a:lnTo>
                  <a:lnTo>
                    <a:pt x="0" y="45719"/>
                  </a:lnTo>
                  <a:lnTo>
                    <a:pt x="182117" y="182879"/>
                  </a:lnTo>
                  <a:lnTo>
                    <a:pt x="216407" y="1371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4075176" y="3787776"/>
              <a:ext cx="200025" cy="160020"/>
            </a:xfrm>
            <a:custGeom>
              <a:avLst/>
              <a:gdLst/>
              <a:ahLst/>
              <a:cxnLst/>
              <a:rect l="l" t="t" r="r" b="b"/>
              <a:pathLst>
                <a:path w="200025" h="160020">
                  <a:moveTo>
                    <a:pt x="199644" y="137160"/>
                  </a:moveTo>
                  <a:lnTo>
                    <a:pt x="17525" y="0"/>
                  </a:lnTo>
                  <a:lnTo>
                    <a:pt x="0" y="22859"/>
                  </a:lnTo>
                  <a:lnTo>
                    <a:pt x="182879" y="160020"/>
                  </a:lnTo>
                  <a:lnTo>
                    <a:pt x="199644" y="1371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4137659" y="4336415"/>
              <a:ext cx="1257300" cy="311785"/>
            </a:xfrm>
            <a:custGeom>
              <a:avLst/>
              <a:gdLst/>
              <a:ahLst/>
              <a:cxnLst/>
              <a:rect l="l" t="t" r="r" b="b"/>
              <a:pathLst>
                <a:path w="1257300" h="311785">
                  <a:moveTo>
                    <a:pt x="0" y="311658"/>
                  </a:moveTo>
                  <a:lnTo>
                    <a:pt x="1257300" y="311658"/>
                  </a:lnTo>
                  <a:lnTo>
                    <a:pt x="1257300" y="0"/>
                  </a:lnTo>
                  <a:lnTo>
                    <a:pt x="0" y="0"/>
                  </a:lnTo>
                  <a:lnTo>
                    <a:pt x="0" y="311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4137659" y="4336415"/>
              <a:ext cx="1257300" cy="311785"/>
            </a:xfrm>
            <a:custGeom>
              <a:avLst/>
              <a:gdLst/>
              <a:ahLst/>
              <a:cxnLst/>
              <a:rect l="l" t="t" r="r" b="b"/>
              <a:pathLst>
                <a:path w="1257300" h="311785">
                  <a:moveTo>
                    <a:pt x="1257300" y="0"/>
                  </a:moveTo>
                  <a:lnTo>
                    <a:pt x="0" y="0"/>
                  </a:lnTo>
                  <a:lnTo>
                    <a:pt x="0" y="311658"/>
                  </a:lnTo>
                  <a:lnTo>
                    <a:pt x="1257300" y="311658"/>
                  </a:lnTo>
                  <a:lnTo>
                    <a:pt x="12573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29"/>
            <p:cNvSpPr txBox="1"/>
            <p:nvPr/>
          </p:nvSpPr>
          <p:spPr>
            <a:xfrm>
              <a:off x="1960879" y="2318385"/>
              <a:ext cx="925830" cy="179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spc="-10" dirty="0">
                  <a:solidFill>
                    <a:srgbClr val="931200"/>
                  </a:solidFill>
                  <a:latin typeface="Arial"/>
                  <a:cs typeface="Arial"/>
                </a:rPr>
                <a:t>Contemplation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1" name="object 30"/>
            <p:cNvSpPr txBox="1"/>
            <p:nvPr/>
          </p:nvSpPr>
          <p:spPr>
            <a:xfrm>
              <a:off x="5078984" y="2204085"/>
              <a:ext cx="748030" cy="179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spc="-10" dirty="0">
                  <a:solidFill>
                    <a:srgbClr val="931200"/>
                  </a:solidFill>
                  <a:latin typeface="Arial"/>
                  <a:cs typeface="Arial"/>
                </a:rPr>
                <a:t>Preparation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32" name="object 29"/>
            <p:cNvSpPr txBox="1"/>
            <p:nvPr/>
          </p:nvSpPr>
          <p:spPr>
            <a:xfrm>
              <a:off x="1524000" y="3200400"/>
              <a:ext cx="1199388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Pre-</a:t>
              </a:r>
              <a:r>
                <a:rPr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Contemplation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3" name="object 29"/>
            <p:cNvSpPr txBox="1"/>
            <p:nvPr/>
          </p:nvSpPr>
          <p:spPr>
            <a:xfrm>
              <a:off x="2651758" y="3810000"/>
              <a:ext cx="548641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Relapse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4" name="object 29"/>
            <p:cNvSpPr txBox="1"/>
            <p:nvPr/>
          </p:nvSpPr>
          <p:spPr>
            <a:xfrm>
              <a:off x="4267200" y="4419600"/>
              <a:ext cx="9906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Permanent Exit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5" name="object 29"/>
            <p:cNvSpPr txBox="1"/>
            <p:nvPr/>
          </p:nvSpPr>
          <p:spPr>
            <a:xfrm>
              <a:off x="5090158" y="3581273"/>
              <a:ext cx="9906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Maintenance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36" name="object 29"/>
            <p:cNvSpPr txBox="1"/>
            <p:nvPr/>
          </p:nvSpPr>
          <p:spPr>
            <a:xfrm>
              <a:off x="5242558" y="2783474"/>
              <a:ext cx="49530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100" spc="-10" dirty="0" smtClean="0">
                  <a:solidFill>
                    <a:srgbClr val="931200"/>
                  </a:solidFill>
                  <a:latin typeface="Arial"/>
                  <a:cs typeface="Arial"/>
                </a:rPr>
                <a:t>Action</a:t>
              </a:r>
              <a:endParaRPr sz="11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120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9" y="838200"/>
            <a:ext cx="6551612" cy="6381750"/>
          </a:xfrm>
        </p:spPr>
        <p:txBody>
          <a:bodyPr/>
          <a:lstStyle/>
          <a:p>
            <a:pPr marL="469900" lvl="0">
              <a:lnSpc>
                <a:spcPts val="1530"/>
              </a:lnSpc>
              <a:spcBef>
                <a:spcPts val="0"/>
              </a:spcBef>
              <a:buSzPct val="84615"/>
              <a:buFont typeface="Arial"/>
              <a:buAutoNum type="arabicPeriod" startAt="5"/>
              <a:tabLst>
                <a:tab pos="469900" algn="l"/>
              </a:tabLst>
            </a:pP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Main</a:t>
            </a:r>
            <a:r>
              <a:rPr lang="en-US" sz="1300" b="1" spc="-1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300" b="1" dirty="0">
                <a:solidFill>
                  <a:srgbClr val="931200"/>
                </a:solidFill>
                <a:latin typeface="Arial"/>
                <a:cs typeface="Arial"/>
              </a:rPr>
              <a:t>e:</a:t>
            </a:r>
            <a:r>
              <a:rPr lang="en-US" sz="1300" b="1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maintain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35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haven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a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drin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pas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wee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200" i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I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trying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keep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way.”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2900" marR="183515" lvl="0">
              <a:lnSpc>
                <a:spcPts val="1370"/>
              </a:lnSpc>
              <a:spcBef>
                <a:spcPts val="145"/>
              </a:spcBef>
              <a:buNone/>
            </a:pPr>
            <a:r>
              <a:rPr lang="en-US" sz="1300" spc="570" dirty="0">
                <a:solidFill>
                  <a:prstClr val="black"/>
                </a:solidFill>
                <a:latin typeface="Arial"/>
                <a:cs typeface="Arial"/>
              </a:rPr>
              <a:t>" </a:t>
            </a:r>
            <a:r>
              <a:rPr lang="en-US" sz="13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Explore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been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successful,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they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wor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relapse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prevention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61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469900" marR="146685" lvl="0">
              <a:lnSpc>
                <a:spcPts val="1300"/>
              </a:lnSpc>
              <a:spcBef>
                <a:spcPts val="0"/>
              </a:spcBef>
              <a:buSzPct val="92307"/>
              <a:buFont typeface="Arial"/>
              <a:buAutoNum type="arabicPeriod" startAt="6"/>
              <a:tabLst>
                <a:tab pos="469900" algn="l"/>
              </a:tabLst>
            </a:pPr>
            <a:r>
              <a:rPr lang="en-US" sz="1300" b="1" spc="-5" dirty="0">
                <a:solidFill>
                  <a:srgbClr val="931200"/>
                </a:solidFill>
                <a:latin typeface="Arial"/>
                <a:cs typeface="Arial"/>
              </a:rPr>
              <a:t>Relapse</a:t>
            </a:r>
            <a:r>
              <a:rPr lang="en-US" sz="1300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lang="en-US" sz="13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maintaining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cycle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throu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again.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1">
              <a:lnSpc>
                <a:spcPts val="131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“It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s too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har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trying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keep sober.”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2900" marR="149225" lvl="0">
              <a:lnSpc>
                <a:spcPts val="1380"/>
              </a:lnSpc>
              <a:spcBef>
                <a:spcPts val="60"/>
              </a:spcBef>
              <a:buNone/>
            </a:pPr>
            <a:r>
              <a:rPr lang="en-US" sz="1200" spc="520" dirty="0">
                <a:solidFill>
                  <a:prstClr val="black"/>
                </a:solidFill>
                <a:latin typeface="Arial"/>
                <a:cs typeface="Arial"/>
              </a:rPr>
              <a:t>"  </a:t>
            </a:r>
            <a:r>
              <a:rPr lang="en-US" sz="12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strategies:  Ass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ss current stage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begin helpin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your client move through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stages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 towards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your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willin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–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explor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thoughts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feelings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the relapse.</a:t>
            </a:r>
          </a:p>
          <a:p>
            <a:pPr marL="470534" lvl="0" indent="-229235">
              <a:lnSpc>
                <a:spcPts val="1525"/>
              </a:lnSpc>
              <a:spcBef>
                <a:spcPts val="1050"/>
              </a:spcBef>
              <a:buSzPct val="108333"/>
              <a:buFont typeface="Arial"/>
              <a:buAutoNum type="arabicPeriod" startAt="7"/>
              <a:tabLst>
                <a:tab pos="471170" algn="l"/>
              </a:tabLst>
            </a:pP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Permanent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Exit: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sober.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283845" lvl="1" algn="just">
              <a:lnSpc>
                <a:spcPts val="1380"/>
              </a:lnSpc>
              <a:spcBef>
                <a:spcPts val="6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Some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believ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there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stages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sobriety: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simply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not drinkin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ohol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;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two,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harmon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beaut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50"/>
              </a:lnSpc>
              <a:spcBef>
                <a:spcPts val="2"/>
              </a:spcBef>
              <a:buNone/>
            </a:pPr>
            <a:endParaRPr lang="en-US" sz="1150" dirty="0">
              <a:solidFill>
                <a:prstClr val="black"/>
              </a:solidFill>
            </a:endParaRPr>
          </a:p>
          <a:p>
            <a:pPr marL="12700" marR="9842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MI, throughout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betwee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sess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awar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clients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this stage model.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means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poin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clients may feel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ke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six stages. Sometimes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eac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time a client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talks,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she seems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different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4097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a client may say some things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3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the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“action” stage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then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immediatel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say something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doubt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their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proble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indicating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some mixed feelings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(contemplation stage).</a:t>
            </a:r>
          </a:p>
          <a:p>
            <a:pPr marL="0" lvl="0" indent="0">
              <a:lnSpc>
                <a:spcPts val="1300"/>
              </a:lnSpc>
              <a:spcBef>
                <a:spcPts val="43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200" spc="670" dirty="0">
                <a:solidFill>
                  <a:prstClr val="black"/>
                </a:solidFill>
                <a:latin typeface="Arial"/>
                <a:cs typeface="Arial"/>
              </a:rPr>
              <a:t>" 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The most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im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portan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poin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f t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hi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s m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ode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200" b="1" spc="-4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list</a:t>
            </a:r>
            <a:r>
              <a:rPr lang="en-US" sz="1200" b="1" spc="-2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carefull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not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get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ahea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them.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Also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,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notice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that</a:t>
            </a:r>
            <a:r>
              <a:rPr lang="en-US" sz="1200" b="1" spc="-2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they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have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move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 back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a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previous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stage, it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is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best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mov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back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there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 too.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goal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continuall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y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mee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the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here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he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or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sh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men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o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der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lp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them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mov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war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positive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When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get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ahea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d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them,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they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less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like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ly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 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mov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10" dirty="0" smtClean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200" b="1" spc="-5" dirty="0" smtClean="0">
                <a:solidFill>
                  <a:srgbClr val="931200"/>
                </a:solidFill>
                <a:latin typeface="Arial"/>
                <a:cs typeface="Arial"/>
              </a:rPr>
              <a:t>ward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018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687388"/>
            <a:ext cx="6702425" cy="684212"/>
          </a:xfrm>
        </p:spPr>
        <p:txBody>
          <a:bodyPr/>
          <a:lstStyle/>
          <a:p>
            <a:pPr marL="191516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Dec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ding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9" y="1619250"/>
            <a:ext cx="6475412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ts val="1380"/>
              </a:lnSpc>
              <a:spcBef>
                <a:spcPts val="1640"/>
              </a:spcBef>
              <a:buNone/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When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beginnin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h a client,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can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help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 invol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v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them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setting the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agenda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you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the flexibility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discus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a variety 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topics,</a:t>
            </a:r>
            <a:r>
              <a:rPr lang="en-US" sz="1200" spc="-2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you might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a form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lik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this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jus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us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the statements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belo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w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you talk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h your cl</a:t>
            </a:r>
            <a:r>
              <a:rPr lang="en-US" sz="1200" spc="-2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ent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This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form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develope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doctor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and  othe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r medical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professional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wh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o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o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much time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h clien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ts.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This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form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jus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 give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you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ide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a 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w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wor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partnershi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200" spc="-2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your clients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whe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decid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wha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talk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about f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irs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55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469265" marR="127000" lvl="0" indent="-227965">
              <a:lnSpc>
                <a:spcPts val="1270"/>
              </a:lnSpc>
              <a:spcBef>
                <a:spcPts val="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i="1" spc="-10" dirty="0">
                <a:solidFill>
                  <a:srgbClr val="931200"/>
                </a:solidFill>
                <a:latin typeface="Arial"/>
                <a:cs typeface="Arial"/>
              </a:rPr>
              <a:t>Ask permission </a:t>
            </a:r>
            <a:r>
              <a:rPr lang="en-US" sz="1100" b="1" i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--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5-10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inutes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talking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health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neral,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aintain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anything,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change?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2860" lvl="0" indent="-227965">
              <a:lnSpc>
                <a:spcPct val="95700"/>
              </a:lnSpc>
              <a:spcBef>
                <a:spcPts val="40"/>
              </a:spcBef>
              <a:buFont typeface="Symbol"/>
              <a:buChar char=""/>
              <a:tabLst>
                <a:tab pos="469900" algn="l"/>
              </a:tabLst>
            </a:pPr>
            <a:r>
              <a:rPr lang="en-US" sz="1100" b="1" i="1" spc="-10" dirty="0">
                <a:solidFill>
                  <a:srgbClr val="931200"/>
                </a:solidFill>
                <a:latin typeface="Arial"/>
                <a:cs typeface="Arial"/>
              </a:rPr>
              <a:t>Explore current strengths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-- 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Tell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me about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currently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yourself healthy.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behaviors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blank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below.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Cross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irrel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items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mentioned.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222885" lvl="0">
              <a:lnSpc>
                <a:spcPct val="95500"/>
              </a:lnSpc>
              <a:spcBef>
                <a:spcPts val="85"/>
              </a:spcBef>
              <a:buNone/>
              <a:tabLst>
                <a:tab pos="469265" algn="l"/>
              </a:tabLst>
            </a:pPr>
            <a:r>
              <a:rPr lang="en-US" sz="1200" spc="-165" dirty="0">
                <a:solidFill>
                  <a:prstClr val="black"/>
                </a:solidFill>
                <a:latin typeface="Symbol"/>
                <a:cs typeface="Symbol"/>
              </a:rPr>
              <a:t></a:t>
            </a:r>
            <a:r>
              <a:rPr lang="en-US" sz="1200" spc="-16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1100" b="1" i="1" spc="-10" dirty="0">
                <a:solidFill>
                  <a:srgbClr val="931200"/>
                </a:solidFill>
                <a:latin typeface="Arial"/>
                <a:cs typeface="Arial"/>
              </a:rPr>
              <a:t>Negotiate the agenda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Below are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things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entioned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other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common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things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maintain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health.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wonderi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interes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 exploring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areas.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perhaps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ething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else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been mentioned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sider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portant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now?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6350" lvl="0">
              <a:lnSpc>
                <a:spcPts val="1270"/>
              </a:lnSpc>
              <a:spcBef>
                <a:spcPts val="30000"/>
              </a:spcBef>
              <a:buNone/>
              <a:tabLst>
                <a:tab pos="240665" algn="l"/>
              </a:tabLst>
            </a:pPr>
            <a:r>
              <a:rPr lang="en-US" sz="1200" spc="-165" dirty="0">
                <a:solidFill>
                  <a:prstClr val="black"/>
                </a:solidFill>
                <a:latin typeface="Symbol"/>
                <a:cs typeface="Symbol"/>
              </a:rPr>
              <a:t></a:t>
            </a:r>
            <a:r>
              <a:rPr lang="en-US" sz="1200" spc="-16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1100" b="1" i="1" spc="-10" dirty="0">
                <a:solidFill>
                  <a:srgbClr val="931200"/>
                </a:solidFill>
                <a:latin typeface="Arial"/>
                <a:cs typeface="Arial"/>
              </a:rPr>
              <a:t>Explore the reasons</a:t>
            </a:r>
            <a:r>
              <a:rPr lang="en-US" sz="1100" b="1" i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ade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select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behavior?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ur thoughts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grpSp>
        <p:nvGrpSpPr>
          <p:cNvPr id="4" name="Group 3" descr="Topics for discussion, Physical Activity, Healthy Eating, Play, Sleep, Safe Sex, Weight, Stopping Drugs, Stopping Smoking, Stopping Alcohol, Manage Stress"/>
          <p:cNvGrpSpPr/>
          <p:nvPr/>
        </p:nvGrpSpPr>
        <p:grpSpPr>
          <a:xfrm>
            <a:off x="813435" y="4542663"/>
            <a:ext cx="6191249" cy="3219450"/>
            <a:chOff x="813435" y="4542663"/>
            <a:chExt cx="6191249" cy="3219450"/>
          </a:xfrm>
        </p:grpSpPr>
        <p:sp>
          <p:nvSpPr>
            <p:cNvPr id="5" name="object 4"/>
            <p:cNvSpPr/>
            <p:nvPr/>
          </p:nvSpPr>
          <p:spPr>
            <a:xfrm>
              <a:off x="813435" y="4542663"/>
              <a:ext cx="6191249" cy="3219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" name="object 5"/>
            <p:cNvSpPr txBox="1"/>
            <p:nvPr/>
          </p:nvSpPr>
          <p:spPr>
            <a:xfrm>
              <a:off x="1155446" y="4940045"/>
              <a:ext cx="592455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3815" marR="6350" indent="-31750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P</a:t>
              </a:r>
              <a:r>
                <a:rPr sz="1100" b="1" spc="-5" dirty="0">
                  <a:solidFill>
                    <a:srgbClr val="931200"/>
                  </a:solidFill>
                  <a:latin typeface="Arial"/>
                  <a:cs typeface="Arial"/>
                </a:rPr>
                <a:t>h</a:t>
              </a:r>
              <a:r>
                <a:rPr sz="1100" b="1" spc="-20" dirty="0">
                  <a:solidFill>
                    <a:srgbClr val="931200"/>
                  </a:solidFill>
                  <a:latin typeface="Arial"/>
                  <a:cs typeface="Arial"/>
                </a:rPr>
                <a:t>y</a:t>
              </a:r>
              <a:r>
                <a:rPr sz="1100" b="1" spc="-5" dirty="0">
                  <a:solidFill>
                    <a:srgbClr val="931200"/>
                  </a:solidFill>
                  <a:latin typeface="Arial"/>
                  <a:cs typeface="Arial"/>
                </a:rPr>
                <a:t>sical Activi</a:t>
              </a:r>
              <a:r>
                <a:rPr sz="1100" b="1" dirty="0">
                  <a:solidFill>
                    <a:srgbClr val="931200"/>
                  </a:solidFill>
                  <a:latin typeface="Arial"/>
                  <a:cs typeface="Arial"/>
                </a:rPr>
                <a:t>t</a:t>
              </a: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y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7" name="object 6"/>
            <p:cNvSpPr txBox="1"/>
            <p:nvPr/>
          </p:nvSpPr>
          <p:spPr>
            <a:xfrm>
              <a:off x="2443988" y="4825745"/>
              <a:ext cx="530860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1435" marR="6350" indent="-39370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Healt</a:t>
              </a:r>
              <a:r>
                <a:rPr sz="1100" b="1" spc="-5" dirty="0">
                  <a:solidFill>
                    <a:srgbClr val="931200"/>
                  </a:solidFill>
                  <a:latin typeface="Arial"/>
                  <a:cs typeface="Arial"/>
                </a:rPr>
                <a:t>h</a:t>
              </a: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y Eating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8" name="object 7"/>
            <p:cNvSpPr txBox="1"/>
            <p:nvPr/>
          </p:nvSpPr>
          <p:spPr>
            <a:xfrm>
              <a:off x="4153153" y="5045709"/>
              <a:ext cx="313690" cy="179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Pl</a:t>
              </a:r>
              <a:r>
                <a:rPr sz="1100" b="1" spc="-5" dirty="0">
                  <a:solidFill>
                    <a:srgbClr val="931200"/>
                  </a:solidFill>
                  <a:latin typeface="Arial"/>
                  <a:cs typeface="Arial"/>
                </a:rPr>
                <a:t>a</a:t>
              </a: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y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9" name="object 8"/>
            <p:cNvSpPr txBox="1"/>
            <p:nvPr/>
          </p:nvSpPr>
          <p:spPr>
            <a:xfrm>
              <a:off x="1976882" y="5854445"/>
              <a:ext cx="320675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195" marR="6350" indent="-24130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Safe Sex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1022096" y="6768844"/>
              <a:ext cx="631190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9685" marR="6350" indent="-7620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Stopping Smoking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1" name="object 10"/>
            <p:cNvSpPr txBox="1"/>
            <p:nvPr/>
          </p:nvSpPr>
          <p:spPr>
            <a:xfrm>
              <a:off x="2622295" y="7111744"/>
              <a:ext cx="631190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9055" marR="6350" indent="-46990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Stopping Alcohol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2" name="object 11"/>
            <p:cNvSpPr txBox="1"/>
            <p:nvPr/>
          </p:nvSpPr>
          <p:spPr>
            <a:xfrm>
              <a:off x="6165596" y="5968745"/>
              <a:ext cx="631190" cy="3346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3030" marR="6350" indent="-100965">
                <a:lnSpc>
                  <a:spcPts val="129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Stopping Drugs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3" name="object 12"/>
            <p:cNvSpPr txBox="1"/>
            <p:nvPr/>
          </p:nvSpPr>
          <p:spPr>
            <a:xfrm>
              <a:off x="4865710" y="5963158"/>
              <a:ext cx="491490" cy="179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Weight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4" name="object 13"/>
            <p:cNvSpPr txBox="1"/>
            <p:nvPr/>
          </p:nvSpPr>
          <p:spPr>
            <a:xfrm>
              <a:off x="5590416" y="5048758"/>
              <a:ext cx="398145" cy="179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Sleep</a:t>
              </a:r>
              <a:endParaRPr sz="1100">
                <a:latin typeface="Arial"/>
                <a:cs typeface="Arial"/>
              </a:endParaRPr>
            </a:p>
          </p:txBody>
        </p:sp>
        <p:sp>
          <p:nvSpPr>
            <p:cNvPr id="15" name="object 14"/>
            <p:cNvSpPr txBox="1"/>
            <p:nvPr/>
          </p:nvSpPr>
          <p:spPr>
            <a:xfrm>
              <a:off x="5636767" y="7113776"/>
              <a:ext cx="545465" cy="3295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59055" marR="6350" indent="-46990">
                <a:lnSpc>
                  <a:spcPts val="1270"/>
                </a:lnSpc>
              </a:pPr>
              <a:r>
                <a:rPr sz="1100" b="1" spc="-10" dirty="0">
                  <a:solidFill>
                    <a:srgbClr val="931200"/>
                  </a:solidFill>
                  <a:latin typeface="Arial"/>
                  <a:cs typeface="Arial"/>
                </a:rPr>
                <a:t>Manage Stress</a:t>
              </a:r>
              <a:endParaRPr sz="11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254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912812"/>
          </a:xfrm>
        </p:spPr>
        <p:txBody>
          <a:bodyPr/>
          <a:lstStyle/>
          <a:p>
            <a:pPr marL="32004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Exp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oring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Pros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Elicit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Chang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371600"/>
            <a:ext cx="6399212" cy="6381750"/>
          </a:xfrm>
        </p:spPr>
        <p:txBody>
          <a:bodyPr>
            <a:noAutofit/>
          </a:bodyPr>
          <a:lstStyle/>
          <a:p>
            <a:pPr marL="583565" marR="95885" lvl="0" indent="-571500">
              <a:lnSpc>
                <a:spcPts val="1610"/>
              </a:lnSpc>
              <a:spcBef>
                <a:spcPts val="1310"/>
              </a:spcBef>
              <a:buNone/>
            </a:pP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: 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 provide an opportun</a:t>
            </a:r>
            <a:r>
              <a:rPr lang="en-US" sz="14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actively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discuss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 feel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alcohol.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62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584200" marR="36830" lvl="0" indent="0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 provide the counselor an opportunity to understand the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ient’s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point 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view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reinforce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talk, and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121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Counselor: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3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469900" lvl="0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51943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 the client for permission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discuss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topic.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5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ike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(not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changing).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41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Listen,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reflect,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more.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5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(asking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talk).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41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Listen,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reflect,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elaborate,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full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picture.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06425" lvl="0">
              <a:lnSpc>
                <a:spcPct val="191400"/>
              </a:lnSpc>
              <a:spcBef>
                <a:spcPts val="5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Summarize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sides,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continue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 finishing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42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all.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5"/>
              </a:spcBef>
              <a:buFont typeface="Arial"/>
              <a:buAutoNum type="arabicPeriod"/>
            </a:pPr>
            <a:endParaRPr lang="en-US" sz="15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ct val="100000"/>
              </a:lnSpc>
              <a:spcBef>
                <a:spcPts val="0"/>
              </a:spcBef>
              <a:buFont typeface="Arial"/>
              <a:buAutoNum type="arabicPeriod"/>
              <a:tabLst>
                <a:tab pos="46990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version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“Where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leave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now?”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706120" lvl="0">
              <a:lnSpc>
                <a:spcPct val="191800"/>
              </a:lnSpc>
              <a:spcBef>
                <a:spcPts val="0"/>
              </a:spcBef>
              <a:buFont typeface="Arial"/>
              <a:buAutoNum type="arabicPeriod"/>
              <a:tabLst>
                <a:tab pos="488950" algn="l"/>
              </a:tabLst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Affirm the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having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discussion,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express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appreciation, confidence,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4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Some counselors do not ask what clients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may  not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 like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build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rapport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gives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information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planning.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relax,  then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interested</a:t>
            </a:r>
            <a:r>
              <a:rPr lang="en-US" sz="1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4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relax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besides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drinking. Again,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5" dirty="0">
                <a:solidFill>
                  <a:prstClr val="black"/>
                </a:solidFill>
                <a:latin typeface="Arial"/>
                <a:cs typeface="Arial"/>
              </a:rPr>
              <a:t>cl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ients are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prstClr val="black"/>
                </a:solidFill>
                <a:latin typeface="Arial"/>
                <a:cs typeface="Arial"/>
              </a:rPr>
              <a:t>teachers</a:t>
            </a:r>
            <a:r>
              <a:rPr lang="en-US" sz="14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167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912812"/>
          </a:xfrm>
        </p:spPr>
        <p:txBody>
          <a:bodyPr/>
          <a:lstStyle/>
          <a:p>
            <a:pPr marL="693420" lvl="0">
              <a:lnSpc>
                <a:spcPct val="100000"/>
              </a:lnSpc>
              <a:spcBef>
                <a:spcPts val="0"/>
              </a:spcBef>
              <a:tabLst>
                <a:tab pos="2712085" algn="l"/>
              </a:tabLst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Pros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Cons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: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The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Decisiona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447800"/>
            <a:ext cx="6702425" cy="6381750"/>
          </a:xfrm>
        </p:spPr>
        <p:txBody>
          <a:bodyPr>
            <a:noAutofit/>
          </a:bodyPr>
          <a:lstStyle/>
          <a:p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staying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oesn’t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boxes.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mfortable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find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stick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boxes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practice,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general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gui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eline,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dwell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(stay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same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status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talk)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hand,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reward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endParaRPr lang="en-US" sz="1100" i="1" spc="-1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endParaRPr lang="en-US" sz="1100" i="1" spc="-1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40000"/>
              </a:spcBef>
              <a:buNone/>
            </a:pPr>
            <a:r>
              <a:rPr lang="en-US" sz="1100" i="1" spc="-10" dirty="0" smtClean="0">
                <a:solidFill>
                  <a:prstClr val="black"/>
                </a:solidFill>
                <a:latin typeface="Arial"/>
                <a:cs typeface="Arial"/>
              </a:rPr>
              <a:t>When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summarizing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results (if all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boxes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pleted),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start 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alcohol 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nging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(like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double-sid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change).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way,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they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direct 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session toward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vating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Grp="1"/>
          </p:cNvGraphicFramePr>
          <p:nvPr/>
        </p:nvGraphicFramePr>
        <p:xfrm>
          <a:off x="1116457" y="2807335"/>
          <a:ext cx="5623559" cy="49926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80"/>
                <a:gridCol w="2811779"/>
              </a:tblGrid>
              <a:tr h="2415539">
                <a:tc>
                  <a:txBody>
                    <a:bodyPr/>
                    <a:lstStyle/>
                    <a:p>
                      <a:pPr marL="64769" marR="12382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What are the advantages of things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staying just the way they are now?</a:t>
                      </a: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42672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What are the disadvantages of thi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gs staying just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 way they are now?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7084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What are the advantages of changi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What are the disadvantages of ch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nging?</a:t>
                      </a: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462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81000"/>
            <a:ext cx="6702425" cy="684212"/>
          </a:xfrm>
        </p:spPr>
        <p:txBody>
          <a:bodyPr/>
          <a:lstStyle/>
          <a:p>
            <a:pPr marL="7239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Assessin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Importance,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Confidenc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085850"/>
            <a:ext cx="6702425" cy="81343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800"/>
              </a:lnSpc>
              <a:spcBef>
                <a:spcPts val="1265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Goals: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opportunity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ehavior.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opportuni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reinfo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rce 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daptations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Depending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three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combination.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close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attention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stions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below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 algn="just">
              <a:lnSpc>
                <a:spcPct val="95700"/>
              </a:lnSpc>
              <a:spcBef>
                <a:spcPts val="1750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dapted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version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numbers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descriptions.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match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about: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portance</a:t>
            </a:r>
            <a:r>
              <a:rPr lang="en-US" sz="1100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fidence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>
              <a:lnSpc>
                <a:spcPct val="95700"/>
              </a:lnSpc>
              <a:spcBef>
                <a:spcPts val="1200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 ideas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adaptati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including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circle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line,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 growth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(i.e.,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tobacco,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chile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berr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ies)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animals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(ex.,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buffalo,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lmon)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represent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levels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importance,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readi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Please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adaptations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Ask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permission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 smtClean="0">
                <a:solidFill>
                  <a:srgbClr val="931200"/>
                </a:solidFill>
                <a:latin typeface="Arial"/>
                <a:cs typeface="Arial"/>
              </a:rPr>
              <a:t>rulers</a:t>
            </a:r>
          </a:p>
          <a:p>
            <a:pPr marL="241300" lvl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241300" algn="l"/>
              </a:tabLst>
            </a:pP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6350" lvl="0">
              <a:lnSpc>
                <a:spcPts val="127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“On a scale of 0 –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10,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extreme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y important,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specific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avio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 smtClean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sz="11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6350" lvl="0">
              <a:lnSpc>
                <a:spcPts val="1270"/>
              </a:lnSpc>
              <a:spcBef>
                <a:spcPts val="0"/>
              </a:spcBef>
              <a:buFont typeface="+mj-lt"/>
              <a:buAutoNum type="arabicPeriod"/>
            </a:pP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177800" lvl="0">
              <a:lnSpc>
                <a:spcPts val="127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“What makes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ose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0?”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 very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careful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ask,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chosen)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rather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than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high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number?”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.)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Grp="1"/>
          </p:cNvGraphicFramePr>
          <p:nvPr/>
        </p:nvGraphicFramePr>
        <p:xfrm>
          <a:off x="580072" y="2350960"/>
          <a:ext cx="6629399" cy="1159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584"/>
                <a:gridCol w="1623821"/>
                <a:gridCol w="1623822"/>
                <a:gridCol w="1757172"/>
              </a:tblGrid>
              <a:tr h="282701"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Important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Unsure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A Little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Imp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orta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Ver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Important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0822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0…1…2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3...4…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6…</a:t>
                      </a:r>
                      <a:r>
                        <a:rPr sz="2600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…8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…9…10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Group 4" descr="preparing ground, planting seeds, seedlings breaking ground, ready to harvest"/>
          <p:cNvGrpSpPr/>
          <p:nvPr/>
        </p:nvGrpSpPr>
        <p:grpSpPr>
          <a:xfrm>
            <a:off x="822959" y="3631693"/>
            <a:ext cx="6060948" cy="711707"/>
            <a:chOff x="822959" y="3479292"/>
            <a:chExt cx="6060948" cy="711707"/>
          </a:xfrm>
        </p:grpSpPr>
        <p:sp>
          <p:nvSpPr>
            <p:cNvPr id="6" name="object 3"/>
            <p:cNvSpPr/>
            <p:nvPr/>
          </p:nvSpPr>
          <p:spPr>
            <a:xfrm>
              <a:off x="822959" y="3480814"/>
              <a:ext cx="951737" cy="710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2590038" y="3479292"/>
              <a:ext cx="952499" cy="711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4319015" y="3479292"/>
              <a:ext cx="952499" cy="7117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5931408" y="3479292"/>
              <a:ext cx="952499" cy="7117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graphicFrame>
        <p:nvGraphicFramePr>
          <p:cNvPr id="10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43654"/>
              </p:ext>
            </p:extLst>
          </p:nvPr>
        </p:nvGraphicFramePr>
        <p:xfrm>
          <a:off x="739266" y="5179695"/>
          <a:ext cx="6080757" cy="992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89"/>
                <a:gridCol w="1520190"/>
                <a:gridCol w="1520189"/>
                <a:gridCol w="1520189"/>
              </a:tblGrid>
              <a:tr h="992505">
                <a:tc>
                  <a:txBody>
                    <a:bodyPr/>
                    <a:lstStyle/>
                    <a:p>
                      <a:pPr marL="53975" marR="24193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It’s not imp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rtant to make a change.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5"/>
                        </a:spcBef>
                      </a:pPr>
                      <a:endParaRPr sz="1200" dirty="0"/>
                    </a:p>
                    <a:p>
                      <a:pPr marL="53975" marR="9398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haven’t prepared the ground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 planting.</a:t>
                      </a: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8636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are unsure about making a c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ange.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5"/>
                        </a:spcBef>
                      </a:pPr>
                      <a:endParaRPr sz="1200"/>
                    </a:p>
                    <a:p>
                      <a:pPr marL="53975" marR="22669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 seed is in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 soil but hasn’t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een watered.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8669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It is a little important to make changes.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5"/>
                        </a:spcBef>
                      </a:pPr>
                      <a:endParaRPr sz="1200" dirty="0"/>
                    </a:p>
                    <a:p>
                      <a:pPr marL="53975" marR="14795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Your plant just broke through the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soil.</a:t>
                      </a: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6223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It is very important to you to make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changes.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5"/>
                        </a:spcBef>
                      </a:pPr>
                      <a:endParaRPr sz="1200" dirty="0"/>
                    </a:p>
                    <a:p>
                      <a:pPr marL="53975" marR="10922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Your plant is ready to be harvested.</a:t>
                      </a: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3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830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8" y="636008"/>
            <a:ext cx="1422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3.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501" y="646676"/>
            <a:ext cx="569468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270"/>
              </a:lnSpc>
            </a:pPr>
            <a:r>
              <a:rPr sz="1100" b="1" spc="-10" dirty="0">
                <a:latin typeface="Arial"/>
                <a:cs typeface="Arial"/>
              </a:rPr>
              <a:t>“What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</a:t>
            </a:r>
            <a:r>
              <a:rPr sz="1100" b="1" spc="-10" dirty="0">
                <a:latin typeface="Arial"/>
                <a:cs typeface="Arial"/>
              </a:rPr>
              <a:t>ould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it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take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to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bump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y</a:t>
            </a:r>
            <a:r>
              <a:rPr sz="1100" b="1" spc="-10" dirty="0">
                <a:latin typeface="Arial"/>
                <a:cs typeface="Arial"/>
              </a:rPr>
              <a:t>ou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up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w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tches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to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(</a:t>
            </a:r>
            <a:r>
              <a:rPr sz="1100" i="1" spc="-10" dirty="0">
                <a:latin typeface="Arial"/>
                <a:cs typeface="Arial"/>
              </a:rPr>
              <a:t>choose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n</a:t>
            </a:r>
            <a:r>
              <a:rPr sz="1100" i="1" spc="-15" dirty="0">
                <a:latin typeface="Arial"/>
                <a:cs typeface="Arial"/>
              </a:rPr>
              <a:t>u</a:t>
            </a:r>
            <a:r>
              <a:rPr sz="1100" i="1" spc="-10" dirty="0">
                <a:latin typeface="Arial"/>
                <a:cs typeface="Arial"/>
              </a:rPr>
              <a:t>mber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two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or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three higher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than</a:t>
            </a:r>
            <a:r>
              <a:rPr sz="1100" i="1" spc="-5" dirty="0">
                <a:latin typeface="Arial"/>
                <a:cs typeface="Arial"/>
              </a:rPr>
              <a:t> originally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given</a:t>
            </a:r>
            <a:r>
              <a:rPr sz="1100" b="1" spc="-10" dirty="0">
                <a:latin typeface="Arial"/>
                <a:cs typeface="Arial"/>
              </a:rPr>
              <a:t>)?”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ex</a:t>
            </a:r>
            <a:r>
              <a:rPr sz="1100" spc="-10" dirty="0">
                <a:latin typeface="Arial"/>
                <a:cs typeface="Arial"/>
              </a:rPr>
              <a:t>ample,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“</a:t>
            </a:r>
            <a:r>
              <a:rPr sz="1100" spc="-1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take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bump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little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</a:t>
            </a:r>
            <a:r>
              <a:rPr sz="1100" spc="-5" dirty="0">
                <a:latin typeface="Arial"/>
                <a:cs typeface="Arial"/>
              </a:rPr>
              <a:t> 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3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5?”</a:t>
            </a:r>
            <a:r>
              <a:rPr sz="1100" spc="-5" dirty="0">
                <a:latin typeface="Arial"/>
                <a:cs typeface="Arial"/>
              </a:rPr>
              <a:t> (This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kind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f </a:t>
            </a:r>
            <a:r>
              <a:rPr sz="1100" spc="-10" dirty="0">
                <a:latin typeface="Arial"/>
                <a:cs typeface="Arial"/>
              </a:rPr>
              <a:t>question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draws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talk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helps</a:t>
            </a:r>
            <a:r>
              <a:rPr sz="1100" spc="-5" dirty="0">
                <a:latin typeface="Arial"/>
                <a:cs typeface="Arial"/>
              </a:rPr>
              <a:t>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 </a:t>
            </a:r>
            <a:r>
              <a:rPr sz="1100" spc="-10" dirty="0">
                <a:latin typeface="Arial"/>
                <a:cs typeface="Arial"/>
              </a:rPr>
              <a:t>imagine</a:t>
            </a:r>
            <a:r>
              <a:rPr sz="1100" spc="-5" dirty="0">
                <a:latin typeface="Arial"/>
                <a:cs typeface="Arial"/>
              </a:rPr>
              <a:t>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becoming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important).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8" y="1599929"/>
            <a:ext cx="1422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4.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7501" y="1599929"/>
            <a:ext cx="349694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latin typeface="Arial"/>
                <a:cs typeface="Arial"/>
              </a:rPr>
              <a:t>Listen careful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-20" dirty="0">
                <a:latin typeface="Arial"/>
                <a:cs typeface="Arial"/>
              </a:rPr>
              <a:t>y</a:t>
            </a:r>
            <a:r>
              <a:rPr sz="1100" b="1" spc="-5" dirty="0">
                <a:latin typeface="Arial"/>
                <a:cs typeface="Arial"/>
              </a:rPr>
              <a:t>,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use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reflection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and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small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summaries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8" y="1922257"/>
            <a:ext cx="29876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buFont typeface="Arial"/>
              <a:buChar char="❖"/>
              <a:tabLst>
                <a:tab pos="241300" algn="l"/>
              </a:tabLst>
            </a:pP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Measuring</a:t>
            </a:r>
            <a:r>
              <a:rPr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Confidence</a:t>
            </a:r>
            <a:r>
              <a:rPr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make</a:t>
            </a:r>
            <a:r>
              <a:rPr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44" y="3538438"/>
            <a:ext cx="6233160" cy="1775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6350" indent="-227965">
              <a:lnSpc>
                <a:spcPts val="1270"/>
              </a:lnSpc>
              <a:buFont typeface="Arial"/>
              <a:buAutoNum type="arabicPeriod"/>
              <a:tabLst>
                <a:tab pos="241300" algn="l"/>
              </a:tabLst>
            </a:pPr>
            <a:r>
              <a:rPr sz="1100" spc="-10" dirty="0">
                <a:latin typeface="Arial"/>
                <a:cs typeface="Arial"/>
              </a:rPr>
              <a:t>“On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scale</a:t>
            </a:r>
            <a:r>
              <a:rPr sz="1100" spc="-5" dirty="0">
                <a:latin typeface="Arial"/>
                <a:cs typeface="Arial"/>
              </a:rPr>
              <a:t> 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–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10,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0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 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conf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10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extremely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confident,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confide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t 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</a:t>
            </a:r>
            <a:r>
              <a:rPr sz="1100" spc="-15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(specific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behavior)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now?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5"/>
              </a:spcBef>
              <a:buFont typeface="Arial"/>
              <a:buAutoNum type="arabicPeriod"/>
            </a:pPr>
            <a:endParaRPr sz="1200" dirty="0"/>
          </a:p>
          <a:p>
            <a:pPr marL="241300" marR="1955164" indent="-228600">
              <a:lnSpc>
                <a:spcPts val="1270"/>
              </a:lnSpc>
              <a:buFont typeface="Arial"/>
              <a:buAutoNum type="arabicPeriod"/>
              <a:tabLst>
                <a:tab pos="241300" algn="l"/>
              </a:tabLst>
            </a:pPr>
            <a:r>
              <a:rPr sz="1100" spc="-10" dirty="0">
                <a:latin typeface="Arial"/>
                <a:cs typeface="Arial"/>
              </a:rPr>
              <a:t>“What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choose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(number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chose)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ather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0?” “What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does</a:t>
            </a:r>
            <a:r>
              <a:rPr sz="1100" spc="-5" dirty="0">
                <a:latin typeface="Arial"/>
                <a:cs typeface="Arial"/>
              </a:rPr>
              <a:t> 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(number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chos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)?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61"/>
              </a:spcBef>
              <a:buFont typeface="Arial"/>
              <a:buAutoNum type="arabicPeriod"/>
            </a:pPr>
            <a:endParaRPr sz="1200" dirty="0"/>
          </a:p>
          <a:p>
            <a:pPr marL="240665" marR="252729" indent="-227965">
              <a:lnSpc>
                <a:spcPts val="1270"/>
              </a:lnSpc>
              <a:buFont typeface="Arial"/>
              <a:buAutoNum type="arabicPeriod"/>
              <a:tabLst>
                <a:tab pos="241935" algn="l"/>
              </a:tabLst>
            </a:pPr>
            <a:r>
              <a:rPr sz="1100" spc="-10" dirty="0">
                <a:latin typeface="Arial"/>
                <a:cs typeface="Arial"/>
              </a:rPr>
              <a:t>“What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</a:t>
            </a:r>
            <a:r>
              <a:rPr sz="1100" spc="-15" dirty="0">
                <a:latin typeface="Arial"/>
                <a:cs typeface="Arial"/>
              </a:rPr>
              <a:t>u</a:t>
            </a:r>
            <a:r>
              <a:rPr sz="1100" spc="-10" dirty="0">
                <a:latin typeface="Arial"/>
                <a:cs typeface="Arial"/>
              </a:rPr>
              <a:t>mp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few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notches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(cho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number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two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three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higher than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originally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given)?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61"/>
              </a:spcBef>
            </a:pPr>
            <a:endParaRPr sz="1200" dirty="0"/>
          </a:p>
          <a:p>
            <a:pPr marL="240665" marR="386080" indent="-227965">
              <a:lnSpc>
                <a:spcPts val="1270"/>
              </a:lnSpc>
              <a:buClr>
                <a:srgbClr val="AB4500"/>
              </a:buClr>
              <a:buFont typeface="Arial"/>
              <a:buChar char="❖"/>
              <a:tabLst>
                <a:tab pos="241300" algn="l"/>
              </a:tabLst>
            </a:pP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If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it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seems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helpful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w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ith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AB4500"/>
                </a:solidFill>
                <a:latin typeface="Arial"/>
                <a:cs typeface="Arial"/>
              </a:rPr>
              <a:t>y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our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client,</a:t>
            </a:r>
            <a:r>
              <a:rPr sz="1100" b="1" spc="5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AB4500"/>
                </a:solidFill>
                <a:latin typeface="Arial"/>
                <a:cs typeface="Arial"/>
              </a:rPr>
              <a:t>y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ou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m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a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y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 u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se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the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same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questions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for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readiness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to make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change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AB4500"/>
                </a:solidFill>
                <a:latin typeface="Arial"/>
                <a:cs typeface="Arial"/>
              </a:rPr>
              <a:t>n</a:t>
            </a:r>
            <a:r>
              <a:rPr sz="1100" b="1" spc="-15" dirty="0">
                <a:solidFill>
                  <a:srgbClr val="AB4500"/>
                </a:solidFill>
                <a:latin typeface="Arial"/>
                <a:cs typeface="Arial"/>
              </a:rPr>
              <a:t>o</a:t>
            </a:r>
            <a:r>
              <a:rPr sz="1100" b="1" dirty="0">
                <a:solidFill>
                  <a:srgbClr val="AB4500"/>
                </a:solidFill>
                <a:latin typeface="Arial"/>
                <a:cs typeface="Arial"/>
              </a:rPr>
              <a:t>w</a:t>
            </a:r>
            <a:r>
              <a:rPr sz="1100" b="1" spc="-5" dirty="0">
                <a:solidFill>
                  <a:srgbClr val="AB4500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822959" y="6807706"/>
            <a:ext cx="5711190" cy="711708"/>
            <a:chOff x="822959" y="6807706"/>
            <a:chExt cx="5711190" cy="711708"/>
          </a:xfrm>
        </p:grpSpPr>
        <p:sp>
          <p:nvSpPr>
            <p:cNvPr id="9" name="object 9"/>
            <p:cNvSpPr/>
            <p:nvPr/>
          </p:nvSpPr>
          <p:spPr>
            <a:xfrm>
              <a:off x="822959" y="6809230"/>
              <a:ext cx="951737" cy="710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1176" y="6807706"/>
              <a:ext cx="952499" cy="711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85844" y="6807706"/>
              <a:ext cx="952499" cy="7117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81650" y="6807706"/>
              <a:ext cx="952499" cy="7117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10256" y="7838032"/>
            <a:ext cx="5969635" cy="81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6350" indent="-227965" algn="just">
              <a:lnSpc>
                <a:spcPct val="95700"/>
              </a:lnSpc>
              <a:buFont typeface="Arial"/>
              <a:buChar char="❖"/>
              <a:tabLst>
                <a:tab pos="241935" algn="l"/>
              </a:tabLst>
            </a:pPr>
            <a:r>
              <a:rPr sz="1100" spc="-10" dirty="0">
                <a:latin typeface="Arial"/>
                <a:cs typeface="Arial"/>
              </a:rPr>
              <a:t>Summarize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(highlight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asons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 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important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confident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can 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ready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those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car</a:t>
            </a:r>
            <a:r>
              <a:rPr sz="1100" spc="-5" dirty="0">
                <a:latin typeface="Arial"/>
                <a:cs typeface="Arial"/>
              </a:rPr>
              <a:t>eful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spc="-10" dirty="0">
                <a:latin typeface="Arial"/>
                <a:cs typeface="Arial"/>
              </a:rPr>
              <a:t> 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he</a:t>
            </a:r>
            <a:r>
              <a:rPr sz="1100" spc="-10" dirty="0">
                <a:latin typeface="Arial"/>
                <a:cs typeface="Arial"/>
              </a:rPr>
              <a:t>m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ee</a:t>
            </a:r>
            <a:r>
              <a:rPr sz="1100" spc="-10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</a:t>
            </a:r>
            <a:r>
              <a:rPr sz="1100" spc="-5" dirty="0">
                <a:latin typeface="Arial"/>
                <a:cs typeface="Arial"/>
              </a:rPr>
              <a:t>e)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2"/>
              </a:spcBef>
              <a:buFont typeface="Arial"/>
              <a:buChar char="❖"/>
            </a:pPr>
            <a:endParaRPr sz="1200" dirty="0"/>
          </a:p>
          <a:p>
            <a:pPr marL="241300" indent="-228600">
              <a:lnSpc>
                <a:spcPct val="100000"/>
              </a:lnSpc>
              <a:buFont typeface="Arial"/>
              <a:buChar char="❖"/>
              <a:tabLst>
                <a:tab pos="241935" algn="l"/>
              </a:tabLst>
            </a:pPr>
            <a:r>
              <a:rPr sz="1100" spc="-10" dirty="0">
                <a:latin typeface="Arial"/>
                <a:cs typeface="Arial"/>
              </a:rPr>
              <a:t>Express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confidence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em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appreciation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3" name="object 3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41DAA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39266" y="5465190"/>
          <a:ext cx="6080757" cy="992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189"/>
                <a:gridCol w="1520190"/>
                <a:gridCol w="1520189"/>
                <a:gridCol w="1520189"/>
              </a:tblGrid>
              <a:tr h="992504">
                <a:tc>
                  <a:txBody>
                    <a:bodyPr/>
                    <a:lstStyle/>
                    <a:p>
                      <a:pPr marL="53975" marR="16319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are not ready to make a change.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29"/>
                        </a:spcBef>
                      </a:pPr>
                      <a:endParaRPr sz="1200"/>
                    </a:p>
                    <a:p>
                      <a:pPr marL="53975" marR="93980">
                        <a:lnSpc>
                          <a:spcPct val="957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haven’t prepared the ground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 planting.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8636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are unsure about making a c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ange.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29"/>
                        </a:spcBef>
                      </a:pPr>
                      <a:endParaRPr sz="1200"/>
                    </a:p>
                    <a:p>
                      <a:pPr marL="53975" marR="226695">
                        <a:lnSpc>
                          <a:spcPct val="957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 seed is in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the soil but hasn’t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een watered.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4795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are ready to make changes.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6"/>
                        </a:spcBef>
                      </a:pPr>
                      <a:endParaRPr sz="1200"/>
                    </a:p>
                    <a:p>
                      <a:pPr marL="53975" marR="147955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Your plant just broke through the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soil.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4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45085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 are m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king changes.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56"/>
                        </a:spcBef>
                      </a:pPr>
                      <a:endParaRPr sz="1200" dirty="0"/>
                    </a:p>
                    <a:p>
                      <a:pPr marL="53975" marR="109220">
                        <a:lnSpc>
                          <a:spcPts val="127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Your plant is ready to be harvested.</a:t>
                      </a:r>
                    </a:p>
                  </a:txBody>
                  <a:tcPr marL="0" marR="0" marT="0" marB="0">
                    <a:lnL w="29464">
                      <a:solidFill>
                        <a:srgbClr val="000000"/>
                      </a:solidFill>
                      <a:prstDash val="solid"/>
                    </a:lnL>
                    <a:lnR w="29463">
                      <a:solidFill>
                        <a:srgbClr val="000000"/>
                      </a:solidFill>
                      <a:prstDash val="solid"/>
                    </a:lnR>
                    <a:lnT w="30226">
                      <a:solidFill>
                        <a:srgbClr val="000000"/>
                      </a:solidFill>
                      <a:prstDash val="solid"/>
                    </a:lnT>
                    <a:lnB w="2946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75322" y="2303716"/>
          <a:ext cx="6629399" cy="1159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584"/>
                <a:gridCol w="1623821"/>
                <a:gridCol w="1623822"/>
                <a:gridCol w="1757172"/>
              </a:tblGrid>
              <a:tr h="281940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Confident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Unsure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Little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Confident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Ver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Confident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0822"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0…1…2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3...4…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6…</a:t>
                      </a:r>
                      <a:r>
                        <a:rPr sz="2600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…8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…9…10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507">
                <a:tc>
                  <a:txBody>
                    <a:bodyPr/>
                    <a:lstStyle/>
                    <a:p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760412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Usin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Ruler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Measure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Importance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of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1447800"/>
            <a:ext cx="6323012" cy="792480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 back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 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n…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currently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parties.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techni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learned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alk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27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Carrie:	Yeah…so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, some people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thinking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control.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attention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crazy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bad…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Carrie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 is 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okay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?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Carrie:	Uh, okay.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On a scale form 0 to 10, where a 0 is not at all important, something that you’ve not even thought about and a 10 is the most important thing in the world to you; how important is it for you to change your drinking?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Carrie:	A four.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What makes </a:t>
            </a:r>
            <a:r>
              <a:rPr lang="en-US" sz="1100" spc="-5" dirty="0" err="1" smtClean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 choose a 4 rather than a 0?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Carrie:	Well, I guess my drinking is sort of starting to affect things in my family and relationships.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Family is very important to you.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Carrie: 	Yes.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An alcohol is getting in the way of those relationships.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Carrie:	Yes.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Counselor:	Tell me more about that.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My sister is upset with me and my parents are upset with me.  And that’s no good because they are so important to me. 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	It is important to maintain harmony in your family and its uncomfortable having people not get along.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Yeah and right now they’re mad at me because I embarrassed them.  That party, the one that was a little crazy? Well, it was broken up by the cops and people have been telling my parents about it.  They are totally ashamed. And, I feel badly and angry at myself for embarrassing them. But…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Counselor: 	What would take to make change a little bit more important to you; to make it a 6 instead of a 4?</a:t>
            </a:r>
          </a:p>
          <a:p>
            <a:pPr marL="914400" lvl="0" indent="-901700">
              <a:lnSpc>
                <a:spcPct val="10000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Carrie:	If a doctor said that I was in trouble, I guess I’d think it was a little more important. 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71" y="1292423"/>
            <a:ext cx="6173216" cy="307777"/>
          </a:xfrm>
        </p:spPr>
        <p:txBody>
          <a:bodyPr/>
          <a:lstStyle/>
          <a:p>
            <a:pPr marL="1998980" marR="0" lvl="0" indent="0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000" kern="1200" spc="-15" dirty="0" smtClean="0">
                <a:ea typeface="+mn-ea"/>
              </a:rPr>
              <a:t>Acknowledg</a:t>
            </a:r>
            <a:r>
              <a:rPr lang="en-US" sz="2000" kern="1200" spc="-25" dirty="0" smtClean="0">
                <a:ea typeface="+mn-ea"/>
              </a:rPr>
              <a:t>m</a:t>
            </a:r>
            <a:r>
              <a:rPr lang="en-US" sz="2000" kern="1200" spc="-15" dirty="0" smtClean="0">
                <a:ea typeface="+mn-ea"/>
              </a:rPr>
              <a:t>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1600200"/>
            <a:ext cx="6441060" cy="7882158"/>
          </a:xfrm>
        </p:spPr>
        <p:txBody>
          <a:bodyPr/>
          <a:lstStyle/>
          <a:p>
            <a:pPr marL="12700" marR="208915" lvl="0" indent="457200" algn="l" defTabSz="914400" rtl="0" eaLnBrk="1" fontAlgn="auto" latinLnBrk="0" hangingPunct="1">
              <a:lnSpc>
                <a:spcPts val="126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creation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possible without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port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many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agencies.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4572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 are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grateful to the fi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focus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volunteered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insights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styles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especially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focused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roper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 change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the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change.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ideas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consistent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motiva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neral.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highlighted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few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20650" lvl="0" indent="0" algn="l" defTabSz="914400" rtl="0" eaLnBrk="1" fontAlgn="auto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ideas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useful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across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things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sacred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activities.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impolite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directly refuse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33045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request by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saying, “no”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 they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look for other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body language and langua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cues.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lways,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 important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tribal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norms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possible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check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 beliefs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regarding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them.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ideas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gui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35890" lvl="0" indent="457200" algn="l" defTabSz="914400" rtl="0" eaLnBrk="1" fontAlgn="auto" latinLnBrk="0" hangingPunct="1">
              <a:lnSpc>
                <a:spcPts val="126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 are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thankful for 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second focus group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providers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learn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presented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mainstream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society,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offer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suggestions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46379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adapting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unities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itique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draft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consist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devoted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lives to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helping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overcome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expertise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invaluable.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62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469265" marR="253365" lvl="0" indent="-2286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Denise Ernst and T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eresa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Moyers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gener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usly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shar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ing 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handouts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created 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 their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otivational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workshops.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515620" lvl="0" indent="-2286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William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R.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Miller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writing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rst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draft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prayer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Ray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 err="1">
                <a:solidFill>
                  <a:prstClr val="black"/>
                </a:solidFill>
                <a:latin typeface="Arial"/>
                <a:cs typeface="Arial"/>
              </a:rPr>
              <a:t>Daw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early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comments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prayer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461009" lvl="0" indent="-2286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Wendy </a:t>
            </a:r>
            <a:r>
              <a:rPr lang="en-US" sz="1100" i="1" kern="1200" spc="-10" dirty="0" err="1">
                <a:solidFill>
                  <a:prstClr val="black"/>
                </a:solidFill>
                <a:latin typeface="Arial"/>
                <a:cs typeface="Arial"/>
              </a:rPr>
              <a:t>Kalberg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aring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Cho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cere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mony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Susan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 err="1">
                <a:solidFill>
                  <a:prstClr val="black"/>
                </a:solidFill>
                <a:latin typeface="Arial"/>
                <a:cs typeface="Arial"/>
              </a:rPr>
              <a:t>Aglukark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 this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manual.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Theresa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Moyers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suggesting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offer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three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levels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swers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quiz.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335915" lvl="0" indent="-228600" algn="l" defTabSz="914400" rtl="0" eaLnBrk="1" fontAlgn="auto" latinLnBrk="0" hangingPunct="1">
              <a:lnSpc>
                <a:spcPts val="127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Larry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Emerson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 his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feedback 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thou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hts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especially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regarding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indigenizati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e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powerm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rath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colonization.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0" lvl="0" indent="0" algn="l" defTabSz="914400" rtl="0" eaLnBrk="1" fontAlgn="auto" latinLnBrk="0" hangingPunct="1">
              <a:lnSpc>
                <a:spcPts val="12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Julia Austin for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her 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nthusiast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ttention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etail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editi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beautifying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phics.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80645" lvl="0" indent="-228600" algn="l" defTabSz="914400" rtl="0" eaLnBrk="1" fontAlgn="auto" latinLnBrk="0" hangingPunct="1">
              <a:lnSpc>
                <a:spcPts val="126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Native A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erican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bers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read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commented</a:t>
            </a:r>
            <a:r>
              <a:rPr lang="en-US" sz="1100" i="1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early draft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manual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Rebecca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Martel.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422275" lvl="0" indent="-2286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otivational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inte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rviewing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erts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read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commented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early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draft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 this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 manual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inc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luding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Bill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ller,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Theresa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Moyers,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Bo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Miller,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Denise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Ernst,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Lisa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as.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08634" marR="224790" lvl="0" indent="-263525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To any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else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i="1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inadvert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ntly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forgott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list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apologize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tha</a:t>
            </a:r>
            <a:r>
              <a:rPr lang="en-US" sz="1100" i="1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k you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bottom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i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kern="1200" spc="-5" dirty="0">
                <a:solidFill>
                  <a:prstClr val="black"/>
                </a:solidFill>
                <a:latin typeface="Arial"/>
                <a:cs typeface="Arial"/>
              </a:rPr>
              <a:t>heart.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21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6350" lvl="0" indent="38862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 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grateful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Institute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Alcoholism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(NIAAA)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funding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pilot pr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(U01-AA014926)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ssible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create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guide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Fortun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tely,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 Mexico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Center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Alcoholism,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(UNM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CASAA)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Institute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ublic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collaborated 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grant applicati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management.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 appreciate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review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proj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recommendation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funding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Southwest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 Research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(SARG)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Executive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Committee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Advisory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oard.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National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itute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IAAA)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funded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suppor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emerging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researchers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partnerships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mbers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strategize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approaches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the projects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born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gram.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Thanks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UNM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CASAA,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space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free.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Special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thanks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Rita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Stevens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Espalin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ministrative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oversight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expenditures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helping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focus groups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smoothly</a:t>
            </a:r>
            <a:r>
              <a:rPr lang="en-US" sz="1100" kern="12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518160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551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8" y="732053"/>
            <a:ext cx="6208395" cy="774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algn="ctr">
              <a:lnSpc>
                <a:spcPct val="100000"/>
              </a:lnSpc>
            </a:pPr>
            <a:r>
              <a:rPr sz="2000" b="1" spc="-20" dirty="0">
                <a:solidFill>
                  <a:srgbClr val="931200"/>
                </a:solidFill>
                <a:latin typeface="Arial"/>
                <a:cs typeface="Arial"/>
              </a:rPr>
              <a:t>Usin</a:t>
            </a:r>
            <a:r>
              <a:rPr sz="2000" b="1" spc="-15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sz="20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sz="20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931200"/>
                </a:solidFill>
                <a:latin typeface="Arial"/>
                <a:cs typeface="Arial"/>
              </a:rPr>
              <a:t>Ask-Provide-As</a:t>
            </a:r>
            <a:r>
              <a:rPr sz="2000" b="1" spc="-15" dirty="0">
                <a:solidFill>
                  <a:srgbClr val="931200"/>
                </a:solidFill>
                <a:latin typeface="Arial"/>
                <a:cs typeface="Arial"/>
              </a:rPr>
              <a:t>k</a:t>
            </a:r>
            <a:r>
              <a:rPr sz="20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931200"/>
                </a:solidFill>
                <a:latin typeface="Arial"/>
                <a:cs typeface="Arial"/>
              </a:rPr>
              <a:t>Formula</a:t>
            </a:r>
            <a:endParaRPr sz="2000" dirty="0">
              <a:latin typeface="Arial"/>
              <a:cs typeface="Arial"/>
            </a:endParaRPr>
          </a:p>
          <a:p>
            <a:pPr marL="12700" marR="71120" algn="just">
              <a:lnSpc>
                <a:spcPct val="95700"/>
              </a:lnSpc>
              <a:spcBef>
                <a:spcPts val="1280"/>
              </a:spcBef>
            </a:pPr>
            <a:r>
              <a:rPr sz="1100" i="1" spc="-10" dirty="0">
                <a:latin typeface="Arial"/>
                <a:cs typeface="Arial"/>
              </a:rPr>
              <a:t>For those times when you can</a:t>
            </a:r>
            <a:r>
              <a:rPr sz="1100" i="1" spc="-15" dirty="0">
                <a:latin typeface="Arial"/>
                <a:cs typeface="Arial"/>
              </a:rPr>
              <a:t>’</a:t>
            </a:r>
            <a:r>
              <a:rPr sz="1100" i="1" spc="-5" dirty="0">
                <a:latin typeface="Arial"/>
                <a:cs typeface="Arial"/>
              </a:rPr>
              <a:t>t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resist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the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te</a:t>
            </a:r>
            <a:r>
              <a:rPr sz="1100" i="1" spc="-20" dirty="0">
                <a:latin typeface="Arial"/>
                <a:cs typeface="Arial"/>
              </a:rPr>
              <a:t>m</a:t>
            </a:r>
            <a:r>
              <a:rPr sz="1100" i="1" spc="-10" dirty="0">
                <a:latin typeface="Arial"/>
                <a:cs typeface="Arial"/>
              </a:rPr>
              <a:t>p</a:t>
            </a:r>
            <a:r>
              <a:rPr sz="1100" i="1" dirty="0">
                <a:latin typeface="Arial"/>
                <a:cs typeface="Arial"/>
              </a:rPr>
              <a:t>t</a:t>
            </a:r>
            <a:r>
              <a:rPr sz="1100" i="1" spc="-5" dirty="0">
                <a:latin typeface="Arial"/>
                <a:cs typeface="Arial"/>
              </a:rPr>
              <a:t>ation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to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give </a:t>
            </a:r>
            <a:r>
              <a:rPr sz="1100" i="1" spc="-10" dirty="0">
                <a:latin typeface="Arial"/>
                <a:cs typeface="Arial"/>
              </a:rPr>
              <a:t>advice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or </a:t>
            </a:r>
            <a:r>
              <a:rPr sz="1100" i="1" spc="-10" dirty="0">
                <a:latin typeface="Arial"/>
                <a:cs typeface="Arial"/>
              </a:rPr>
              <a:t>you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feel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it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w</a:t>
            </a:r>
            <a:r>
              <a:rPr sz="1100" i="1" spc="-15" dirty="0">
                <a:latin typeface="Arial"/>
                <a:cs typeface="Arial"/>
              </a:rPr>
              <a:t>o</a:t>
            </a:r>
            <a:r>
              <a:rPr sz="1100" i="1" spc="-5" dirty="0">
                <a:latin typeface="Arial"/>
                <a:cs typeface="Arial"/>
              </a:rPr>
              <a:t>uld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be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unet</a:t>
            </a:r>
            <a:r>
              <a:rPr sz="1100" i="1" spc="-15" dirty="0">
                <a:latin typeface="Arial"/>
                <a:cs typeface="Arial"/>
              </a:rPr>
              <a:t>h</a:t>
            </a:r>
            <a:r>
              <a:rPr sz="1100" i="1" spc="-5" dirty="0">
                <a:latin typeface="Arial"/>
                <a:cs typeface="Arial"/>
              </a:rPr>
              <a:t>ical to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withhold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life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threateni</a:t>
            </a:r>
            <a:r>
              <a:rPr sz="1100" i="1" spc="-15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g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infor</a:t>
            </a:r>
            <a:r>
              <a:rPr sz="1100" i="1" spc="-20" dirty="0">
                <a:latin typeface="Arial"/>
                <a:cs typeface="Arial"/>
              </a:rPr>
              <a:t>m</a:t>
            </a:r>
            <a:r>
              <a:rPr sz="1100" i="1" spc="-5" dirty="0">
                <a:latin typeface="Arial"/>
                <a:cs typeface="Arial"/>
              </a:rPr>
              <a:t>ation,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then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this </a:t>
            </a:r>
            <a:r>
              <a:rPr sz="1100" i="1" spc="-10" dirty="0">
                <a:latin typeface="Arial"/>
                <a:cs typeface="Arial"/>
              </a:rPr>
              <a:t>ask-provide-ask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for</a:t>
            </a:r>
            <a:r>
              <a:rPr sz="1100" i="1" spc="-20" dirty="0">
                <a:latin typeface="Arial"/>
                <a:cs typeface="Arial"/>
              </a:rPr>
              <a:t>m</a:t>
            </a:r>
            <a:r>
              <a:rPr sz="1100" i="1" spc="-5" dirty="0">
                <a:latin typeface="Arial"/>
                <a:cs typeface="Arial"/>
              </a:rPr>
              <a:t>ula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is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great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20" dirty="0">
                <a:latin typeface="Arial"/>
                <a:cs typeface="Arial"/>
              </a:rPr>
              <a:t>w</a:t>
            </a:r>
            <a:r>
              <a:rPr sz="1100" i="1" spc="-10" dirty="0">
                <a:latin typeface="Arial"/>
                <a:cs typeface="Arial"/>
              </a:rPr>
              <a:t>ay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to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conti</a:t>
            </a:r>
            <a:r>
              <a:rPr sz="1100" i="1" spc="-15" dirty="0">
                <a:latin typeface="Arial"/>
                <a:cs typeface="Arial"/>
              </a:rPr>
              <a:t>n</a:t>
            </a:r>
            <a:r>
              <a:rPr sz="1100" i="1" spc="-10" dirty="0">
                <a:latin typeface="Arial"/>
                <a:cs typeface="Arial"/>
              </a:rPr>
              <a:t>ue</a:t>
            </a:r>
            <a:r>
              <a:rPr sz="1100" i="1" spc="-5" dirty="0">
                <a:latin typeface="Arial"/>
                <a:cs typeface="Arial"/>
              </a:rPr>
              <a:t> using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MI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and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hopefully </a:t>
            </a:r>
            <a:r>
              <a:rPr sz="1100" i="1" spc="-10" dirty="0">
                <a:latin typeface="Arial"/>
                <a:cs typeface="Arial"/>
              </a:rPr>
              <a:t>helps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your</a:t>
            </a:r>
            <a:r>
              <a:rPr sz="1100" i="1" spc="-5" dirty="0">
                <a:latin typeface="Arial"/>
                <a:cs typeface="Arial"/>
              </a:rPr>
              <a:t> client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HEAR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and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take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in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the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infor</a:t>
            </a:r>
            <a:r>
              <a:rPr sz="1100" i="1" spc="-20" dirty="0">
                <a:latin typeface="Arial"/>
                <a:cs typeface="Arial"/>
              </a:rPr>
              <a:t>m</a:t>
            </a:r>
            <a:r>
              <a:rPr sz="1100" i="1" spc="-5" dirty="0">
                <a:latin typeface="Arial"/>
                <a:cs typeface="Arial"/>
              </a:rPr>
              <a:t>at</a:t>
            </a:r>
            <a:r>
              <a:rPr sz="1100" i="1" dirty="0">
                <a:latin typeface="Arial"/>
                <a:cs typeface="Arial"/>
              </a:rPr>
              <a:t>i</a:t>
            </a:r>
            <a:r>
              <a:rPr sz="1100" i="1" spc="-10" dirty="0">
                <a:latin typeface="Arial"/>
                <a:cs typeface="Arial"/>
              </a:rPr>
              <a:t>on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you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have</a:t>
            </a:r>
            <a:r>
              <a:rPr sz="1100" i="1" spc="-5" dirty="0">
                <a:latin typeface="Arial"/>
                <a:cs typeface="Arial"/>
              </a:rPr>
              <a:t> to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offer.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48"/>
              </a:spcBef>
            </a:pPr>
            <a:endParaRPr sz="1200" dirty="0"/>
          </a:p>
          <a:p>
            <a:pPr marL="12700" marR="541655" indent="-635">
              <a:lnSpc>
                <a:spcPct val="96800"/>
              </a:lnSpc>
            </a:pP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Step on</a:t>
            </a:r>
            <a:r>
              <a:rPr sz="1200" b="1" spc="-2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sz="14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400" spc="-16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Ask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patient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</a:t>
            </a:r>
            <a:r>
              <a:rPr sz="1100" b="1" spc="-10" dirty="0">
                <a:latin typeface="Arial"/>
                <a:cs typeface="Arial"/>
              </a:rPr>
              <a:t>hat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h</a:t>
            </a:r>
            <a:r>
              <a:rPr sz="1100" b="1" spc="-10" dirty="0">
                <a:latin typeface="Arial"/>
                <a:cs typeface="Arial"/>
              </a:rPr>
              <a:t>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or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she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alrea</a:t>
            </a:r>
            <a:r>
              <a:rPr sz="1100" b="1" spc="-5" dirty="0">
                <a:latin typeface="Arial"/>
                <a:cs typeface="Arial"/>
              </a:rPr>
              <a:t>d</a:t>
            </a:r>
            <a:r>
              <a:rPr sz="1100" b="1" spc="-10" dirty="0">
                <a:latin typeface="Arial"/>
                <a:cs typeface="Arial"/>
              </a:rPr>
              <a:t>y knows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about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topic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y</a:t>
            </a:r>
            <a:r>
              <a:rPr sz="1100" b="1" spc="-10" dirty="0">
                <a:latin typeface="Arial"/>
                <a:cs typeface="Arial"/>
              </a:rPr>
              <a:t>ou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w</a:t>
            </a:r>
            <a:r>
              <a:rPr sz="1100" b="1" spc="-10" dirty="0">
                <a:latin typeface="Arial"/>
                <a:cs typeface="Arial"/>
              </a:rPr>
              <a:t>ant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to discuss.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"/>
              </a:spcBef>
            </a:pPr>
            <a:endParaRPr sz="1200" dirty="0"/>
          </a:p>
          <a:p>
            <a:pPr marL="12700">
              <a:lnSpc>
                <a:spcPts val="1295"/>
              </a:lnSpc>
            </a:pPr>
            <a:r>
              <a:rPr sz="1100" spc="-10" dirty="0">
                <a:latin typeface="Arial"/>
                <a:cs typeface="Arial"/>
              </a:rPr>
              <a:t>Ex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ples:</a:t>
            </a:r>
            <a:endParaRPr sz="1100" dirty="0">
              <a:latin typeface="Arial"/>
              <a:cs typeface="Arial"/>
            </a:endParaRPr>
          </a:p>
          <a:p>
            <a:pPr marL="469265" indent="-227965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Tell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already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know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safe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drinking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levels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while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driving?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told </a:t>
            </a:r>
            <a:r>
              <a:rPr sz="1100" spc="-10" dirty="0">
                <a:latin typeface="Arial"/>
                <a:cs typeface="Arial"/>
              </a:rPr>
              <a:t>already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drinking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pregnancy?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29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already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know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accident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happen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d?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3"/>
              </a:spcBef>
              <a:buFont typeface="Arial"/>
              <a:buChar char="❖"/>
            </a:pPr>
            <a:endParaRPr sz="1200" dirty="0"/>
          </a:p>
          <a:p>
            <a:pPr marL="469265" marR="254000" indent="-457200">
              <a:lnSpc>
                <a:spcPct val="96400"/>
              </a:lnSpc>
            </a:pP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Step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tw</a:t>
            </a:r>
            <a:r>
              <a:rPr sz="1200" b="1" spc="-2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Ask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patient’s </a:t>
            </a:r>
            <a:r>
              <a:rPr sz="1100" b="1" spc="-10" dirty="0">
                <a:latin typeface="Arial"/>
                <a:cs typeface="Arial"/>
              </a:rPr>
              <a:t>permission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to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provide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information,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give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opinion/advice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or express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concerns.</a:t>
            </a:r>
            <a:r>
              <a:rPr sz="1100" b="1" dirty="0">
                <a:latin typeface="Arial"/>
                <a:cs typeface="Arial"/>
              </a:rPr>
              <a:t>  </a:t>
            </a:r>
            <a:r>
              <a:rPr sz="1100" b="1" spc="-5" dirty="0">
                <a:latin typeface="Arial"/>
                <a:cs typeface="Arial"/>
              </a:rPr>
              <a:t>If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permission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is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given,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give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 information/opinion/advice/concerns </a:t>
            </a:r>
            <a:r>
              <a:rPr sz="1100" b="1" spc="-5" dirty="0">
                <a:latin typeface="Arial"/>
                <a:cs typeface="Arial"/>
              </a:rPr>
              <a:t>in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i="1" spc="-10" dirty="0">
                <a:latin typeface="Arial"/>
                <a:cs typeface="Arial"/>
              </a:rPr>
              <a:t>neutral</a:t>
            </a:r>
            <a:r>
              <a:rPr sz="1100" b="1" i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and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i="1" spc="-10" dirty="0">
                <a:latin typeface="Arial"/>
                <a:cs typeface="Arial"/>
              </a:rPr>
              <a:t>non-judgmental</a:t>
            </a:r>
            <a:r>
              <a:rPr sz="1100" b="1" i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manner.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 dirty="0"/>
          </a:p>
          <a:p>
            <a:pPr marL="12700">
              <a:lnSpc>
                <a:spcPts val="1295"/>
              </a:lnSpc>
            </a:pPr>
            <a:r>
              <a:rPr sz="1100" spc="-10" dirty="0">
                <a:latin typeface="Arial"/>
                <a:cs typeface="Arial"/>
              </a:rPr>
              <a:t>Ex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mple: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I’d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some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information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lright?</a:t>
            </a:r>
            <a:endParaRPr sz="1100" dirty="0">
              <a:latin typeface="Arial"/>
              <a:cs typeface="Arial"/>
            </a:endParaRPr>
          </a:p>
          <a:p>
            <a:pPr marL="469265" marR="110489" indent="-227965" algn="just">
              <a:lnSpc>
                <a:spcPts val="1270"/>
              </a:lnSpc>
              <a:spcBef>
                <a:spcPts val="5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(If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yes)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10" dirty="0">
                <a:latin typeface="Arial"/>
                <a:cs typeface="Arial"/>
              </a:rPr>
              <a:t>roven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safe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level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drinking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during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pregnancy.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So,</a:t>
            </a:r>
            <a:r>
              <a:rPr sz="1100" spc="-5" dirty="0">
                <a:latin typeface="Arial"/>
                <a:cs typeface="Arial"/>
              </a:rPr>
              <a:t>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safest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5" dirty="0">
                <a:latin typeface="Arial"/>
                <a:cs typeface="Arial"/>
              </a:rPr>
              <a:t>et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rink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all to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healthiest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ba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possible.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provider,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I’d</a:t>
            </a:r>
            <a:r>
              <a:rPr sz="1100" spc="-10" dirty="0">
                <a:latin typeface="Arial"/>
                <a:cs typeface="Arial"/>
              </a:rPr>
              <a:t> encourage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consi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that.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22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(If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Respect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pati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nt’s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wishes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refrain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giving</a:t>
            </a:r>
            <a:r>
              <a:rPr sz="1100" dirty="0">
                <a:latin typeface="Arial"/>
                <a:cs typeface="Arial"/>
              </a:rPr>
              <a:t> t</a:t>
            </a:r>
            <a:r>
              <a:rPr sz="1100" spc="-10" dirty="0">
                <a:latin typeface="Arial"/>
                <a:cs typeface="Arial"/>
              </a:rPr>
              <a:t>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information/advice/opinion.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endParaRPr sz="1100" dirty="0"/>
          </a:p>
          <a:p>
            <a:pPr>
              <a:lnSpc>
                <a:spcPts val="1400"/>
              </a:lnSpc>
              <a:spcBef>
                <a:spcPts val="34"/>
              </a:spcBef>
            </a:pPr>
            <a:endParaRPr sz="1400" dirty="0"/>
          </a:p>
          <a:p>
            <a:pPr marL="12700" marR="6350">
              <a:lnSpc>
                <a:spcPct val="95700"/>
              </a:lnSpc>
              <a:buFont typeface="Arial"/>
              <a:buChar char="*"/>
              <a:tabLst>
                <a:tab pos="106045" algn="l"/>
              </a:tabLst>
            </a:pPr>
            <a:r>
              <a:rPr sz="1100" spc="-10" dirty="0">
                <a:latin typeface="Arial"/>
                <a:cs typeface="Arial"/>
              </a:rPr>
              <a:t>Once you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mastered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step,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fine-tune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giving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permission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gree</a:t>
            </a:r>
            <a:r>
              <a:rPr sz="1100" spc="-5" dirty="0">
                <a:latin typeface="Arial"/>
                <a:cs typeface="Arial"/>
              </a:rPr>
              <a:t> 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information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advice.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begin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</a:t>
            </a:r>
            <a:r>
              <a:rPr sz="1100" spc="-5" dirty="0">
                <a:latin typeface="Arial"/>
                <a:cs typeface="Arial"/>
              </a:rPr>
              <a:t>th</a:t>
            </a:r>
            <a:r>
              <a:rPr sz="1100" spc="-10" dirty="0">
                <a:latin typeface="Arial"/>
                <a:cs typeface="Arial"/>
              </a:rPr>
              <a:t> statements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like,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“I </a:t>
            </a:r>
            <a:r>
              <a:rPr sz="1100" spc="-10" dirty="0">
                <a:latin typeface="Arial"/>
                <a:cs typeface="Arial"/>
              </a:rPr>
              <a:t>do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’t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know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whether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spc="-10" dirty="0">
                <a:latin typeface="Arial"/>
                <a:cs typeface="Arial"/>
              </a:rPr>
              <a:t> 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sense</a:t>
            </a:r>
            <a:r>
              <a:rPr sz="1100" spc="-5" dirty="0">
                <a:latin typeface="Arial"/>
                <a:cs typeface="Arial"/>
              </a:rPr>
              <a:t> 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some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conc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rns.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Would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okay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 </a:t>
            </a:r>
            <a:r>
              <a:rPr sz="1100" spc="-10" dirty="0">
                <a:latin typeface="Arial"/>
                <a:cs typeface="Arial"/>
              </a:rPr>
              <a:t>shared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concerns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with</a:t>
            </a:r>
            <a:r>
              <a:rPr sz="1100" spc="-5" dirty="0">
                <a:latin typeface="Arial"/>
                <a:cs typeface="Arial"/>
              </a:rPr>
              <a:t> you?”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2"/>
              </a:spcBef>
              <a:buFont typeface="Arial"/>
              <a:buChar char="*"/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Step thre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Ask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for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patient’s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thoughts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about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the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information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y</a:t>
            </a:r>
            <a:r>
              <a:rPr sz="1100" b="1" spc="-5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u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have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provided.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6"/>
              </a:spcBef>
            </a:pPr>
            <a:endParaRPr sz="1200" dirty="0"/>
          </a:p>
          <a:p>
            <a:pPr marL="12700">
              <a:lnSpc>
                <a:spcPts val="1290"/>
              </a:lnSpc>
            </a:pPr>
            <a:r>
              <a:rPr sz="1100" spc="-10" dirty="0">
                <a:latin typeface="Arial"/>
                <a:cs typeface="Arial"/>
              </a:rPr>
              <a:t>Ex</a:t>
            </a:r>
            <a:r>
              <a:rPr sz="1100" spc="-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ples:</a:t>
            </a:r>
            <a:endParaRPr sz="1100" dirty="0">
              <a:latin typeface="Arial"/>
              <a:cs typeface="Arial"/>
            </a:endParaRPr>
          </a:p>
          <a:p>
            <a:pPr marL="469900" lvl="1" indent="-228600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that?</a:t>
            </a:r>
            <a:endParaRPr sz="1100" dirty="0">
              <a:latin typeface="Arial"/>
              <a:cs typeface="Arial"/>
            </a:endParaRPr>
          </a:p>
          <a:p>
            <a:pPr marL="469900" lvl="1" indent="-228600">
              <a:lnSpc>
                <a:spcPts val="1240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wonder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sense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you?</a:t>
            </a:r>
            <a:endParaRPr sz="1100" dirty="0">
              <a:latin typeface="Arial"/>
              <a:cs typeface="Arial"/>
            </a:endParaRPr>
          </a:p>
          <a:p>
            <a:pPr marL="469900" indent="-228600">
              <a:lnSpc>
                <a:spcPts val="1385"/>
              </a:lnSpc>
              <a:buSzPct val="109090"/>
              <a:buFont typeface="Arial"/>
              <a:buChar char="❖"/>
              <a:tabLst>
                <a:tab pos="469900" algn="l"/>
              </a:tabLst>
            </a:pPr>
            <a:r>
              <a:rPr sz="1100" spc="-10" dirty="0">
                <a:latin typeface="Arial"/>
                <a:cs typeface="Arial"/>
              </a:rPr>
              <a:t>Any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thoughts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</a:t>
            </a:r>
            <a:r>
              <a:rPr sz="1100" spc="-10" dirty="0">
                <a:latin typeface="Arial"/>
                <a:cs typeface="Arial"/>
              </a:rPr>
              <a:t>t?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4"/>
              </a:spcBef>
              <a:buFont typeface="Arial"/>
              <a:buChar char="❖"/>
            </a:pPr>
            <a:endParaRPr sz="1200" dirty="0"/>
          </a:p>
          <a:p>
            <a:pPr marL="12700" marR="81915">
              <a:lnSpc>
                <a:spcPts val="1380"/>
              </a:lnSpc>
            </a:pP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Ethical issues: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f </a:t>
            </a:r>
            <a:r>
              <a:rPr sz="1200" b="1" spc="-1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10" dirty="0">
                <a:latin typeface="Arial"/>
                <a:cs typeface="Arial"/>
              </a:rPr>
              <a:t>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fee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y</a:t>
            </a:r>
            <a:r>
              <a:rPr sz="1200" b="1" spc="-10" dirty="0">
                <a:latin typeface="Arial"/>
                <a:cs typeface="Arial"/>
              </a:rPr>
              <a:t>ou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ee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</a:t>
            </a:r>
            <a:r>
              <a:rPr sz="1200" b="1" spc="-5" dirty="0">
                <a:latin typeface="Arial"/>
                <a:cs typeface="Arial"/>
              </a:rPr>
              <a:t>ll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4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e </a:t>
            </a:r>
            <a:r>
              <a:rPr sz="1200" b="1" spc="-1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lient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information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for </a:t>
            </a:r>
            <a:r>
              <a:rPr sz="1200" b="1" spc="-15" dirty="0">
                <a:latin typeface="Arial"/>
                <a:cs typeface="Arial"/>
              </a:rPr>
              <a:t>ethica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reasons, </a:t>
            </a:r>
            <a:r>
              <a:rPr sz="1200" b="1" spc="-10" dirty="0">
                <a:latin typeface="Arial"/>
                <a:cs typeface="Arial"/>
              </a:rPr>
              <a:t>then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do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not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as</a:t>
            </a:r>
            <a:r>
              <a:rPr sz="1200" b="1" dirty="0">
                <a:latin typeface="Arial"/>
                <a:cs typeface="Arial"/>
              </a:rPr>
              <a:t>k </a:t>
            </a:r>
            <a:r>
              <a:rPr sz="1200" b="1" spc="-10" dirty="0">
                <a:latin typeface="Arial"/>
                <a:cs typeface="Arial"/>
              </a:rPr>
              <a:t>their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permission</a:t>
            </a:r>
            <a:r>
              <a:rPr sz="1200" b="1" spc="-5" dirty="0">
                <a:latin typeface="Arial"/>
                <a:cs typeface="Arial"/>
              </a:rPr>
              <a:t> a</a:t>
            </a:r>
            <a:r>
              <a:rPr sz="1200" b="1" dirty="0">
                <a:latin typeface="Arial"/>
                <a:cs typeface="Arial"/>
              </a:rPr>
              <a:t>t the </a:t>
            </a:r>
            <a:r>
              <a:rPr sz="1200" b="1" spc="-10" dirty="0">
                <a:latin typeface="Arial"/>
                <a:cs typeface="Arial"/>
              </a:rPr>
              <a:t>beginn</a:t>
            </a:r>
            <a:r>
              <a:rPr sz="1200" b="1" spc="-25" dirty="0">
                <a:latin typeface="Arial"/>
                <a:cs typeface="Arial"/>
              </a:rPr>
              <a:t>i</a:t>
            </a:r>
            <a:r>
              <a:rPr sz="1200" b="1" spc="-10" dirty="0">
                <a:latin typeface="Arial"/>
                <a:cs typeface="Arial"/>
              </a:rPr>
              <a:t>ng.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Instead,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begin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w</a:t>
            </a:r>
            <a:r>
              <a:rPr sz="1200" b="1" spc="-10" dirty="0">
                <a:latin typeface="Arial"/>
                <a:cs typeface="Arial"/>
              </a:rPr>
              <a:t>ith</a:t>
            </a:r>
            <a:r>
              <a:rPr sz="1200" b="1" dirty="0">
                <a:latin typeface="Arial"/>
                <a:cs typeface="Arial"/>
              </a:rPr>
              <a:t> a </a:t>
            </a:r>
            <a:r>
              <a:rPr sz="1200" b="1" spc="-5" dirty="0">
                <a:latin typeface="Arial"/>
                <a:cs typeface="Arial"/>
              </a:rPr>
              <a:t>statemen</a:t>
            </a:r>
            <a:r>
              <a:rPr sz="1200" b="1" dirty="0">
                <a:latin typeface="Arial"/>
                <a:cs typeface="Arial"/>
              </a:rPr>
              <a:t>t </a:t>
            </a:r>
            <a:r>
              <a:rPr sz="1200" b="1" spc="-10" dirty="0">
                <a:latin typeface="Arial"/>
                <a:cs typeface="Arial"/>
              </a:rPr>
              <a:t>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concern.</a:t>
            </a:r>
            <a:endParaRPr sz="1200" dirty="0">
              <a:latin typeface="Arial"/>
              <a:cs typeface="Arial"/>
            </a:endParaRPr>
          </a:p>
          <a:p>
            <a:pPr marL="469900" indent="-228600">
              <a:lnSpc>
                <a:spcPts val="1300"/>
              </a:lnSpc>
              <a:buFont typeface="Arial"/>
              <a:buChar char="❖"/>
              <a:tabLst>
                <a:tab pos="469900" algn="l"/>
              </a:tabLst>
            </a:pP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m very concerned </a:t>
            </a:r>
            <a:r>
              <a:rPr sz="1200" spc="-5" dirty="0">
                <a:latin typeface="Arial"/>
                <a:cs typeface="Arial"/>
              </a:rPr>
              <a:t>abou</a:t>
            </a:r>
            <a:r>
              <a:rPr sz="1200" dirty="0">
                <a:latin typeface="Arial"/>
                <a:cs typeface="Arial"/>
              </a:rPr>
              <a:t>t you </a:t>
            </a:r>
            <a:r>
              <a:rPr sz="1200" spc="-5" dirty="0">
                <a:latin typeface="Arial"/>
                <a:cs typeface="Arial"/>
              </a:rPr>
              <a:t>an</a:t>
            </a:r>
            <a:r>
              <a:rPr sz="1200" dirty="0">
                <a:latin typeface="Arial"/>
                <a:cs typeface="Arial"/>
              </a:rPr>
              <a:t>d feel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nee</a:t>
            </a:r>
            <a:r>
              <a:rPr sz="1200" dirty="0">
                <a:latin typeface="Arial"/>
                <a:cs typeface="Arial"/>
              </a:rPr>
              <a:t>d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dirty="0">
                <a:latin typeface="Arial"/>
                <a:cs typeface="Arial"/>
              </a:rPr>
              <a:t> share my concerns </a:t>
            </a:r>
            <a:r>
              <a:rPr sz="1200" spc="-5" dirty="0">
                <a:latin typeface="Arial"/>
                <a:cs typeface="Arial"/>
              </a:rPr>
              <a:t>wit</a:t>
            </a:r>
            <a:r>
              <a:rPr sz="1200" dirty="0">
                <a:latin typeface="Arial"/>
                <a:cs typeface="Arial"/>
              </a:rPr>
              <a:t>h you.</a:t>
            </a:r>
          </a:p>
          <a:p>
            <a:pPr marL="469900" marR="148590" indent="-228600">
              <a:lnSpc>
                <a:spcPts val="1380"/>
              </a:lnSpc>
              <a:spcBef>
                <a:spcPts val="65"/>
              </a:spcBef>
              <a:buFont typeface="Arial"/>
              <a:buChar char="❖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example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f suicide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</a:t>
            </a:r>
            <a:r>
              <a:rPr sz="1200" spc="-5" dirty="0">
                <a:latin typeface="Arial"/>
                <a:cs typeface="Arial"/>
              </a:rPr>
              <a:t>homicid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-2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mminent,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child </a:t>
            </a:r>
            <a:r>
              <a:rPr sz="1200" spc="-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 </a:t>
            </a:r>
            <a:r>
              <a:rPr sz="1200" spc="-5" dirty="0">
                <a:latin typeface="Arial"/>
                <a:cs typeface="Arial"/>
              </a:rPr>
              <a:t>elde</a:t>
            </a:r>
            <a:r>
              <a:rPr sz="1200" dirty="0">
                <a:latin typeface="Arial"/>
                <a:cs typeface="Arial"/>
              </a:rPr>
              <a:t>r </a:t>
            </a:r>
            <a:r>
              <a:rPr sz="1200" spc="-5" dirty="0">
                <a:latin typeface="Arial"/>
                <a:cs typeface="Arial"/>
              </a:rPr>
              <a:t>abus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ar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brought up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ar</a:t>
            </a:r>
            <a:r>
              <a:rPr sz="1200" dirty="0">
                <a:latin typeface="Arial"/>
                <a:cs typeface="Arial"/>
              </a:rPr>
              <a:t>e mandated </a:t>
            </a:r>
            <a:r>
              <a:rPr sz="1200" spc="-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y </a:t>
            </a:r>
            <a:r>
              <a:rPr sz="1200" spc="-5" dirty="0">
                <a:latin typeface="Arial"/>
                <a:cs typeface="Arial"/>
              </a:rPr>
              <a:t>la</a:t>
            </a:r>
            <a:r>
              <a:rPr sz="1200" dirty="0">
                <a:latin typeface="Arial"/>
                <a:cs typeface="Arial"/>
              </a:rPr>
              <a:t>w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 this</a:t>
            </a:r>
            <a:r>
              <a:rPr sz="1200" spc="-5" dirty="0">
                <a:latin typeface="Arial"/>
                <a:cs typeface="Arial"/>
              </a:rPr>
              <a:t> to</a:t>
            </a:r>
            <a:r>
              <a:rPr sz="1200" dirty="0">
                <a:latin typeface="Arial"/>
                <a:cs typeface="Arial"/>
              </a:rPr>
              <a:t> the </a:t>
            </a:r>
            <a:r>
              <a:rPr sz="1200" spc="-5" dirty="0">
                <a:latin typeface="Arial"/>
                <a:cs typeface="Arial"/>
              </a:rPr>
              <a:t>authorities.</a:t>
            </a:r>
            <a:endParaRPr sz="1200" dirty="0">
              <a:latin typeface="Arial"/>
              <a:cs typeface="Arial"/>
            </a:endParaRPr>
          </a:p>
          <a:p>
            <a:pPr marL="469900" marR="146685" indent="-228600">
              <a:lnSpc>
                <a:spcPts val="1380"/>
              </a:lnSpc>
              <a:buFont typeface="Arial"/>
              <a:buChar char="❖"/>
              <a:tabLst>
                <a:tab pos="469900" algn="l"/>
              </a:tabLst>
            </a:pP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example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f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-5" dirty="0">
                <a:latin typeface="Arial"/>
                <a:cs typeface="Arial"/>
              </a:rPr>
              <a:t>ill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ga</a:t>
            </a:r>
            <a:r>
              <a:rPr sz="1200" dirty="0">
                <a:latin typeface="Arial"/>
                <a:cs typeface="Arial"/>
              </a:rPr>
              <a:t>l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 the clien</a:t>
            </a:r>
            <a:r>
              <a:rPr sz="1200" spc="-3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’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-10" dirty="0">
                <a:latin typeface="Arial"/>
                <a:cs typeface="Arial"/>
              </a:rPr>
              <a:t>state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us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drug</a:t>
            </a:r>
            <a:r>
              <a:rPr sz="1200" dirty="0">
                <a:latin typeface="Arial"/>
                <a:cs typeface="Arial"/>
              </a:rPr>
              <a:t>s </a:t>
            </a:r>
            <a:r>
              <a:rPr sz="1200" spc="-5" dirty="0">
                <a:latin typeface="Arial"/>
                <a:cs typeface="Arial"/>
              </a:rPr>
              <a:t>whil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pr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gnant</a:t>
            </a:r>
            <a:r>
              <a:rPr sz="1200" dirty="0">
                <a:latin typeface="Arial"/>
                <a:cs typeface="Arial"/>
              </a:rPr>
              <a:t>, you may </a:t>
            </a:r>
            <a:r>
              <a:rPr sz="1200" spc="-5" dirty="0">
                <a:latin typeface="Arial"/>
                <a:cs typeface="Arial"/>
              </a:rPr>
              <a:t>wan</a:t>
            </a:r>
            <a:r>
              <a:rPr sz="1200" dirty="0">
                <a:latin typeface="Arial"/>
                <a:cs typeface="Arial"/>
              </a:rPr>
              <a:t>t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dirty="0">
                <a:latin typeface="Arial"/>
                <a:cs typeface="Arial"/>
              </a:rPr>
              <a:t> share this</a:t>
            </a:r>
            <a:r>
              <a:rPr sz="1200" spc="-5" dirty="0">
                <a:latin typeface="Arial"/>
                <a:cs typeface="Arial"/>
              </a:rPr>
              <a:t> wit</a:t>
            </a:r>
            <a:r>
              <a:rPr sz="1200" dirty="0">
                <a:latin typeface="Arial"/>
                <a:cs typeface="Arial"/>
              </a:rPr>
              <a:t>h your client.</a:t>
            </a:r>
          </a:p>
        </p:txBody>
      </p:sp>
      <p:sp>
        <p:nvSpPr>
          <p:cNvPr id="3" name="object 3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77464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77464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41DAA"/>
                </a:solidFill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457200"/>
            <a:ext cx="6702425" cy="838200"/>
          </a:xfrm>
        </p:spPr>
        <p:txBody>
          <a:bodyPr/>
          <a:lstStyle/>
          <a:p>
            <a:pPr marL="38735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Exp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oring</a:t>
            </a:r>
            <a:r>
              <a:rPr lang="en-US" sz="20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Mean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ng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an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d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219200"/>
            <a:ext cx="6702425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800"/>
              </a:lnSpc>
              <a:spcBef>
                <a:spcPts val="92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the principl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scover,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explore,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conflicts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lives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clients’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 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example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nflict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occurs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custody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children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 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conflict,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remember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caring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ink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lict. Finally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nflict,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anything.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614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Goals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95"/>
              </a:lnSpc>
              <a:spcBef>
                <a:spcPts val="66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 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124460" lvl="0" indent="-227965">
              <a:lnSpc>
                <a:spcPts val="1270"/>
              </a:lnSpc>
              <a:spcBef>
                <a:spcPts val="55"/>
              </a:spcBef>
              <a:buFont typeface="Arial"/>
              <a:buAutoNum type="arabicPeriod"/>
              <a:tabLst>
                <a:tab pos="2419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opportuni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fits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interferes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76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144145" lvl="0" indent="0">
              <a:lnSpc>
                <a:spcPts val="126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ould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like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set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values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cards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help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think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about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top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values,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here’s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brief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description.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Briefly, there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 50 cards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“accept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nce,”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“beaut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y,”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“family,”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82550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“spirituality.” Clients sort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cards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piles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rank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further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discussion.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marR="1620520" lvl="0" indent="-4572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One place to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find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 set of values on cards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is at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foll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ing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ebsit</a:t>
            </a:r>
            <a:r>
              <a:rPr lang="en-US" sz="1100" b="1" spc="-2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  <a:hlinkClick r:id="rId2"/>
              </a:rPr>
              <a:t> http://casaa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  <a:hlinkClick r:id="rId2"/>
              </a:rPr>
              <a:t>.unm.edu/inst/Personal%20Values%20Record.pdf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-422275">
              <a:lnSpc>
                <a:spcPts val="121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a sheet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record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nswers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discussion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cards.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  <a:hlinkClick r:id="rId3"/>
              </a:rPr>
              <a:t>http://casaa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  <a:hlinkClick r:id="rId3"/>
              </a:rPr>
              <a:t>.unm.edu/inst/Per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  <a:hlinkClick r:id="rId3"/>
              </a:rPr>
              <a:t>s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  <a:hlinkClick r:id="rId3"/>
              </a:rPr>
              <a:t>onal%20Values%20Card%20Sort.pdf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3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Key Elements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224790" lvl="0" indent="-227965" algn="just">
              <a:lnSpc>
                <a:spcPct val="95700"/>
              </a:lnSpc>
              <a:spcBef>
                <a:spcPts val="72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select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(this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cards,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question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aire,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simply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pertinent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issue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nd.)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40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deeper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perspect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ive.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eflect.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neutr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 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marR="71120" lvl="0" indent="-227965">
              <a:lnSpc>
                <a:spcPts val="1270"/>
              </a:lnSpc>
              <a:spcBef>
                <a:spcPts val="55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thoro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ghly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ready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8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5" dirty="0">
                <a:solidFill>
                  <a:srgbClr val="931200"/>
                </a:solidFill>
                <a:latin typeface="Arial"/>
                <a:cs typeface="Arial"/>
              </a:rPr>
              <a:t>Avoid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90"/>
              </a:lnSpc>
              <a:spcBef>
                <a:spcPts val="665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Judging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Arguing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Pointing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conflic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6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assumptions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AutoNum type="arabicPeriod"/>
              <a:tabLst>
                <a:tab pos="2413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situation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4"/>
              </a:spcBef>
              <a:buFont typeface="Arial"/>
              <a:buAutoNum type="arabicPeriod"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Key Questions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281305" lvl="1" indent="-227965">
              <a:lnSpc>
                <a:spcPts val="1270"/>
              </a:lnSpc>
              <a:spcBef>
                <a:spcPts val="755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“Tell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valu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s.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 makes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00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’m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wondering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decisio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it into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ture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927100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“Yo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said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portant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How,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all,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usi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drugs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449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295400"/>
            <a:ext cx="6702425" cy="838200"/>
          </a:xfrm>
        </p:spPr>
        <p:txBody>
          <a:bodyPr/>
          <a:lstStyle/>
          <a:p>
            <a:pPr marL="567055" marR="542925" lvl="0" indent="549910">
              <a:lnSpc>
                <a:spcPts val="2300"/>
              </a:lnSpc>
              <a:spcBef>
                <a:spcPts val="0"/>
              </a:spcBef>
            </a:pP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Specific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Native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America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Values: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Spirituality,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Communit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y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&amp;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Cultura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0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286000"/>
            <a:ext cx="6702425" cy="6773863"/>
          </a:xfrm>
        </p:spPr>
        <p:txBody>
          <a:bodyPr>
            <a:noAutofit/>
          </a:bodyPr>
          <a:lstStyle/>
          <a:p>
            <a:pPr marL="12700" lvl="0" indent="0">
              <a:lnSpc>
                <a:spcPts val="1410"/>
              </a:lnSpc>
              <a:spcBef>
                <a:spcPts val="126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Things to think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abou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before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bring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up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spiritua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lity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8585" lvl="0" indent="45720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Please be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careful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bringing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sacred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secret traditional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actices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spiritual le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providing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guida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456565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 American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complex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varied.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 in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aditional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Christi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spirituality,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 communities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histories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 contact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missionaries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Christian.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adopted,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rejected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blended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Christian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wrong.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Whatever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outcome,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general,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Creator,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Grandfather,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higher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power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ople.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48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Reaso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talk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abou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spirituality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985" lvl="0" indent="45720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 practice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MI.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Americans,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integral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world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separ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 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 connected.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Depending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include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iscussio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spirituality.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lor,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invite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0960" lvl="0" indent="45720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 people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 that addiction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itual entity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voice.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irit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addiction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seduce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tempt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substances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cope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 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involve spiritual le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ders.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Eduardo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Bonnie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Duran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wrote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ddiction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book,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“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Native A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erican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Postcoloni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Psycholo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gy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77800" lvl="0" indent="457200">
              <a:lnSpc>
                <a:spcPct val="957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Often people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find that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ddictive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avior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affects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negatively.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interferes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exploring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helpful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nflict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spirituality.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58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Potential to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ics: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 wh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is/was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60960" lvl="0" indent="0">
              <a:lnSpc>
                <a:spcPct val="95700"/>
              </a:lnSpc>
              <a:spcBef>
                <a:spcPts val="3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beliefs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beliefs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together?”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131445" lvl="0" indent="-457200">
              <a:lnSpc>
                <a:spcPts val="1270"/>
              </a:lnSpc>
              <a:spcBef>
                <a:spcPts val="3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 wh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preference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 (blend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too)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descri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words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whether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 is related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(similar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22860" lvl="0" indent="0">
              <a:lnSpc>
                <a:spcPts val="1260"/>
              </a:lnSpc>
              <a:spcBef>
                <a:spcPts val="65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 yes,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overcome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lvl="0" indent="0">
              <a:lnSpc>
                <a:spcPts val="1235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 not,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opics.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69037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829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5942012" cy="8229600"/>
          </a:xfrm>
        </p:spPr>
        <p:txBody>
          <a:bodyPr>
            <a:noAutofit/>
          </a:bodyPr>
          <a:lstStyle/>
          <a:p>
            <a:pPr marL="469900" marR="6350" lvl="0" indent="-457834" algn="just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 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improve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connection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principl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biliti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section 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46-47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instead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spirituality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uality?)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-457834" algn="just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whether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 interested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referrals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religious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(traditional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ealers,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ministers,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directors,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.)</a:t>
            </a:r>
          </a:p>
          <a:p>
            <a:pPr marL="469900" lvl="0" indent="0">
              <a:lnSpc>
                <a:spcPts val="1295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334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spc="-5" dirty="0">
                <a:solidFill>
                  <a:srgbClr val="931200"/>
                </a:solidFill>
                <a:latin typeface="Arial"/>
                <a:cs typeface="Arial"/>
              </a:rPr>
              <a:t>Community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ct val="95800"/>
              </a:lnSpc>
              <a:spcBef>
                <a:spcPts val="121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Although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tribes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emphasis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</a:t>
            </a:r>
            <a:r>
              <a:rPr lang="en-US" sz="1100" spc="-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unity,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Americans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generally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community’s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interests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(coll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ctivistic).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individual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experiencing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erferes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fulfi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 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community.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addict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hurt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weakened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collec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ivistic 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crease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inspiring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generations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themselves.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Motivational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foc</a:t>
            </a:r>
            <a:r>
              <a:rPr lang="en-US" sz="1100" spc="-2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indivi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clearly described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incor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nts’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strengtheni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view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potential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resource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potential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topics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clients’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resources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rebuild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connections.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Potential to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ics: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167640" lvl="0" indent="-457200" algn="just">
              <a:lnSpc>
                <a:spcPct val="95700"/>
              </a:lnSpc>
              <a:spcBef>
                <a:spcPts val="2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 way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discussion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follo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kinship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connections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ships?”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36195" lvl="0" indent="-457834">
              <a:lnSpc>
                <a:spcPts val="1270"/>
              </a:lnSpc>
              <a:spcBef>
                <a:spcPts val="3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Encourage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members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supportive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about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 clan or kinship ties to 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37160" lvl="0" indent="0">
              <a:lnSpc>
                <a:spcPct val="95700"/>
              </a:lnSpc>
              <a:spcBef>
                <a:spcPts val="3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stren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weaknesses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non-drinking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impacts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welfare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 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hurt/af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ected/interf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105410" lvl="0" indent="0">
              <a:lnSpc>
                <a:spcPts val="1270"/>
              </a:lnSpc>
              <a:spcBef>
                <a:spcPts val="3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relationshi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mbers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54610" lvl="0" indent="-457834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sibilities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interfere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-45720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 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ingness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volve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mbers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activities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595630" lvl="0" indent="-457834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repairing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strengtheni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relationships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bers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93345" lvl="0" indent="-457834">
              <a:lnSpc>
                <a:spcPts val="1260"/>
              </a:lnSpc>
              <a:spcBef>
                <a:spcPts val="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relationship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family/community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(similar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secti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“Exploring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values,”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33972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 motivation 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revea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gets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support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values).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78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684212"/>
          </a:xfrm>
        </p:spPr>
        <p:txBody>
          <a:bodyPr/>
          <a:lstStyle/>
          <a:p>
            <a:pPr marR="120014" lvl="0" algn="ctr">
              <a:lnSpc>
                <a:spcPct val="100000"/>
              </a:lnSpc>
              <a:spcBef>
                <a:spcPts val="0"/>
              </a:spcBef>
            </a:pPr>
            <a:r>
              <a:rPr lang="en-US" sz="16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Cultura</a:t>
            </a:r>
            <a:r>
              <a:rPr lang="en-US" sz="16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l </a:t>
            </a:r>
            <a:r>
              <a:rPr lang="en-US" sz="1600" b="1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1295400"/>
            <a:ext cx="6475412" cy="6381750"/>
          </a:xfrm>
        </p:spPr>
        <p:txBody>
          <a:bodyPr>
            <a:noAutofit/>
          </a:bodyPr>
          <a:lstStyle/>
          <a:p>
            <a:pPr marL="12700" marR="3556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 ident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tures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levels;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certain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identifying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trib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intertribal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 communities,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mainstream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 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icans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traditional,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bicultur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multicultural,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identified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mainstream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part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consider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 level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identity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exists.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4191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 many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identific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tion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 identity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protect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 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devel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experiences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racism,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oppression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historic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uma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better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derstand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challen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sources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gth.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80645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 from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 tribe,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him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unselor.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mind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defensive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uncomfortable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experiences.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 open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rrals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58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Potential to</a:t>
            </a:r>
            <a:r>
              <a:rPr lang="en-US" sz="1100" i="1" spc="-15" dirty="0">
                <a:solidFill>
                  <a:srgbClr val="931200"/>
                </a:solidFill>
                <a:latin typeface="Arial"/>
                <a:cs typeface="Arial"/>
              </a:rPr>
              <a:t>p</a:t>
            </a:r>
            <a:r>
              <a:rPr lang="en-US" sz="1100" i="1" spc="-5" dirty="0">
                <a:solidFill>
                  <a:srgbClr val="931200"/>
                </a:solidFill>
                <a:latin typeface="Arial"/>
                <a:cs typeface="Arial"/>
              </a:rPr>
              <a:t>ics: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 way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discussions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this area: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6350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different levels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mfort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belonging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cultures.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identity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about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language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preferences.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first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language?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 use now?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252729" lvl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comfortable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identit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 changes?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361950" lvl="0" indent="0">
              <a:lnSpc>
                <a:spcPts val="1260"/>
              </a:lnSpc>
              <a:spcBef>
                <a:spcPts val="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--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Find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 they know anyone who could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2984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-- If the 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rested,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find 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errals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 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traditional,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bicultural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acculturated.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 indent="0">
              <a:lnSpc>
                <a:spcPts val="123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have been your experiences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mainstream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59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548383"/>
            <a:ext cx="6702425" cy="661417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Affirming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97865" marR="159385" lvl="0" indent="-68580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Goal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 communicate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the 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strengt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efforts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noticed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appreciated.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honest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sincere 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affirmations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powerful.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1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040765" marR="709930" lvl="0" algn="ctr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10414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Lightweig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affirmations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appreciation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5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584200" marR="3735070" lvl="0" indent="0" algn="just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“That soun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idea” “I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that” “I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lvl="0" indent="0" algn="just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lt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time”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3565" marR="98425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must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say, if 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position, 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amount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stress”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lvl="0" indent="0" algn="just">
              <a:lnSpc>
                <a:spcPts val="120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 see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concern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3565" lvl="0" indent="0" algn="just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 hard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restore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rmon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community”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040765" lvl="0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1041400" algn="l"/>
              </a:tabLst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Hea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eight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affirmations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strengths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character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584200" lvl="0" indent="0" algn="just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kind 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 who cares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lot 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marR="581660" lvl="0" indent="-635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are a very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creative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person.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are”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listen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3565" marR="6350" lvl="0" indent="0">
              <a:lnSpc>
                <a:spcPts val="1260"/>
              </a:lnSpc>
              <a:spcBef>
                <a:spcPts val="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kind 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 who does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like to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behind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integrity”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marR="132651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challenge.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s” “You’re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deeply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spiritual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aspects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lvl="0" indent="0" algn="just">
              <a:lnSpc>
                <a:spcPts val="123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 algn="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0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0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Miller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spc="-5" dirty="0" err="1">
                <a:solidFill>
                  <a:prstClr val="black"/>
                </a:solidFill>
                <a:latin typeface="Arial"/>
                <a:cs typeface="Arial"/>
              </a:rPr>
              <a:t>Rolln</a:t>
            </a:r>
            <a:r>
              <a:rPr lang="en-US" sz="1000" i="1" spc="-10" dirty="0" err="1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i="1" spc="-5" dirty="0" err="1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000" i="1" dirty="0" err="1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199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000" i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0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i="1" dirty="0" err="1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000" i="1" spc="-10" dirty="0" err="1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000" i="1" dirty="0" err="1">
                <a:solidFill>
                  <a:prstClr val="black"/>
                </a:solidFill>
                <a:latin typeface="Arial"/>
                <a:cs typeface="Arial"/>
              </a:rPr>
              <a:t>rbr</a:t>
            </a:r>
            <a:r>
              <a:rPr lang="en-US" sz="1000" i="1" spc="-10" dirty="0" err="1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000" i="1" spc="-5" dirty="0" err="1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000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000" i="1" spc="-5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en-US" sz="1000" i="1" spc="-10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lang="en-US" sz="1000" i="1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3289553" y="77419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31412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989012"/>
          </a:xfrm>
        </p:spPr>
        <p:txBody>
          <a:bodyPr/>
          <a:lstStyle/>
          <a:p>
            <a:pPr marL="44450" lvl="0" algn="ctr">
              <a:lnSpc>
                <a:spcPts val="2585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Phase</a:t>
            </a:r>
            <a:r>
              <a:rPr lang="en-US" sz="22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2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: Strengthening </a:t>
            </a:r>
            <a:r>
              <a:rPr lang="en-US" sz="2200" b="1" spc="-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Commitmen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</a:t>
            </a:r>
            <a:r>
              <a:rPr lang="en-US" sz="22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2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to</a:t>
            </a:r>
            <a:r>
              <a:rPr lang="en-US" sz="2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2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2200" b="1" spc="-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96" y="1553309"/>
            <a:ext cx="6673117" cy="6381750"/>
          </a:xfrm>
        </p:spPr>
        <p:txBody>
          <a:bodyPr>
            <a:noAutofit/>
          </a:bodyPr>
          <a:lstStyle/>
          <a:p>
            <a:pPr marL="12700" marR="29845" lvl="0" indent="0">
              <a:lnSpc>
                <a:spcPts val="1610"/>
              </a:lnSpc>
              <a:spcBef>
                <a:spcPts val="1435"/>
              </a:spcBef>
              <a:buNone/>
            </a:pP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Phase 1 is the "Why" of Change or building motivation</a:t>
            </a:r>
            <a:r>
              <a:rPr lang="en-US" sz="1400" b="1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change;   Phase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"How"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ength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ning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i="1" spc="-20" dirty="0">
                <a:solidFill>
                  <a:prstClr val="black"/>
                </a:solidFill>
                <a:latin typeface="Arial"/>
                <a:cs typeface="Arial"/>
              </a:rPr>
              <a:t>mm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itment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b="1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400" b="1" i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400" b="1" i="1" spc="-15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ts val="1380"/>
              </a:lnSpc>
              <a:spcBef>
                <a:spcPts val="1250"/>
              </a:spcBef>
              <a:buClr>
                <a:srgbClr val="931200"/>
              </a:buClr>
              <a:buSzPct val="91666"/>
              <a:buFont typeface="Arial"/>
              <a:buAutoNum type="arabicPeriod"/>
              <a:tabLst>
                <a:tab pos="168275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Timing: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Recognizin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g Signs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the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Read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r>
              <a:rPr lang="en-US" sz="1200" spc="-2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 see these signs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your clients,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Phase 2 strategies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strengthen commitment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see these signs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can tell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client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still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ready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 changes, then continue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Phase 1 strategies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buildin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motivation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change.</a:t>
            </a:r>
          </a:p>
          <a:p>
            <a:pPr marL="0" lvl="0" indent="0">
              <a:lnSpc>
                <a:spcPts val="1150"/>
              </a:lnSpc>
              <a:spcBef>
                <a:spcPts val="29"/>
              </a:spcBef>
              <a:buClr>
                <a:srgbClr val="931200"/>
              </a:buClr>
              <a:buFont typeface="Arial"/>
              <a:buAutoNum type="arabicPeriod"/>
            </a:pPr>
            <a:endParaRPr lang="en-US" sz="1150" dirty="0">
              <a:solidFill>
                <a:prstClr val="black"/>
              </a:solidFill>
            </a:endParaRPr>
          </a:p>
          <a:p>
            <a:pPr marL="926465" lvl="1" indent="-227965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Decreased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(also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Decreased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discussion/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5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Resolve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conflicted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decided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Increased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89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6465" marR="159385" lvl="1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Envisioning: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happen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after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6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marR="43180" lvl="1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ng: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 encourage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activities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involve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drugs.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57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217170" lvl="0" indent="0">
              <a:lnSpc>
                <a:spcPts val="1380"/>
              </a:lnSpc>
              <a:spcBef>
                <a:spcPts val="0"/>
              </a:spcBef>
              <a:buClr>
                <a:srgbClr val="931200"/>
              </a:buClr>
              <a:buSzPct val="91666"/>
              <a:buFont typeface="Arial"/>
              <a:buAutoNum type="arabicPeriod"/>
              <a:tabLst>
                <a:tab pos="207645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Phase 2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Hazard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Avoid: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These things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likel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clients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bac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rather than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help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them move toward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making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positi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changes.</a:t>
            </a:r>
          </a:p>
          <a:p>
            <a:pPr marL="0" lvl="0" indent="0">
              <a:lnSpc>
                <a:spcPts val="1200"/>
              </a:lnSpc>
              <a:spcBef>
                <a:spcPts val="36"/>
              </a:spcBef>
              <a:buClr>
                <a:srgbClr val="931200"/>
              </a:buClr>
              <a:buFont typeface="Arial"/>
              <a:buAutoNum type="arabicPeriod"/>
            </a:pPr>
            <a:endParaRPr lang="en-US" sz="1200" dirty="0">
              <a:solidFill>
                <a:prstClr val="black"/>
              </a:solidFill>
            </a:endParaRPr>
          </a:p>
          <a:p>
            <a:pPr marL="926465" marR="158115" lvl="1" indent="-227965">
              <a:lnSpc>
                <a:spcPct val="957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Underestimating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forward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still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esisting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ushes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ready,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maintaining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2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Over-prescription: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telling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68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926465" marR="20320" lvl="1" indent="-227965">
              <a:lnSpc>
                <a:spcPct val="957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Providin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Enough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Direction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Clients: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guidance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needed;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simply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carefully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selecting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information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24790" lvl="0" indent="-21209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Font typeface="Arial"/>
              <a:buAutoNum type="arabicPeriod" startAt="3"/>
              <a:tabLst>
                <a:tab pos="225425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Initiating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Phase 2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13"/>
              </a:spcBef>
              <a:buClr>
                <a:srgbClr val="931200"/>
              </a:buClr>
              <a:buFont typeface="Arial"/>
              <a:buAutoNum type="arabicPeriod" startAt="3"/>
            </a:pPr>
            <a:endParaRPr lang="en-US" sz="1400" dirty="0">
              <a:solidFill>
                <a:prstClr val="black"/>
              </a:solidFill>
            </a:endParaRPr>
          </a:p>
          <a:p>
            <a:pPr marL="926465" marR="21590" lvl="1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Summarize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100"/>
              </a:lnSpc>
              <a:spcBef>
                <a:spcPts val="71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9271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Questi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“What’s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next?”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43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838200"/>
            <a:ext cx="6475412" cy="6381750"/>
          </a:xfrm>
        </p:spPr>
        <p:txBody>
          <a:bodyPr>
            <a:noAutofit/>
          </a:bodyPr>
          <a:lstStyle/>
          <a:p>
            <a:pPr marL="926465" marR="6350" lvl="0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9277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attention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Language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(examp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g,”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 going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again”)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reinforce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(example: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sounds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given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thoughts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gotten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life.”)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24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85725" lvl="0" indent="0">
              <a:lnSpc>
                <a:spcPts val="1380"/>
              </a:lnSpc>
              <a:spcBef>
                <a:spcPts val="0"/>
              </a:spcBef>
              <a:buClr>
                <a:srgbClr val="931200"/>
              </a:buClr>
              <a:buFont typeface="Arial"/>
              <a:buAutoNum type="arabicPeriod" startAt="4"/>
              <a:tabLst>
                <a:tab pos="225425" algn="l"/>
              </a:tabLst>
            </a:pP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Negotiatin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a Treatment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Plan</a:t>
            </a:r>
            <a:r>
              <a:rPr lang="en-US" sz="1200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(only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ready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clients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likel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back 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their motivation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change)</a:t>
            </a:r>
          </a:p>
          <a:p>
            <a:pPr marL="0" lvl="0" indent="0">
              <a:lnSpc>
                <a:spcPts val="1300"/>
              </a:lnSpc>
              <a:spcBef>
                <a:spcPts val="77"/>
              </a:spcBef>
              <a:buClr>
                <a:srgbClr val="931200"/>
              </a:buClr>
              <a:buFont typeface="Arial"/>
              <a:buAutoNum type="arabicPeriod" startAt="4"/>
            </a:pPr>
            <a:endParaRPr lang="en-US" sz="1300" dirty="0">
              <a:solidFill>
                <a:prstClr val="black"/>
              </a:solidFill>
            </a:endParaRPr>
          </a:p>
          <a:p>
            <a:pPr marL="469900" marR="24765" lvl="1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shor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t-term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long-term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(make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measurable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ecific: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month;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90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meetings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90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days,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34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226060" lvl="1" indent="-227965">
              <a:lnSpc>
                <a:spcPct val="957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Considering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abstinence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versus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reducing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western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inpatient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vers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outpatie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traditi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brainst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rm;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cons)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96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469265" marR="114300" lvl="1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Arriving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plan: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Evaluating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various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turn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successful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100"/>
              </a:lnSpc>
              <a:spcBef>
                <a:spcPts val="71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4699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confidence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1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Affirm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streng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07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34989"/>
            <a:ext cx="6172200" cy="989012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Creating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2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Action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7" y="1524001"/>
            <a:ext cx="6323013" cy="7535862"/>
          </a:xfrm>
        </p:spPr>
        <p:txBody>
          <a:bodyPr>
            <a:noAutofit/>
          </a:bodyPr>
          <a:lstStyle/>
          <a:p>
            <a:pPr marL="12700" marR="179070" lvl="0" indent="0">
              <a:lnSpc>
                <a:spcPct val="95800"/>
              </a:lnSpc>
              <a:spcBef>
                <a:spcPts val="127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reminder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 expressed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ahead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before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ready,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>
              <a:lnSpc>
                <a:spcPts val="129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Draw</a:t>
            </a:r>
            <a:r>
              <a:rPr lang="en-US" sz="11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oal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from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2306955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 are y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thinking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now? 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ake? Where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from here?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ts val="129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Explore options.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54940" lvl="0" indent="0">
              <a:lnSpc>
                <a:spcPct val="95700"/>
              </a:lnSpc>
              <a:spcBef>
                <a:spcPts val="2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 ideas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goal?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(short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term 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ter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kind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 lifestyle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nges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successful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past?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 helped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successfully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 apply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skills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this situation?</a:t>
            </a:r>
            <a:r>
              <a:rPr lang="en-US" sz="1100" i="1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elps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 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 change)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47955" lvl="0" indent="0">
              <a:lnSpc>
                <a:spcPts val="1270"/>
              </a:lnSpc>
              <a:spcBef>
                <a:spcPts val="3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 you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interested 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hearing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people? 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abo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those?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0" indent="0">
              <a:lnSpc>
                <a:spcPts val="123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 know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 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workin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75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240665" marR="6350" lvl="0" indent="-227965">
              <a:lnSpc>
                <a:spcPts val="126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ant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orksheet,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then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might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decide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help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complete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Action Planning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Worksheet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next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page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take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home.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15"/>
              </a:spcBef>
              <a:buClr>
                <a:srgbClr val="931200"/>
              </a:buClr>
              <a:buFont typeface="Symbol"/>
              <a:buChar char=""/>
            </a:pPr>
            <a:endParaRPr lang="en-US" sz="1300" dirty="0">
              <a:solidFill>
                <a:prstClr val="black"/>
              </a:solidFill>
            </a:endParaRPr>
          </a:p>
          <a:p>
            <a:pPr marL="240665" marR="67945" lvl="0" indent="-227965">
              <a:lnSpc>
                <a:spcPct val="9570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used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confidence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rulers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(pages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46-47)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found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client’s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confidence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level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be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bel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8,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courage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plan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ensure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confidence.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few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ideas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for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ur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consideration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are: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449580" lvl="1">
              <a:lnSpc>
                <a:spcPts val="1270"/>
              </a:lnSpc>
              <a:spcBef>
                <a:spcPts val="25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might help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build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nfidence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successful changes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00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Discuss ad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friends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419100" lvl="1" indent="-227965">
              <a:lnSpc>
                <a:spcPts val="1270"/>
              </a:lnSpc>
              <a:spcBef>
                <a:spcPts val="55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Exploring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thoughts abo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avoiding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“risky”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situati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tempting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6985" lvl="1" indent="-227965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Perhaps adding a time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limit to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check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renegotiate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(ex: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“no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days”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overwhelming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“a lifetime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start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sobrie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300"/>
              </a:lnSpc>
              <a:spcBef>
                <a:spcPts val="47"/>
              </a:spcBef>
              <a:buFont typeface="Courier New"/>
              <a:buChar char="o"/>
            </a:pPr>
            <a:endParaRPr lang="en-US" sz="1300" dirty="0">
              <a:solidFill>
                <a:prstClr val="black"/>
              </a:solidFill>
            </a:endParaRPr>
          </a:p>
          <a:p>
            <a:pPr marL="240665" marR="208915" lvl="0" indent="-227965">
              <a:lnSpc>
                <a:spcPts val="126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Summarize the plan.  Include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main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reasons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for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details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plan.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2"/>
              </a:spcBef>
              <a:buClr>
                <a:srgbClr val="931200"/>
              </a:buClr>
              <a:buFont typeface="Symbol"/>
              <a:buChar char=""/>
            </a:pPr>
            <a:endParaRPr lang="en-US" sz="12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ts val="129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2413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Ask about commitment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 this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3335" lvl="1" indent="0">
              <a:lnSpc>
                <a:spcPct val="95800"/>
              </a:lnSpc>
              <a:spcBef>
                <a:spcPts val="25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unselor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disagr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disappoint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please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true for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themselves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3226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685800"/>
            <a:ext cx="6475412" cy="6381750"/>
          </a:xfrm>
        </p:spPr>
        <p:txBody>
          <a:bodyPr>
            <a:noAutofit/>
          </a:bodyPr>
          <a:lstStyle/>
          <a:p>
            <a:pPr marL="698500" marR="95250" lvl="0" indent="0">
              <a:lnSpc>
                <a:spcPts val="1270"/>
              </a:lnSpc>
              <a:spcBef>
                <a:spcPts val="0"/>
              </a:spcBef>
              <a:buNone/>
              <a:tabLst>
                <a:tab pos="92646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Courier New"/>
                <a:cs typeface="Courier New"/>
              </a:rPr>
              <a:t>o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may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portive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gentle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For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exampl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6350" lvl="0" indent="0">
              <a:lnSpc>
                <a:spcPts val="1260"/>
              </a:lnSpc>
              <a:spcBef>
                <a:spcPts val="1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“I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hear what you are saying and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concern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es people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agr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polite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them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8509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nice but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ight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oals.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 are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about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suggest,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ope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fortable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telling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 really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6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926465" marR="59690" lvl="0">
              <a:lnSpc>
                <a:spcPct val="95700"/>
              </a:lnSpc>
              <a:spcBef>
                <a:spcPts val="0"/>
              </a:spcBef>
              <a:buNone/>
              <a:tabLst>
                <a:tab pos="926465" algn="l"/>
              </a:tabLst>
            </a:pPr>
            <a:r>
              <a:rPr lang="en-US" sz="1100" spc="-155" dirty="0">
                <a:solidFill>
                  <a:prstClr val="black"/>
                </a:solidFill>
                <a:latin typeface="Symbol"/>
                <a:cs typeface="Symbol"/>
              </a:rPr>
              <a:t></a:t>
            </a:r>
            <a:r>
              <a:rPr lang="en-US" sz="1100" spc="-15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hear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commitment,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reinforce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it.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do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not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hear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commitment,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 might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ask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plan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needs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y c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anges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ask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hat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u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ld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help them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feel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more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committed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change.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8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marR="365252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spc="-5" dirty="0">
                <a:solidFill>
                  <a:srgbClr val="931200"/>
                </a:solidFill>
                <a:latin typeface="Arial"/>
                <a:cs typeface="Arial"/>
              </a:rPr>
              <a:t>Closin</a:t>
            </a:r>
            <a:r>
              <a:rPr lang="en-US" sz="1600" b="1" dirty="0">
                <a:solidFill>
                  <a:srgbClr val="931200"/>
                </a:solidFill>
                <a:latin typeface="Arial"/>
                <a:cs typeface="Arial"/>
              </a:rPr>
              <a:t>g the </a:t>
            </a:r>
            <a:r>
              <a:rPr lang="en-US" sz="1600" b="1" spc="-5" dirty="0">
                <a:solidFill>
                  <a:srgbClr val="931200"/>
                </a:solidFill>
                <a:latin typeface="Arial"/>
                <a:cs typeface="Arial"/>
              </a:rPr>
              <a:t>Conversation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0"/>
              </a:lnSpc>
              <a:spcBef>
                <a:spcPts val="1295"/>
              </a:spcBef>
              <a:buClr>
                <a:srgbClr val="931200"/>
              </a:buClr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Express</a:t>
            </a:r>
            <a:r>
              <a:rPr lang="en-US" sz="11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ur</a:t>
            </a:r>
            <a:r>
              <a:rPr lang="en-US" sz="11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confidence.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106045" lvl="0" indent="0">
              <a:lnSpc>
                <a:spcPct val="95800"/>
              </a:lnSpc>
              <a:spcBef>
                <a:spcPts val="2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Wow, w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acco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plished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tod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y.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developed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 backup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if it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doesn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work.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succ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sses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 strengths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achieve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goals.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experience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with clients si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ilar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decision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ade,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works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’m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265" lvl="0">
              <a:lnSpc>
                <a:spcPts val="1290"/>
              </a:lnSpc>
              <a:spcBef>
                <a:spcPts val="0"/>
              </a:spcBef>
              <a:buClr>
                <a:srgbClr val="931200"/>
              </a:buClr>
              <a:buFont typeface="Symbol"/>
              <a:buChar char=""/>
              <a:tabLst>
                <a:tab pos="469900" algn="l"/>
              </a:tabLst>
            </a:pP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Show</a:t>
            </a:r>
            <a:r>
              <a:rPr lang="en-US" sz="1100" b="1" spc="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srgbClr val="931200"/>
                </a:solidFill>
                <a:latin typeface="Arial"/>
                <a:cs typeface="Arial"/>
              </a:rPr>
              <a:t>app</a:t>
            </a:r>
            <a:r>
              <a:rPr lang="en-US" sz="1100" b="1" spc="-1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100" b="1" spc="-5" dirty="0">
                <a:solidFill>
                  <a:srgbClr val="931200"/>
                </a:solidFill>
                <a:latin typeface="Arial"/>
                <a:cs typeface="Arial"/>
              </a:rPr>
              <a:t>eciation.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Thank you f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ard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today.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look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forward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seeing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ti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595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71" y="1521023"/>
            <a:ext cx="6173216" cy="307777"/>
          </a:xfrm>
        </p:spPr>
        <p:txBody>
          <a:bodyPr/>
          <a:lstStyle/>
          <a:p>
            <a:pPr marL="962025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2000" kern="1200" spc="-15" dirty="0">
                <a:ea typeface="+mn-ea"/>
              </a:rPr>
              <a:t>About This Manual and </a:t>
            </a:r>
            <a:r>
              <a:rPr lang="en-US" sz="2000" kern="1200" spc="-15" dirty="0" smtClean="0">
                <a:ea typeface="+mn-ea"/>
              </a:rPr>
              <a:t>Parti</a:t>
            </a:r>
            <a:r>
              <a:rPr lang="en-US" sz="2000" kern="1200" spc="-10" dirty="0" smtClean="0">
                <a:ea typeface="+mn-ea"/>
              </a:rPr>
              <a:t>cip</a:t>
            </a:r>
            <a:r>
              <a:rPr lang="en-US" sz="2000" kern="1200" spc="-20" dirty="0" smtClean="0">
                <a:ea typeface="+mn-ea"/>
              </a:rPr>
              <a:t>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2057400"/>
            <a:ext cx="6173216" cy="7173246"/>
          </a:xfrm>
        </p:spPr>
        <p:txBody>
          <a:bodyPr/>
          <a:lstStyle/>
          <a:p>
            <a:pPr marL="12700" marR="15240" lvl="0" indent="0" algn="l" defTabSz="914400" rtl="0" eaLnBrk="1" fontAlgn="auto" latinLnBrk="0" hangingPunct="1">
              <a:lnSpc>
                <a:spcPct val="95800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 smtClean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approached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task of writing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providers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 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ericans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thought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care.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needed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incorpor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ate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strong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eliefs,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valu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striving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wellness.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sensitive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lism,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nce abuse,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relat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social iss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(i.e.,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domestic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violence,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suici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overty,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mployment,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etc.) 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affect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individual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community.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60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6350" lvl="0" indent="0" algn="l" defTabSz="914400" rtl="0" eaLnBrk="1" fontAlgn="auto" latinLnBrk="0" hangingPunct="1">
              <a:lnSpc>
                <a:spcPct val="9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When we decided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wri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addressing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problem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time.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achieve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better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helping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afflicted,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still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maintain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utmost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respect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em.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 develop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erials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reverence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task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d.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ndful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needed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prepare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ourselves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ood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content.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 knew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urselves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vacuum.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needed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input,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 recommen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dations,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critiqu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frien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colle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other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experts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field.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needed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guidance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spirits.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felt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put all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develop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helpful,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yet,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sensitive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ggles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  communities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alcoholism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90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3175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small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uthors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 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inco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rporate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traditions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hat 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side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brother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sister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--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 better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--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give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ngth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alone.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300"/>
              </a:lnSpc>
              <a:spcBef>
                <a:spcPts val="70"/>
              </a:spcBef>
            </a:pPr>
            <a:endParaRPr lang="en-US" sz="1300" kern="1200" dirty="0">
              <a:solidFill>
                <a:prstClr val="black"/>
              </a:solidFill>
            </a:endParaRPr>
          </a:p>
          <a:p>
            <a:pPr marL="12700" marR="8255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 creating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formed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partnership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acad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providing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mmuni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acad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indigenous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view’s.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future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rojects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describe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indig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culturally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-supported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healing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artnership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indigen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98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 err="1">
                <a:solidFill>
                  <a:srgbClr val="931200"/>
                </a:solidFill>
                <a:latin typeface="Arial"/>
                <a:cs typeface="Arial"/>
              </a:rPr>
              <a:t>Kamilla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L. </a:t>
            </a:r>
            <a:r>
              <a:rPr lang="en-US" sz="1100" b="1" kern="1200" spc="-10" dirty="0" err="1">
                <a:solidFill>
                  <a:srgbClr val="931200"/>
                </a:solidFill>
                <a:latin typeface="Arial"/>
                <a:cs typeface="Arial"/>
              </a:rPr>
              <a:t>Venner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, P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(Athaba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can)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240" lvl="0" indent="0" algn="l" defTabSz="914400" rtl="0" eaLnBrk="1" fontAlgn="auto" latinLnBrk="0" hangingPunct="1">
              <a:lnSpc>
                <a:spcPct val="958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a 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Athabascan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Alask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clinical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psychologist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Albuquerque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since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19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3.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interests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ivities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rong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desire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improve 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elated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outc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friends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family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members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struggled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drug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meaning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learning about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loped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ercome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graduate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exico,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fortunate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great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mentors: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Philip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 renowned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epidemiologist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William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Miller,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internation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lly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known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psychologist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2002,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completed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allowing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Motiva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Network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(MINT).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8735" lvl="0" indent="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Nearly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 of the trainings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prov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</a:t>
            </a:r>
            <a:r>
              <a:rPr lang="en-US" sz="1100" kern="1200" spc="-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providers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clientele.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plea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collaborati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authors,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 community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members,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providers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creating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im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prove 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outcomes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serve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foundation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future projects</a:t>
            </a:r>
            <a:r>
              <a:rPr lang="en-US" sz="1100" kern="12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69037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02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608012"/>
          </a:xfrm>
        </p:spPr>
        <p:txBody>
          <a:bodyPr/>
          <a:lstStyle/>
          <a:p>
            <a:pPr marL="185293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Action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Plan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219200"/>
            <a:ext cx="6702425" cy="638175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700"/>
              </a:lnSpc>
              <a:spcBef>
                <a:spcPts val="127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 we have included 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type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worksh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left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blank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fill  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plan, 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nervous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normal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 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flexible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mixed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orking 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increasi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confidence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continue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future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marR="2511425" lvl="0">
              <a:lnSpc>
                <a:spcPct val="89000"/>
              </a:lnSpc>
              <a:spcBef>
                <a:spcPts val="95"/>
              </a:spcBef>
              <a:buClr>
                <a:srgbClr val="931200"/>
              </a:buClr>
              <a:buFont typeface="Arial"/>
              <a:buChar char="❖"/>
              <a:tabLst>
                <a:tab pos="584200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The changes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wan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make (or maintain)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are…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No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drinking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alcohol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for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90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days: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(u</a:t>
            </a:r>
            <a:r>
              <a:rPr lang="en-US" sz="1400" i="1" spc="-20" dirty="0">
                <a:solidFill>
                  <a:prstClr val="black"/>
                </a:solidFill>
                <a:latin typeface="Monotype Corsiva"/>
                <a:cs typeface="Monotype Corsiva"/>
              </a:rPr>
              <a:t>n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til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3/31)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Increase physical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activity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such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as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walking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584200" lvl="0" indent="0">
              <a:lnSpc>
                <a:spcPts val="1570"/>
              </a:lnSpc>
              <a:spcBef>
                <a:spcPts val="0"/>
              </a:spcBef>
              <a:buNone/>
            </a:pP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Hel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p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om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cook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mea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l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s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for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ribal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gatherings/events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(until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3/31)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0" lvl="0" indent="0">
              <a:lnSpc>
                <a:spcPts val="1400"/>
              </a:lnSpc>
              <a:spcBef>
                <a:spcPts val="35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584200" lvl="0">
              <a:lnSpc>
                <a:spcPts val="133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584200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reasons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wan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make (or maintain) these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changes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are…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marR="886460" lvl="0" indent="0">
              <a:lnSpc>
                <a:spcPts val="1570"/>
              </a:lnSpc>
              <a:spcBef>
                <a:spcPts val="3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lost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y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job</a:t>
            </a:r>
            <a:r>
              <a:rPr lang="en-US" sz="1400" i="1" spc="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because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of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showing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up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t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oo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hungover</a:t>
            </a:r>
            <a:r>
              <a:rPr lang="en-US" sz="1400" i="1" spc="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and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missing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too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much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work.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I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want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be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good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role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model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for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children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and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grandchildren.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584200" lvl="0" indent="0">
              <a:lnSpc>
                <a:spcPts val="1540"/>
              </a:lnSpc>
              <a:spcBef>
                <a:spcPts val="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 have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felt so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ashamed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of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 drink</a:t>
            </a:r>
            <a:r>
              <a:rPr lang="en-US" sz="1400" i="1" spc="-30" dirty="0">
                <a:solidFill>
                  <a:prstClr val="black"/>
                </a:solidFill>
                <a:latin typeface="Monotype Corsiva"/>
                <a:cs typeface="Monotype Corsiva"/>
              </a:rPr>
              <a:t>i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and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how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it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has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hurt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family.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0" lvl="0" indent="0">
              <a:lnSpc>
                <a:spcPts val="1400"/>
              </a:lnSpc>
              <a:spcBef>
                <a:spcPts val="35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584200" lvl="0">
              <a:lnSpc>
                <a:spcPts val="133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584200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The steps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pla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take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changing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are…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84200" lvl="0" indent="0">
              <a:lnSpc>
                <a:spcPts val="1515"/>
              </a:lnSpc>
              <a:spcBef>
                <a:spcPts val="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Attend 90 AA meetings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in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90 days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(until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3/31)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584200" marR="1362710" lvl="0" indent="0">
              <a:lnSpc>
                <a:spcPts val="1570"/>
              </a:lnSpc>
              <a:spcBef>
                <a:spcPts val="9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Attend counseling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sessions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once a </a:t>
            </a:r>
            <a:r>
              <a:rPr lang="en-US" sz="1400" i="1" spc="-30" dirty="0">
                <a:solidFill>
                  <a:prstClr val="black"/>
                </a:solidFill>
                <a:latin typeface="Monotype Corsiva"/>
                <a:cs typeface="Monotype Corsiva"/>
              </a:rPr>
              <a:t>w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eek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for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next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90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days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(until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3/31) Walk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with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friend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three ti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me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s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 a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week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for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30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minutes</a:t>
            </a:r>
            <a:r>
              <a:rPr lang="en-US" sz="1400" i="1" spc="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(until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3/31)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584200" lvl="0" indent="0">
              <a:lnSpc>
                <a:spcPct val="100000"/>
              </a:lnSpc>
              <a:spcBef>
                <a:spcPts val="15"/>
              </a:spcBef>
              <a:buNone/>
            </a:pP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Hel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ook 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wheneve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have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pec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tribal gatherings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(until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3/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31)</a:t>
            </a:r>
          </a:p>
          <a:p>
            <a:pPr marL="0" lvl="0" indent="0">
              <a:lnSpc>
                <a:spcPts val="1300"/>
              </a:lnSpc>
              <a:spcBef>
                <a:spcPts val="2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584200" lvl="0">
              <a:lnSpc>
                <a:spcPct val="100000"/>
              </a:lnSpc>
              <a:spcBef>
                <a:spcPts val="0"/>
              </a:spcBef>
              <a:buClr>
                <a:srgbClr val="931200"/>
              </a:buClr>
              <a:buSzPct val="91666"/>
              <a:buFont typeface="Arial"/>
              <a:buChar char="❖"/>
              <a:tabLst>
                <a:tab pos="584200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The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way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othe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peopl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can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hel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 me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are: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2425" indent="0">
              <a:spcBef>
                <a:spcPts val="1200"/>
              </a:spcBef>
              <a:buNone/>
              <a:tabLst>
                <a:tab pos="1881188" algn="l"/>
              </a:tabLst>
            </a:pPr>
            <a:r>
              <a:rPr lang="en-US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	Possible Ways to Help</a:t>
            </a:r>
          </a:p>
          <a:p>
            <a:pPr marL="352425" indent="0">
              <a:spcAft>
                <a:spcPts val="1200"/>
              </a:spcAft>
              <a:buNone/>
              <a:tabLst>
                <a:tab pos="1881188" algn="l"/>
              </a:tabLst>
            </a:pPr>
            <a:r>
              <a:rPr lang="en-US" sz="1400" u="sng" dirty="0" smtClean="0">
                <a:latin typeface="Monotype Corsiva" panose="03010101010201010101" pitchFamily="66" charset="0"/>
              </a:rPr>
              <a:t>Mom</a:t>
            </a:r>
            <a:r>
              <a:rPr lang="en-US" sz="1400" dirty="0" smtClean="0">
                <a:latin typeface="Monotype Corsiva" panose="03010101010201010101" pitchFamily="66" charset="0"/>
              </a:rPr>
              <a:t>	</a:t>
            </a:r>
            <a:r>
              <a:rPr lang="en-US" sz="1400" u="sng" dirty="0" smtClean="0">
                <a:latin typeface="Monotype Corsiva" panose="03010101010201010101" pitchFamily="66" charset="0"/>
              </a:rPr>
              <a:t>Teach me to cook; Listen when I’m having a hard time</a:t>
            </a:r>
          </a:p>
          <a:p>
            <a:pPr marL="241300" lvl="0">
              <a:lnSpc>
                <a:spcPts val="133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241300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Some things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that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could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interfer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ith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my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pla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are…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2478405" lvl="0" indent="0">
              <a:lnSpc>
                <a:spcPts val="1570"/>
              </a:lnSpc>
              <a:spcBef>
                <a:spcPts val="30"/>
              </a:spcBef>
              <a:buNone/>
            </a:pP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If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 hang out with my drinking buddies at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night. If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can’t f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ind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ride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the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AA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meetings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241300" lvl="0" indent="0">
              <a:lnSpc>
                <a:spcPts val="1540"/>
              </a:lnSpc>
              <a:spcBef>
                <a:spcPts val="0"/>
              </a:spcBef>
              <a:buNone/>
            </a:pP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If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friend doesn’t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want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to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walk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0" lvl="0" indent="0">
              <a:lnSpc>
                <a:spcPts val="1400"/>
              </a:lnSpc>
              <a:spcBef>
                <a:spcPts val="29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326390" lvl="0" indent="-313690">
              <a:lnSpc>
                <a:spcPts val="133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327025" algn="l"/>
              </a:tabLst>
            </a:pP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My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backu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p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pla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is…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 indent="0">
              <a:lnSpc>
                <a:spcPts val="1515"/>
              </a:lnSpc>
              <a:spcBef>
                <a:spcPts val="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Ask a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bunch</a:t>
            </a:r>
            <a:r>
              <a:rPr lang="en-US" sz="1400" i="1" spc="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of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people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if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they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would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be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willing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t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o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give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m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ride to </a:t>
            </a:r>
            <a:r>
              <a:rPr lang="en-US" sz="1400" i="1" spc="-15" dirty="0">
                <a:solidFill>
                  <a:prstClr val="black"/>
                </a:solidFill>
                <a:latin typeface="Monotype Corsiva"/>
                <a:cs typeface="Monotype Corsiva"/>
              </a:rPr>
              <a:t>AA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241300" marR="6350" lvl="0" indent="0">
              <a:lnSpc>
                <a:spcPts val="1570"/>
              </a:lnSpc>
              <a:spcBef>
                <a:spcPts val="90"/>
              </a:spcBef>
              <a:buNone/>
            </a:pP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If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friends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ask me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to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go out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drinking, tell</a:t>
            </a:r>
            <a:r>
              <a:rPr lang="en-US" sz="1400" i="1" spc="-3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them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am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not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drinking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but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would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like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to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do something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else for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fun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0" lvl="0" indent="0">
              <a:lnSpc>
                <a:spcPts val="1350"/>
              </a:lnSpc>
              <a:spcBef>
                <a:spcPts val="15"/>
              </a:spcBef>
              <a:buNone/>
            </a:pPr>
            <a:endParaRPr lang="en-US" sz="1350" dirty="0">
              <a:solidFill>
                <a:prstClr val="black"/>
              </a:solidFill>
            </a:endParaRPr>
          </a:p>
          <a:p>
            <a:pPr marL="325755" lvl="0" indent="-313055">
              <a:lnSpc>
                <a:spcPts val="1330"/>
              </a:lnSpc>
              <a:spcBef>
                <a:spcPts val="0"/>
              </a:spcBef>
              <a:buClr>
                <a:srgbClr val="931200"/>
              </a:buClr>
              <a:buFont typeface="Arial"/>
              <a:buChar char="❖"/>
              <a:tabLst>
                <a:tab pos="326390" algn="l"/>
              </a:tabLst>
            </a:pP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 wil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l know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my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 pla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workin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if…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marR="435609" lvl="0" indent="0">
              <a:lnSpc>
                <a:spcPts val="1570"/>
              </a:lnSpc>
              <a:spcBef>
                <a:spcPts val="3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During my counseling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sessions,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 can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tell</a:t>
            </a:r>
            <a:r>
              <a:rPr lang="en-US" sz="1400" i="1" spc="-30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you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how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have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met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goals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that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week.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I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am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not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drinking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any</a:t>
            </a:r>
            <a:r>
              <a:rPr lang="en-US" sz="1400" i="1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alcohol.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241300" lvl="0" indent="0">
              <a:lnSpc>
                <a:spcPts val="1540"/>
              </a:lnSpc>
              <a:spcBef>
                <a:spcPts val="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I am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creating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a new </a:t>
            </a:r>
            <a:r>
              <a:rPr lang="en-US" sz="14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life for </a:t>
            </a:r>
            <a:r>
              <a:rPr lang="en-US" sz="1400" i="1" spc="-10" dirty="0">
                <a:solidFill>
                  <a:prstClr val="black"/>
                </a:solidFill>
                <a:latin typeface="Monotype Corsiva"/>
                <a:cs typeface="Monotype Corsiva"/>
              </a:rPr>
              <a:t>myself and my family</a:t>
            </a:r>
            <a:endParaRPr lang="en-US" sz="14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241300" lvl="0">
              <a:lnSpc>
                <a:spcPts val="1410"/>
              </a:lnSpc>
              <a:spcBef>
                <a:spcPts val="55"/>
              </a:spcBef>
              <a:buClr>
                <a:srgbClr val="931200"/>
              </a:buClr>
              <a:buSzPct val="91666"/>
              <a:buFont typeface="Arial"/>
              <a:buChar char="❖"/>
              <a:tabLst>
                <a:tab pos="241300" algn="l"/>
              </a:tabLst>
            </a:pPr>
            <a:r>
              <a:rPr lang="en-US" sz="1200" spc="-10" dirty="0">
                <a:solidFill>
                  <a:srgbClr val="931200"/>
                </a:solidFill>
                <a:latin typeface="Arial"/>
                <a:cs typeface="Arial"/>
              </a:rPr>
              <a:t>Ask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w confident your client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200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srgbClr val="931200"/>
                </a:solidFill>
                <a:latin typeface="Arial"/>
                <a:cs typeface="Arial"/>
              </a:rPr>
              <a:t>r she can reach these 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goals.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 can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the confidence ruler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(page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47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like.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77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989012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Action</a:t>
            </a:r>
            <a:r>
              <a:rPr lang="en-US" sz="2000" b="1" spc="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Plan</a:t>
            </a:r>
            <a:r>
              <a:rPr lang="en-US" sz="2000" b="1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676400"/>
            <a:ext cx="6702425" cy="6381750"/>
          </a:xfrm>
        </p:spPr>
        <p:txBody>
          <a:bodyPr>
            <a:noAutofit/>
          </a:bodyPr>
          <a:lstStyle/>
          <a:p>
            <a:pPr marL="241300" lvl="0">
              <a:lnSpc>
                <a:spcPct val="100000"/>
              </a:lnSpc>
              <a:spcBef>
                <a:spcPts val="540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changes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make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maintain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are…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>
              <a:lnSpc>
                <a:spcPct val="100000"/>
              </a:lnSpc>
              <a:spcBef>
                <a:spcPts val="540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reasons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make these changes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are…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>
              <a:lnSpc>
                <a:spcPct val="100000"/>
              </a:lnSpc>
              <a:spcBef>
                <a:spcPts val="540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steps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take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changing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…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1300" lvl="0">
              <a:lnSpc>
                <a:spcPct val="100000"/>
              </a:lnSpc>
              <a:spcBef>
                <a:spcPts val="5400"/>
              </a:spcBef>
              <a:buSzPct val="91666"/>
              <a:buFont typeface="Arial"/>
              <a:buChar char="❖"/>
              <a:tabLst>
                <a:tab pos="241300" algn="l"/>
              </a:tabLst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othe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can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</a:p>
          <a:p>
            <a:pPr marL="12700" lvl="0" indent="0">
              <a:lnSpc>
                <a:spcPct val="100000"/>
              </a:lnSpc>
              <a:spcBef>
                <a:spcPts val="2400"/>
              </a:spcBef>
              <a:buSzPct val="91666"/>
              <a:buNone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Person	Possible Ways to Help</a:t>
            </a:r>
          </a:p>
          <a:p>
            <a:pPr marL="12700" indent="0">
              <a:lnSpc>
                <a:spcPct val="100000"/>
              </a:lnSpc>
              <a:spcBef>
                <a:spcPts val="2400"/>
              </a:spcBef>
              <a:buSzPct val="91666"/>
              <a:buNone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	________________________________</a:t>
            </a:r>
            <a:endParaRPr lang="en-US" sz="1200" dirty="0"/>
          </a:p>
          <a:p>
            <a:pPr marL="12700" indent="0">
              <a:lnSpc>
                <a:spcPct val="100000"/>
              </a:lnSpc>
              <a:spcBef>
                <a:spcPts val="2400"/>
              </a:spcBef>
              <a:buSzPct val="91666"/>
              <a:buNone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	________________________________</a:t>
            </a:r>
          </a:p>
          <a:p>
            <a:pPr marL="12700" indent="0">
              <a:lnSpc>
                <a:spcPct val="100000"/>
              </a:lnSpc>
              <a:spcBef>
                <a:spcPts val="2400"/>
              </a:spcBef>
              <a:buSzPct val="91666"/>
              <a:buNone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	________________________________</a:t>
            </a:r>
          </a:p>
          <a:p>
            <a:pPr marL="184150" indent="-171450">
              <a:lnSpc>
                <a:spcPct val="100000"/>
              </a:lnSpc>
              <a:spcBef>
                <a:spcPts val="2400"/>
              </a:spcBef>
              <a:buSzPct val="91666"/>
              <a:buFont typeface="Wingdings" panose="05000000000000000000" pitchFamily="2" charset="2"/>
              <a:buChar char="v"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Some things that could interfere with my plan are…</a:t>
            </a:r>
          </a:p>
          <a:p>
            <a:pPr marL="184150" indent="-171450">
              <a:lnSpc>
                <a:spcPct val="100000"/>
              </a:lnSpc>
              <a:spcBef>
                <a:spcPts val="2400"/>
              </a:spcBef>
              <a:buSzPct val="91666"/>
              <a:buFont typeface="Wingdings" panose="05000000000000000000" pitchFamily="2" charset="2"/>
              <a:buChar char="v"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My backup plans…</a:t>
            </a:r>
          </a:p>
          <a:p>
            <a:pPr marL="184150" indent="-171450">
              <a:lnSpc>
                <a:spcPct val="100000"/>
              </a:lnSpc>
              <a:spcBef>
                <a:spcPts val="2400"/>
              </a:spcBef>
              <a:buSzPct val="91666"/>
              <a:buFont typeface="Wingdings" panose="05000000000000000000" pitchFamily="2" charset="2"/>
              <a:buChar char="v"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I will know that my plan is working if…</a:t>
            </a:r>
          </a:p>
          <a:p>
            <a:pPr marL="184150" indent="-171450">
              <a:lnSpc>
                <a:spcPct val="100000"/>
              </a:lnSpc>
              <a:spcBef>
                <a:spcPts val="2400"/>
              </a:spcBef>
              <a:buSzPct val="91666"/>
              <a:buFont typeface="Wingdings" panose="05000000000000000000" pitchFamily="2" charset="2"/>
              <a:buChar char="v"/>
              <a:tabLst>
                <a:tab pos="241300" algn="l"/>
                <a:tab pos="2057400" algn="l"/>
              </a:tabLst>
            </a:pPr>
            <a:r>
              <a:rPr lang="en-US" sz="1200" spc="-5" dirty="0" smtClean="0">
                <a:solidFill>
                  <a:prstClr val="black"/>
                </a:solidFill>
                <a:latin typeface="Arial"/>
                <a:cs typeface="Arial"/>
              </a:rPr>
              <a:t>Ask how confident your client is that he or she can reach these goals</a:t>
            </a:r>
          </a:p>
          <a:p>
            <a:pPr marL="12700" indent="0">
              <a:lnSpc>
                <a:spcPct val="100000"/>
              </a:lnSpc>
              <a:spcBef>
                <a:spcPts val="2400"/>
              </a:spcBef>
              <a:buSzPct val="91666"/>
              <a:buNone/>
              <a:tabLst>
                <a:tab pos="241300" algn="l"/>
                <a:tab pos="20574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63474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912812"/>
          </a:xfrm>
        </p:spPr>
        <p:txBody>
          <a:bodyPr/>
          <a:lstStyle/>
          <a:p>
            <a:pPr marL="1731010" lvl="0">
              <a:lnSpc>
                <a:spcPct val="100000"/>
              </a:lnSpc>
              <a:spcBef>
                <a:spcPts val="0"/>
              </a:spcBef>
            </a:pPr>
            <a:r>
              <a:rPr lang="en-US" sz="2000" b="1" spc="-15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MI </a:t>
            </a:r>
            <a:r>
              <a:rPr lang="en-US" sz="2000" b="1" spc="-10" dirty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Strategies </a:t>
            </a:r>
            <a:r>
              <a:rPr lang="en-US" sz="2000" b="1" spc="-15" dirty="0" smtClean="0">
                <a:solidFill>
                  <a:srgbClr val="931200"/>
                </a:solidFill>
                <a:latin typeface="Arial"/>
                <a:ea typeface="+mn-ea"/>
                <a:cs typeface="Arial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9" y="1295400"/>
            <a:ext cx="6475412" cy="7315200"/>
          </a:xfrm>
        </p:spPr>
        <p:txBody>
          <a:bodyPr>
            <a:noAutofit/>
          </a:bodyPr>
          <a:lstStyle/>
          <a:p>
            <a:pPr marL="12700" marR="6350" lvl="0" indent="0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Below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 a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guid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e that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combines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600" i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f the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previou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 strategies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listed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giv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ide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f a sample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600" i="1" spc="-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ssi</a:t>
            </a:r>
            <a:r>
              <a:rPr lang="en-US" sz="16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. This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guid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 more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details abou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600" i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 to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dependin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imp</a:t>
            </a:r>
            <a:r>
              <a:rPr lang="en-US" sz="1600" i="1" spc="-5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rtant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s for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your client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to change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w confident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e they</a:t>
            </a:r>
            <a:r>
              <a:rPr lang="en-US" sz="16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Arial"/>
                <a:cs typeface="Arial"/>
              </a:rPr>
              <a:t>can make a successful change.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95"/>
              </a:lnSpc>
              <a:spcBef>
                <a:spcPts val="1205"/>
              </a:spcBef>
              <a:buFont typeface="Arial"/>
              <a:buChar char="❖"/>
              <a:tabLst>
                <a:tab pos="469900" algn="l"/>
              </a:tabLst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Negotiate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Agenda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permission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discuss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partic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issue.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 use Deciding on 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Topic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sheet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enda.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Courier New"/>
              <a:buChar char="o"/>
            </a:pPr>
            <a:endParaRPr lang="en-US" sz="1200" dirty="0">
              <a:solidFill>
                <a:prstClr val="black"/>
              </a:solidFill>
            </a:endParaRPr>
          </a:p>
          <a:p>
            <a:pPr marL="469265" lvl="0" indent="-227965">
              <a:lnSpc>
                <a:spcPts val="1290"/>
              </a:lnSpc>
              <a:spcBef>
                <a:spcPts val="0"/>
              </a:spcBef>
              <a:buFont typeface="Arial"/>
              <a:buChar char="❖"/>
              <a:tabLst>
                <a:tab pos="469900" algn="l"/>
              </a:tabLst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Assessing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portance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Confidence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19050" lvl="1" indent="-227965" algn="just">
              <a:lnSpc>
                <a:spcPts val="1270"/>
              </a:lnSpc>
              <a:spcBef>
                <a:spcPts val="5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 help me understand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sk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adapted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scale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0-10,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very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important,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174625" lvl="0" indent="0">
              <a:lnSpc>
                <a:spcPts val="1270"/>
              </a:lnSpc>
              <a:spcBef>
                <a:spcPts val="0"/>
              </a:spcBef>
              <a:buNone/>
              <a:tabLst>
                <a:tab pos="1936114" algn="l"/>
              </a:tabLst>
            </a:pPr>
            <a:r>
              <a:rPr lang="en-US" sz="1100" u="sng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(make changes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reduce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risk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hol-related injuries,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lvl="1" indent="-227965">
              <a:lnSpc>
                <a:spcPts val="120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made you choose a (number chosen) 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0?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422275" lvl="1" indent="-227965">
              <a:lnSpc>
                <a:spcPts val="1270"/>
              </a:lnSpc>
              <a:spcBef>
                <a:spcPts val="5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 from a (num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chosen)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(slightly higher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num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er)?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96520" lvl="1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Now,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let’s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say you decided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to (stop drinking,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 smtClean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uce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100" spc="-15" dirty="0" smtClean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 smtClean="0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),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confident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are you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smtClean="0">
                <a:solidFill>
                  <a:prstClr val="black"/>
                </a:solidFill>
                <a:latin typeface="Arial"/>
                <a:cs typeface="Arial"/>
              </a:rPr>
              <a:t>it?</a:t>
            </a:r>
          </a:p>
          <a:p>
            <a:pPr marL="914400" lvl="1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Courier New"/>
                <a:cs typeface="Courier New"/>
              </a:rPr>
              <a:t>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does a (# chosen) 	mean to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you?</a:t>
            </a:r>
          </a:p>
          <a:p>
            <a:pPr marL="914400" lvl="1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made you choose a (number chosen) 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0?</a:t>
            </a:r>
          </a:p>
          <a:p>
            <a:pPr marL="914400" lvl="1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move from a (num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chosen)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(slightly higher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number)?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96520" lvl="1">
              <a:lnSpc>
                <a:spcPts val="1270"/>
              </a:lnSpc>
              <a:spcBef>
                <a:spcPts val="0"/>
              </a:spcBef>
              <a:buFont typeface="Courier New"/>
              <a:buChar char="o"/>
              <a:tabLst>
                <a:tab pos="927100" algn="l"/>
              </a:tabLst>
            </a:pP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low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importance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0665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increase importance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Explore whether they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torn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>
              <a:lnSpc>
                <a:spcPts val="1265"/>
              </a:lnSpc>
              <a:spcBef>
                <a:spcPts val="0"/>
              </a:spcBef>
              <a:buFont typeface="Arial"/>
              <a:buChar char="▪"/>
              <a:tabLst>
                <a:tab pos="11563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 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lvl="2">
              <a:lnSpc>
                <a:spcPts val="1265"/>
              </a:lnSpc>
              <a:spcBef>
                <a:spcPts val="0"/>
              </a:spcBef>
              <a:buFont typeface="Arial"/>
              <a:buChar char="▪"/>
              <a:tabLst>
                <a:tab pos="11563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 bad 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5700" marR="92710" lvl="2">
              <a:lnSpc>
                <a:spcPts val="1270"/>
              </a:lnSpc>
              <a:spcBef>
                <a:spcPts val="55"/>
              </a:spcBef>
              <a:buFont typeface="Arial"/>
              <a:buChar char="▪"/>
              <a:tabLst>
                <a:tab pos="115633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your loved ones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amily,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friends),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important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lvl="2" indent="0">
              <a:lnSpc>
                <a:spcPts val="1100"/>
              </a:lnSpc>
              <a:spcBef>
                <a:spcPts val="76"/>
              </a:spcBef>
              <a:buFont typeface="Arial"/>
              <a:buChar char="▪"/>
            </a:pPr>
            <a:endParaRPr lang="en-US" sz="1100" dirty="0">
              <a:solidFill>
                <a:prstClr val="black"/>
              </a:solidFill>
            </a:endParaRPr>
          </a:p>
          <a:p>
            <a:pPr marL="88265" lvl="0" indent="0">
              <a:lnSpc>
                <a:spcPts val="1175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 hig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 impor</a:t>
            </a:r>
            <a:r>
              <a:rPr lang="en-US" sz="10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anc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bu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lo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confi</a:t>
            </a:r>
            <a:r>
              <a:rPr lang="en-US" sz="1000" spc="-5" dirty="0">
                <a:solidFill>
                  <a:prstClr val="black"/>
                </a:solidFill>
                <a:latin typeface="Arial"/>
                <a:cs typeface="Arial"/>
              </a:rPr>
              <a:t>den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</a:p>
          <a:p>
            <a:pPr marL="6978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barriers/successes to try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increase 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fidence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do you see as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barriers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succ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past?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successful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then?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 those same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characteristics in yourself or ot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now?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strat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ercome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barriers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ast</a:t>
            </a:r>
            <a:r>
              <a:rPr lang="en-US" sz="1100" spc="-10" dirty="0" smtClean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6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533400"/>
            <a:ext cx="6551612" cy="6381750"/>
          </a:xfrm>
        </p:spPr>
        <p:txBody>
          <a:bodyPr>
            <a:noAutofit/>
          </a:bodyPr>
          <a:lstStyle/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high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importance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high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confide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ce;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Strengthen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commitment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78105" lvl="1">
              <a:lnSpc>
                <a:spcPts val="1270"/>
              </a:lnSpc>
              <a:spcBef>
                <a:spcPts val="55"/>
              </a:spcBef>
              <a:buFont typeface="Courier New"/>
              <a:buChar char="o"/>
              <a:tabLst>
                <a:tab pos="698500" algn="l"/>
                <a:tab pos="2352040" algn="l"/>
                <a:tab pos="376491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are your main reasons why 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op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nk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u="heavy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drinking, </a:t>
            </a:r>
            <a:r>
              <a:rPr lang="en-US" sz="1100" u="heavy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0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  <a:tab pos="3183255" algn="l"/>
                <a:tab pos="492950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do you hope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accomplish by 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goa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lang="en-US" sz="1100" u="heavy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marR="116205" lvl="1">
              <a:lnSpc>
                <a:spcPts val="1270"/>
              </a:lnSpc>
              <a:spcBef>
                <a:spcPts val="55"/>
              </a:spcBef>
              <a:buFont typeface="Courier New"/>
              <a:buChar char="o"/>
              <a:tabLst>
                <a:tab pos="698500" algn="l"/>
                <a:tab pos="1435735" algn="l"/>
                <a:tab pos="480504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lives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affected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u="heavy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goa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u="heavy" spc="-10" dirty="0">
                <a:solidFill>
                  <a:prstClr val="black"/>
                </a:solidFill>
                <a:latin typeface="Arial"/>
                <a:cs typeface="Arial"/>
              </a:rPr>
              <a:t>change)</a:t>
            </a:r>
            <a:r>
              <a:rPr lang="en-US" sz="1100" u="heavy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100"/>
              </a:lnSpc>
              <a:spcBef>
                <a:spcPts val="71"/>
              </a:spcBef>
              <a:buFont typeface="Courier New"/>
              <a:buChar char="o"/>
            </a:pPr>
            <a:endParaRPr lang="en-US" sz="11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Action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Pla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ning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are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thinking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strat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might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 in 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accomplishing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can accomplish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can you do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 sure you are very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confident?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Courier New"/>
              <a:buChar char="o"/>
            </a:pPr>
            <a:endParaRPr lang="en-US" sz="12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ct val="100000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Closure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Off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Su</a:t>
            </a:r>
            <a:r>
              <a:rPr lang="en-US" sz="1100" spc="-15" dirty="0">
                <a:solidFill>
                  <a:srgbClr val="931200"/>
                </a:solidFill>
                <a:latin typeface="Arial"/>
                <a:cs typeface="Arial"/>
              </a:rPr>
              <a:t>pp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ort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6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can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lvl="1" indent="-227965">
              <a:lnSpc>
                <a:spcPts val="1295"/>
              </a:lnSpc>
              <a:spcBef>
                <a:spcPts val="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 resources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like?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200"/>
              </a:lnSpc>
              <a:spcBef>
                <a:spcPts val="11"/>
              </a:spcBef>
              <a:buFont typeface="Courier New"/>
              <a:buChar char="o"/>
            </a:pPr>
            <a:endParaRPr lang="en-US" sz="1200" dirty="0">
              <a:solidFill>
                <a:prstClr val="black"/>
              </a:solidFill>
            </a:endParaRPr>
          </a:p>
          <a:p>
            <a:pPr marL="241300" lvl="0">
              <a:lnSpc>
                <a:spcPts val="1290"/>
              </a:lnSpc>
              <a:spcBef>
                <a:spcPts val="0"/>
              </a:spcBef>
              <a:buFont typeface="Arial"/>
              <a:buChar char="❖"/>
              <a:tabLst>
                <a:tab pos="241935" algn="l"/>
              </a:tabLst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C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onfidence: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6350" lvl="1" indent="-227965">
              <a:lnSpc>
                <a:spcPts val="1270"/>
              </a:lnSpc>
              <a:spcBef>
                <a:spcPts val="50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After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hearing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plan, I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confident that 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decide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find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goals.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lvl="1" indent="0">
              <a:lnSpc>
                <a:spcPts val="1100"/>
              </a:lnSpc>
              <a:spcBef>
                <a:spcPts val="77"/>
              </a:spcBef>
              <a:buFont typeface="Courier New"/>
              <a:buChar char="o"/>
            </a:pPr>
            <a:endParaRPr lang="en-US" sz="1100" dirty="0">
              <a:solidFill>
                <a:prstClr val="black"/>
              </a:solidFill>
            </a:endParaRPr>
          </a:p>
          <a:p>
            <a:pPr marL="2406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241300" algn="l"/>
              </a:tabLst>
            </a:pPr>
            <a:r>
              <a:rPr lang="en-US" sz="1100" spc="-10" dirty="0">
                <a:solidFill>
                  <a:srgbClr val="931200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931200"/>
                </a:solidFill>
                <a:latin typeface="Arial"/>
                <a:cs typeface="Arial"/>
              </a:rPr>
              <a:t>Appreciation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7865" marR="163830" lvl="1">
              <a:lnSpc>
                <a:spcPts val="1260"/>
              </a:lnSpc>
              <a:spcBef>
                <a:spcPts val="65"/>
              </a:spcBef>
              <a:buFont typeface="Courier New"/>
              <a:buChar char="o"/>
              <a:tabLst>
                <a:tab pos="698500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really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appreciate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willingness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tackle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difficult iss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 thank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today.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58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060575"/>
            <a:ext cx="5829300" cy="3502025"/>
          </a:xfrm>
        </p:spPr>
        <p:txBody>
          <a:bodyPr/>
          <a:lstStyle/>
          <a:p>
            <a:pPr marL="12700" marR="6350" lvl="0" indent="-12700">
              <a:lnSpc>
                <a:spcPts val="4140"/>
              </a:lnSpc>
              <a:spcBef>
                <a:spcPts val="0"/>
              </a:spcBef>
            </a:pPr>
            <a:r>
              <a:rPr lang="en-US" sz="3600" dirty="0"/>
              <a:t>Steps</a:t>
            </a:r>
            <a:r>
              <a:rPr lang="en-US" sz="3600" spc="-5" dirty="0"/>
              <a:t> </a:t>
            </a:r>
            <a:r>
              <a:rPr lang="en-US" sz="3600" spc="-20" dirty="0"/>
              <a:t>to</a:t>
            </a:r>
            <a:r>
              <a:rPr lang="en-US" sz="3600" dirty="0"/>
              <a:t> </a:t>
            </a:r>
            <a:r>
              <a:rPr lang="en-US" sz="3600" spc="-25" dirty="0"/>
              <a:t>Begin</a:t>
            </a:r>
            <a:r>
              <a:rPr lang="en-US" sz="3600" spc="-15" dirty="0"/>
              <a:t> </a:t>
            </a:r>
            <a:r>
              <a:rPr lang="en-US" sz="3600" spc="-15" dirty="0" smtClean="0"/>
              <a:t/>
            </a:r>
            <a:br>
              <a:rPr lang="en-US" sz="3600" spc="-15" dirty="0" smtClean="0"/>
            </a:br>
            <a:r>
              <a:rPr lang="en-US" sz="3600" spc="-25" dirty="0" smtClean="0"/>
              <a:t>Using</a:t>
            </a:r>
            <a:r>
              <a:rPr lang="en-US" sz="3600" spc="5" dirty="0" smtClean="0"/>
              <a:t> </a:t>
            </a:r>
            <a:r>
              <a:rPr lang="en-US" sz="3600" spc="-20" dirty="0"/>
              <a:t>MI</a:t>
            </a:r>
            <a:r>
              <a:rPr lang="en-US" sz="3600" dirty="0"/>
              <a:t> </a:t>
            </a:r>
            <a:r>
              <a:rPr lang="en-US" sz="3600" spc="-20" dirty="0"/>
              <a:t>with</a:t>
            </a:r>
            <a:r>
              <a:rPr lang="en-US" sz="3600" spc="-5" dirty="0"/>
              <a:t> </a:t>
            </a:r>
            <a:r>
              <a:rPr lang="en-US" sz="3600" spc="-25" dirty="0" smtClean="0"/>
              <a:t>Clients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2508504" y="2454400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915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14" y="2549525"/>
            <a:ext cx="6534341" cy="498475"/>
          </a:xfrm>
        </p:spPr>
        <p:txBody>
          <a:bodyPr/>
          <a:lstStyle/>
          <a:p>
            <a:pPr marL="1795780" lvl="0">
              <a:lnSpc>
                <a:spcPct val="100000"/>
              </a:lnSpc>
              <a:spcBef>
                <a:spcPts val="0"/>
              </a:spcBef>
            </a:pPr>
            <a:r>
              <a:rPr lang="en-US" sz="2000" spc="-10" dirty="0"/>
              <a:t>Putting It </a:t>
            </a:r>
            <a:r>
              <a:rPr lang="en-US" sz="2000" spc="-15" dirty="0"/>
              <a:t>Al</a:t>
            </a:r>
            <a:r>
              <a:rPr lang="en-US" sz="2000" spc="-10" dirty="0"/>
              <a:t>l</a:t>
            </a:r>
            <a:r>
              <a:rPr lang="en-US" sz="2000" dirty="0"/>
              <a:t> </a:t>
            </a:r>
            <a:r>
              <a:rPr lang="en-US" sz="2000" spc="-15" dirty="0" smtClean="0"/>
              <a:t>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3067050"/>
            <a:ext cx="6702425" cy="6381750"/>
          </a:xfrm>
        </p:spPr>
        <p:txBody>
          <a:bodyPr/>
          <a:lstStyle/>
          <a:p>
            <a:pPr marL="12700" marR="23495" lvl="0" indent="0">
              <a:lnSpc>
                <a:spcPts val="1270"/>
              </a:lnSpc>
              <a:spcBef>
                <a:spcPts val="1295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this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manual we have presented 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useful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ide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together.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element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reflections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which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toward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using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rviewing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style,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section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started.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2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 would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 to offer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ncouragement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 started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offering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session. 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pists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 every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during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act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oorer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outc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 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sect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menu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options.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ready.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 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reacts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interest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providing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advice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ormation: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ask-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provide-ask).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141605" lvl="0" indent="0">
              <a:lnSpc>
                <a:spcPct val="9580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Another way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layout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various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materials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artists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crafts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traditi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artists,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“supplies,”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plants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creating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dyes;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various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bjects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paint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brushes;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beading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crafts;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materials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silverwork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stones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materials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pottery.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Not all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tools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materials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every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oject.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(client)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unique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 takes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skill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ition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artist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(counselor)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hen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object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(MI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option)</a:t>
            </a:r>
            <a:r>
              <a:rPr lang="en-US" sz="11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b="1" spc="-1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703072" y="889761"/>
            <a:ext cx="1770634" cy="176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8562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839788"/>
            <a:ext cx="6702425" cy="1293812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spc="-10" dirty="0"/>
              <a:t>Getting</a:t>
            </a:r>
            <a:r>
              <a:rPr lang="en-US" sz="2000" spc="-5" dirty="0"/>
              <a:t> </a:t>
            </a:r>
            <a:r>
              <a:rPr lang="en-US" sz="2000" spc="-10" dirty="0"/>
              <a:t>Started</a:t>
            </a:r>
            <a:r>
              <a:rPr lang="en-US" sz="2000" dirty="0"/>
              <a:t> </a:t>
            </a:r>
            <a:r>
              <a:rPr lang="en-US" sz="2000" spc="-10" dirty="0"/>
              <a:t>with</a:t>
            </a:r>
            <a:r>
              <a:rPr lang="en-US" sz="2000" dirty="0"/>
              <a:t> </a:t>
            </a:r>
            <a:r>
              <a:rPr lang="en-US" sz="2000" spc="-15" dirty="0" smtClean="0"/>
              <a:t>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981200"/>
            <a:ext cx="6702425" cy="6381750"/>
          </a:xfrm>
        </p:spPr>
        <p:txBody>
          <a:bodyPr/>
          <a:lstStyle/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Or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ie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nta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ti</a:t>
            </a:r>
            <a:r>
              <a:rPr lang="en-US" sz="1200" b="1" spc="-2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lvl="0" indent="-227965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Introductio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30480" lvl="0" indent="-227965">
              <a:lnSpc>
                <a:spcPts val="1270"/>
              </a:lnSpc>
              <a:spcBef>
                <a:spcPts val="5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limits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confid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ntiality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(suicidality,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homicidality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child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elder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others required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organiz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law)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Describing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 be,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often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meet,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partners,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accept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(MI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resistant 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Develop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port/Work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developing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partnership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environment/relationship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discl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heali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52069" lvl="0" indent="-227965">
              <a:lnSpc>
                <a:spcPct val="958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draw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uences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disharmony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themselves,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amili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communities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cos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os.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(Where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discrepa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cy?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rfering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harmony?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ealth? Spirituality?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Values?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model?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Contributions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kin, clans,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etc.)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96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5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Possible topics for a first or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ear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sessi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200" b="1" spc="-3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200" spc="-5" dirty="0">
                <a:solidFill>
                  <a:srgbClr val="931200"/>
                </a:solidFill>
                <a:latin typeface="Arial"/>
                <a:cs typeface="Arial"/>
              </a:rPr>
              <a:t>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350" lvl="0">
              <a:lnSpc>
                <a:spcPct val="958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 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started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  time).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exampl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until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finis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ed.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material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(instead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alcohol)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relaxation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increasi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recreatio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 activities.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87020" lvl="0" indent="-227965">
              <a:lnSpc>
                <a:spcPts val="1270"/>
              </a:lnSpc>
              <a:spcBef>
                <a:spcPts val="3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(hassl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downside: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term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only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slightly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negative).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summaries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 hassles until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finis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32-33)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54000" lvl="0" indent="-227965">
              <a:lnSpc>
                <a:spcPts val="126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heard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negatives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alcohol,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doubl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-sided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reflections (begin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bad)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32).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6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ear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ay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dr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aw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out </a:t>
            </a:r>
            <a:r>
              <a:rPr lang="en-US" sz="1200" b="1" i="1" spc="-15" dirty="0">
                <a:solidFill>
                  <a:srgbClr val="931200"/>
                </a:solidFill>
                <a:latin typeface="Arial"/>
                <a:cs typeface="Arial"/>
              </a:rPr>
              <a:t>chang</a:t>
            </a:r>
            <a:r>
              <a:rPr lang="en-US" sz="1200" b="1" i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i="1" dirty="0">
                <a:solidFill>
                  <a:srgbClr val="931200"/>
                </a:solidFill>
                <a:latin typeface="Arial"/>
                <a:cs typeface="Arial"/>
              </a:rPr>
              <a:t> talk</a:t>
            </a:r>
            <a:r>
              <a:rPr lang="en-US" sz="1200" b="1" i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from the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client: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31750" lvl="0" indent="-227965">
              <a:lnSpc>
                <a:spcPct val="957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learned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ulers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assess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importance,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confidence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 drinking.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pending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-47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details).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Advic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or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information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giving: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23520" lvl="0" indent="-227965">
              <a:lnSpc>
                <a:spcPts val="1270"/>
              </a:lnSpc>
              <a:spcBef>
                <a:spcPts val="5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resist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information,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correcting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misinfo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rmation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giving advice,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“ask-provide-ask”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option.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4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When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client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torn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bet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ee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n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continu</a:t>
            </a:r>
            <a:r>
              <a:rPr lang="en-US" sz="1200" b="1" spc="-3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ng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drink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changin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their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drinking: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271780" lvl="0" indent="-227965">
              <a:lnSpc>
                <a:spcPts val="1270"/>
              </a:lnSpc>
              <a:spcBef>
                <a:spcPts val="5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Communicate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normal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continue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3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544068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3013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685800"/>
            <a:ext cx="6702425" cy="6381750"/>
          </a:xfrm>
        </p:spPr>
        <p:txBody>
          <a:bodyPr/>
          <a:lstStyle/>
          <a:p>
            <a:pPr marL="469265" lvl="0" indent="-227965">
              <a:lnSpc>
                <a:spcPts val="129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achieve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benefits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without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king.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felt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else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turned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ck.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switched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rol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advice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6350" lvl="0" indent="-227965">
              <a:lnSpc>
                <a:spcPts val="1270"/>
              </a:lnSpc>
              <a:spcBef>
                <a:spcPts val="5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permission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suggestions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(usually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suggest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idea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time,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absti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(also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sobr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iety sampling)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fewer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amount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able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commit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(three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months,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week,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64"/>
              </a:spcBef>
              <a:buFont typeface="Arial"/>
              <a:buChar char="❖"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32829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When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ould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like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encourag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mor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spc="-2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chang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talk (related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good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outcomes)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som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options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are: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0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readin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rulers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(cons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(pros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imagine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43815" lvl="0" indent="-227965">
              <a:lnSpc>
                <a:spcPts val="1260"/>
              </a:lnSpc>
              <a:spcBef>
                <a:spcPts val="65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imagine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life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better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af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prepared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torn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anging).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Font typeface="Arial"/>
              <a:buChar char="❖"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42"/>
              </a:spcBef>
              <a:buFont typeface="Arial"/>
              <a:buChar char="❖"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When the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verbal</a:t>
            </a:r>
            <a:r>
              <a:rPr lang="en-US" sz="1200" b="1" spc="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commit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s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to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changin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drinking,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som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options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 are: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affirm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(when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succ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ssful)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refl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ct)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they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now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rainstorm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choose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one(s)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lvl="0">
              <a:lnSpc>
                <a:spcPts val="1265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interfere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6465" marR="36830" lvl="0">
              <a:lnSpc>
                <a:spcPts val="1260"/>
              </a:lnSpc>
              <a:spcBef>
                <a:spcPts val="65"/>
              </a:spcBef>
              <a:buNone/>
              <a:tabLst>
                <a:tab pos="926465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Courier New"/>
                <a:cs typeface="Courier New"/>
              </a:rPr>
              <a:t>o	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Could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follow-up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aski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lans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overcome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obstacles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brai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storm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deal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 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interfere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363220" lvl="0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(again,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brainstorm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measure success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plan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265" marR="66040" lvl="0" indent="-227965">
              <a:lnSpc>
                <a:spcPts val="1270"/>
              </a:lnSpc>
              <a:spcBef>
                <a:spcPts val="0"/>
              </a:spcBef>
              <a:buFont typeface="Arial"/>
              <a:buChar char="❖"/>
              <a:tabLst>
                <a:tab pos="470534" algn="l"/>
              </a:tabLst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down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becoming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again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 changing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68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410"/>
              </a:lnSpc>
              <a:spcBef>
                <a:spcPts val="0"/>
              </a:spcBef>
              <a:buNone/>
            </a:pP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t </a:t>
            </a:r>
            <a:r>
              <a:rPr lang="en-US" sz="1200" b="1" spc="-15" dirty="0">
                <a:solidFill>
                  <a:srgbClr val="931200"/>
                </a:solidFill>
                <a:latin typeface="Arial"/>
                <a:cs typeface="Arial"/>
              </a:rPr>
              <a:t>en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931200"/>
                </a:solidFill>
                <a:latin typeface="Arial"/>
                <a:cs typeface="Arial"/>
              </a:rPr>
              <a:t>of</a:t>
            </a:r>
            <a:r>
              <a:rPr lang="en-US"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200" b="1" spc="-5" dirty="0">
                <a:solidFill>
                  <a:srgbClr val="931200"/>
                </a:solidFill>
                <a:latin typeface="Arial"/>
                <a:cs typeface="Arial"/>
              </a:rPr>
              <a:t>session: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98425" lvl="0" indent="-457834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Ask about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setting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 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appoi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tment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desirabl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lat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check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 to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see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goi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Express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appr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eciation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positive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tcomes.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302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1941513"/>
            <a:ext cx="6702425" cy="1106487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spc="-10" dirty="0"/>
              <a:t>Overall</a:t>
            </a:r>
            <a:r>
              <a:rPr lang="en-US" sz="2000" spc="-5" dirty="0"/>
              <a:t> </a:t>
            </a:r>
            <a:r>
              <a:rPr lang="en-US" sz="2000" spc="-15" dirty="0"/>
              <a:t>MI</a:t>
            </a:r>
            <a:r>
              <a:rPr lang="en-US" sz="2000" dirty="0"/>
              <a:t> </a:t>
            </a:r>
            <a:r>
              <a:rPr lang="en-US" sz="2000" spc="-15" dirty="0"/>
              <a:t>Goals</a:t>
            </a:r>
            <a:r>
              <a:rPr lang="en-US" sz="2000" spc="-5" dirty="0"/>
              <a:t> </a:t>
            </a:r>
            <a:r>
              <a:rPr lang="en-US" sz="2000" spc="-10" dirty="0"/>
              <a:t>for</a:t>
            </a:r>
            <a:r>
              <a:rPr lang="en-US" sz="2000" dirty="0"/>
              <a:t> </a:t>
            </a:r>
            <a:r>
              <a:rPr lang="en-US" sz="2000" spc="-15" dirty="0" smtClean="0"/>
              <a:t>Clinicians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3143250"/>
            <a:ext cx="6702425" cy="6381750"/>
          </a:xfrm>
        </p:spPr>
        <p:txBody>
          <a:bodyPr/>
          <a:lstStyle/>
          <a:p>
            <a:pPr marL="175260" lvl="0" indent="-162560">
              <a:lnSpc>
                <a:spcPct val="100000"/>
              </a:lnSpc>
              <a:spcBef>
                <a:spcPts val="0"/>
              </a:spcBef>
              <a:buFont typeface="Arial"/>
              <a:buAutoNum type="arabicParenR"/>
              <a:tabLst>
                <a:tab pos="175895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Decrease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resistance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Font typeface="Arial"/>
              <a:buAutoNum type="arabicParenR"/>
            </a:pPr>
            <a:endParaRPr lang="en-US" sz="1200" dirty="0">
              <a:solidFill>
                <a:prstClr val="black"/>
              </a:solidFill>
            </a:endParaRPr>
          </a:p>
          <a:p>
            <a:pPr marL="175260" lvl="0" indent="-162560">
              <a:lnSpc>
                <a:spcPct val="100000"/>
              </a:lnSpc>
              <a:spcBef>
                <a:spcPts val="0"/>
              </a:spcBef>
              <a:buFont typeface="Arial"/>
              <a:buAutoNum type="arabicParenR"/>
              <a:tabLst>
                <a:tab pos="175895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Increase t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alk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Font typeface="Arial"/>
              <a:buAutoNum type="arabicParenR"/>
            </a:pPr>
            <a:endParaRPr lang="en-US" sz="1200" dirty="0">
              <a:solidFill>
                <a:prstClr val="black"/>
              </a:solidFill>
            </a:endParaRPr>
          </a:p>
          <a:p>
            <a:pPr marL="175260" lvl="0" indent="-162560">
              <a:lnSpc>
                <a:spcPct val="100000"/>
              </a:lnSpc>
              <a:spcBef>
                <a:spcPts val="0"/>
              </a:spcBef>
              <a:buFont typeface="Arial"/>
              <a:buAutoNum type="arabicParenR"/>
              <a:tabLst>
                <a:tab pos="175895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Express confidence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possible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Font typeface="Arial"/>
              <a:buAutoNum type="arabicParenR"/>
            </a:pPr>
            <a:endParaRPr lang="en-US" sz="1200" dirty="0">
              <a:solidFill>
                <a:prstClr val="black"/>
              </a:solidFill>
            </a:endParaRPr>
          </a:p>
          <a:p>
            <a:pPr marL="175260" lvl="0" indent="-162560">
              <a:lnSpc>
                <a:spcPct val="100000"/>
              </a:lnSpc>
              <a:spcBef>
                <a:spcPts val="0"/>
              </a:spcBef>
              <a:buFont typeface="Arial"/>
              <a:buAutoNum type="arabicParenR"/>
              <a:tabLst>
                <a:tab pos="175895" algn="l"/>
              </a:tabLst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Support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efforts to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nge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559560" lvl="0" indent="0">
              <a:lnSpc>
                <a:spcPct val="100000"/>
              </a:lnSpc>
              <a:spcBef>
                <a:spcPts val="4800"/>
              </a:spcBef>
              <a:buNone/>
            </a:pPr>
            <a:r>
              <a:rPr lang="en-US" sz="1400" b="1" spc="-10" dirty="0">
                <a:solidFill>
                  <a:srgbClr val="931200"/>
                </a:solidFill>
                <a:latin typeface="Arial"/>
                <a:cs typeface="Arial"/>
              </a:rPr>
              <a:t>* Measures of Success for Clinicians*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050"/>
              </a:lnSpc>
              <a:spcBef>
                <a:spcPts val="28"/>
              </a:spcBef>
              <a:buNone/>
            </a:pPr>
            <a:endParaRPr lang="en-US" sz="105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Talk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less t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does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43305" lvl="0" indent="0">
              <a:lnSpc>
                <a:spcPts val="2530"/>
              </a:lnSpc>
              <a:spcBef>
                <a:spcPts val="28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resp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says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reflection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 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average,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twice for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estion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sk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ts val="2530"/>
              </a:lnSpc>
              <a:spcBef>
                <a:spcPts val="0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When you r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eflect,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plex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reflections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(par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phrase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summarize)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half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ti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 When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questions,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ask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ostly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open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q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estions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925"/>
              </a:spcBef>
              <a:buNone/>
            </a:pP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Avoid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getti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ahead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client's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readiness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level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147904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8457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259" y="1126743"/>
            <a:ext cx="6238240" cy="782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3025">
              <a:lnSpc>
                <a:spcPct val="100000"/>
              </a:lnSpc>
            </a:pPr>
            <a:r>
              <a:rPr sz="2000" b="1" spc="-15" dirty="0">
                <a:solidFill>
                  <a:srgbClr val="931200"/>
                </a:solidFill>
                <a:latin typeface="Arial"/>
                <a:cs typeface="Arial"/>
              </a:rPr>
              <a:t>Are your MI </a:t>
            </a:r>
            <a:r>
              <a:rPr sz="2000" b="1" spc="-20" dirty="0">
                <a:solidFill>
                  <a:srgbClr val="931200"/>
                </a:solidFill>
                <a:latin typeface="Arial"/>
                <a:cs typeface="Arial"/>
              </a:rPr>
              <a:t>sk</a:t>
            </a:r>
            <a:r>
              <a:rPr sz="2000" b="1" spc="-10" dirty="0">
                <a:solidFill>
                  <a:srgbClr val="931200"/>
                </a:solidFill>
                <a:latin typeface="Arial"/>
                <a:cs typeface="Arial"/>
              </a:rPr>
              <a:t>ills</a:t>
            </a:r>
            <a:r>
              <a:rPr sz="20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31200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931200"/>
                </a:solidFill>
                <a:latin typeface="Arial"/>
                <a:cs typeface="Arial"/>
              </a:rPr>
              <a:t>mp</a:t>
            </a:r>
            <a:r>
              <a:rPr sz="2000" b="1" spc="-15" dirty="0">
                <a:solidFill>
                  <a:srgbClr val="931200"/>
                </a:solidFill>
                <a:latin typeface="Arial"/>
                <a:cs typeface="Arial"/>
              </a:rPr>
              <a:t>roving?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i="1" spc="-10" dirty="0">
                <a:latin typeface="Arial"/>
                <a:cs typeface="Arial"/>
              </a:rPr>
              <a:t>Your </a:t>
            </a:r>
            <a:r>
              <a:rPr sz="1200" b="1" i="1" spc="-15" dirty="0">
                <a:latin typeface="Arial"/>
                <a:cs typeface="Arial"/>
              </a:rPr>
              <a:t>client</a:t>
            </a:r>
            <a:r>
              <a:rPr sz="1200" b="1" i="1" spc="-10" dirty="0">
                <a:latin typeface="Arial"/>
                <a:cs typeface="Arial"/>
              </a:rPr>
              <a:t>s</a:t>
            </a:r>
            <a:r>
              <a:rPr sz="1200" b="1" i="1" spc="5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ar</a:t>
            </a:r>
            <a:r>
              <a:rPr sz="1200" b="1" i="1" dirty="0">
                <a:latin typeface="Arial"/>
                <a:cs typeface="Arial"/>
              </a:rPr>
              <a:t>e </a:t>
            </a:r>
            <a:r>
              <a:rPr sz="1200" b="1" i="1" spc="-15" dirty="0">
                <a:latin typeface="Arial"/>
                <a:cs typeface="Arial"/>
              </a:rPr>
              <a:t>you</a:t>
            </a:r>
            <a:r>
              <a:rPr sz="1200" b="1" i="1" spc="-5" dirty="0">
                <a:latin typeface="Arial"/>
                <a:cs typeface="Arial"/>
              </a:rPr>
              <a:t>r</a:t>
            </a:r>
            <a:r>
              <a:rPr sz="1200" b="1" i="1" dirty="0">
                <a:latin typeface="Arial"/>
                <a:cs typeface="Arial"/>
              </a:rPr>
              <a:t> best teachers </a:t>
            </a:r>
            <a:r>
              <a:rPr sz="1200" b="1" i="1" spc="-10" dirty="0">
                <a:latin typeface="Arial"/>
                <a:cs typeface="Arial"/>
              </a:rPr>
              <a:t>of</a:t>
            </a:r>
            <a:r>
              <a:rPr sz="1200" b="1" i="1" dirty="0">
                <a:latin typeface="Arial"/>
                <a:cs typeface="Arial"/>
              </a:rPr>
              <a:t> </a:t>
            </a:r>
            <a:r>
              <a:rPr sz="1200" b="1" i="1" spc="-15" dirty="0">
                <a:latin typeface="Arial"/>
                <a:cs typeface="Arial"/>
              </a:rPr>
              <a:t>M</a:t>
            </a:r>
            <a:r>
              <a:rPr sz="1200" b="1" i="1" spc="-5" dirty="0">
                <a:latin typeface="Arial"/>
                <a:cs typeface="Arial"/>
              </a:rPr>
              <a:t>I.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"/>
              </a:spcBef>
            </a:pPr>
            <a:endParaRPr sz="1200"/>
          </a:p>
          <a:p>
            <a:pPr marL="12700">
              <a:lnSpc>
                <a:spcPts val="1295"/>
              </a:lnSpc>
            </a:pPr>
            <a:r>
              <a:rPr sz="1100" b="1" spc="-10" dirty="0">
                <a:latin typeface="Arial"/>
                <a:cs typeface="Arial"/>
              </a:rPr>
              <a:t>“</a:t>
            </a:r>
            <a:r>
              <a:rPr sz="1100" spc="-10" dirty="0">
                <a:latin typeface="Arial"/>
                <a:cs typeface="Arial"/>
              </a:rPr>
              <a:t>We have two ears and one mouth, so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-10" dirty="0">
                <a:latin typeface="Arial"/>
                <a:cs typeface="Arial"/>
              </a:rPr>
              <a:t>we can </a:t>
            </a:r>
            <a:r>
              <a:rPr sz="1100" spc="-5" dirty="0">
                <a:latin typeface="Arial"/>
                <a:cs typeface="Arial"/>
              </a:rPr>
              <a:t>listen </a:t>
            </a:r>
            <a:r>
              <a:rPr sz="1100" spc="-1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talk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less”</a:t>
            </a:r>
            <a:endParaRPr sz="1100">
              <a:latin typeface="Arial"/>
              <a:cs typeface="Arial"/>
            </a:endParaRPr>
          </a:p>
          <a:p>
            <a:pPr marL="12700" indent="2743200">
              <a:lnSpc>
                <a:spcPts val="1295"/>
              </a:lnSpc>
            </a:pPr>
            <a:r>
              <a:rPr sz="1100" i="1" spc="-10" dirty="0">
                <a:latin typeface="Arial"/>
                <a:cs typeface="Arial"/>
              </a:rPr>
              <a:t>~ </a:t>
            </a:r>
            <a:r>
              <a:rPr sz="1100" i="1" spc="-5" dirty="0">
                <a:latin typeface="Arial"/>
                <a:cs typeface="Arial"/>
              </a:rPr>
              <a:t>Epictetus, </a:t>
            </a:r>
            <a:r>
              <a:rPr sz="1100" i="1" spc="-10" dirty="0">
                <a:latin typeface="Arial"/>
                <a:cs typeface="Arial"/>
              </a:rPr>
              <a:t>a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R</a:t>
            </a:r>
            <a:r>
              <a:rPr sz="1100" i="1" spc="-5" dirty="0">
                <a:latin typeface="Arial"/>
                <a:cs typeface="Arial"/>
              </a:rPr>
              <a:t>o</a:t>
            </a:r>
            <a:r>
              <a:rPr sz="1100" i="1" spc="-20" dirty="0">
                <a:latin typeface="Arial"/>
                <a:cs typeface="Arial"/>
              </a:rPr>
              <a:t>m</a:t>
            </a:r>
            <a:r>
              <a:rPr sz="1100" i="1" spc="-10" dirty="0">
                <a:latin typeface="Arial"/>
                <a:cs typeface="Arial"/>
              </a:rPr>
              <a:t>an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p</a:t>
            </a:r>
            <a:r>
              <a:rPr sz="1100" i="1" spc="-5" dirty="0">
                <a:latin typeface="Arial"/>
                <a:cs typeface="Arial"/>
              </a:rPr>
              <a:t>hilosopher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(</a:t>
            </a:r>
            <a:r>
              <a:rPr sz="1100" i="1" spc="-15" dirty="0">
                <a:latin typeface="Arial"/>
                <a:cs typeface="Arial"/>
              </a:rPr>
              <a:t>5</a:t>
            </a:r>
            <a:r>
              <a:rPr sz="1100" i="1" spc="-10" dirty="0">
                <a:latin typeface="Arial"/>
                <a:cs typeface="Arial"/>
              </a:rPr>
              <a:t>5AD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–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135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AD)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>
              <a:lnSpc>
                <a:spcPts val="1295"/>
              </a:lnSpc>
            </a:pPr>
            <a:r>
              <a:rPr sz="1100" spc="-5" dirty="0">
                <a:latin typeface="Arial"/>
                <a:cs typeface="Arial"/>
              </a:rPr>
              <a:t>“Creator </a:t>
            </a:r>
            <a:r>
              <a:rPr sz="1100" spc="-10" dirty="0">
                <a:latin typeface="Arial"/>
                <a:cs typeface="Arial"/>
              </a:rPr>
              <a:t>gave you two </a:t>
            </a:r>
            <a:r>
              <a:rPr sz="1100" spc="-5" dirty="0">
                <a:latin typeface="Arial"/>
                <a:cs typeface="Arial"/>
              </a:rPr>
              <a:t>ears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mouth,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y</a:t>
            </a:r>
            <a:r>
              <a:rPr sz="1100" spc="-10" dirty="0">
                <a:latin typeface="Arial"/>
                <a:cs typeface="Arial"/>
              </a:rPr>
              <a:t>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list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twice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much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speak”</a:t>
            </a:r>
            <a:endParaRPr sz="1100">
              <a:latin typeface="Arial"/>
              <a:cs typeface="Arial"/>
            </a:endParaRPr>
          </a:p>
          <a:p>
            <a:pPr marL="12700" indent="2743200">
              <a:lnSpc>
                <a:spcPts val="1295"/>
              </a:lnSpc>
            </a:pPr>
            <a:r>
              <a:rPr sz="1100" i="1" spc="-10" dirty="0">
                <a:latin typeface="Arial"/>
                <a:cs typeface="Arial"/>
              </a:rPr>
              <a:t>~ Two Haw</a:t>
            </a:r>
            <a:r>
              <a:rPr sz="1100" i="1" spc="-5" dirty="0">
                <a:latin typeface="Arial"/>
                <a:cs typeface="Arial"/>
              </a:rPr>
              <a:t>ks’</a:t>
            </a:r>
            <a:r>
              <a:rPr sz="1100" i="1" spc="-1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grandfather,</a:t>
            </a:r>
            <a:r>
              <a:rPr sz="1100" i="1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Lakota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100"/>
              </a:lnSpc>
            </a:pPr>
            <a:endParaRPr sz="1100"/>
          </a:p>
          <a:p>
            <a:pPr>
              <a:lnSpc>
                <a:spcPts val="1400"/>
              </a:lnSpc>
              <a:spcBef>
                <a:spcPts val="81"/>
              </a:spcBef>
            </a:pPr>
            <a:endParaRPr sz="1400"/>
          </a:p>
          <a:p>
            <a:pPr marL="12700">
              <a:lnSpc>
                <a:spcPts val="1410"/>
              </a:lnSpc>
            </a:pP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Reflectiv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Listening</a:t>
            </a:r>
            <a:endParaRPr sz="1200">
              <a:latin typeface="Arial"/>
              <a:cs typeface="Arial"/>
            </a:endParaRPr>
          </a:p>
          <a:p>
            <a:pPr marL="469265" marR="6350" indent="-227965">
              <a:lnSpc>
                <a:spcPct val="958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accurate</a:t>
            </a:r>
            <a:r>
              <a:rPr sz="1100" spc="-5" dirty="0">
                <a:latin typeface="Arial"/>
                <a:cs typeface="Arial"/>
              </a:rPr>
              <a:t> reflection,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y</a:t>
            </a:r>
            <a:r>
              <a:rPr sz="1100" spc="-10" dirty="0">
                <a:latin typeface="Arial"/>
                <a:cs typeface="Arial"/>
              </a:rPr>
              <a:t>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agree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(remember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simple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agreement</a:t>
            </a:r>
            <a:r>
              <a:rPr sz="1100" spc="-5" dirty="0">
                <a:latin typeface="Arial"/>
                <a:cs typeface="Arial"/>
              </a:rPr>
              <a:t> might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mean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really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agree)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usually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ntinue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talki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opic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depth. 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was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summary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statement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 </a:t>
            </a:r>
            <a:r>
              <a:rPr sz="1100" spc="-10" dirty="0">
                <a:latin typeface="Arial"/>
                <a:cs typeface="Arial"/>
              </a:rPr>
              <a:t>says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were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accurate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spc="-5" dirty="0">
                <a:latin typeface="Arial"/>
                <a:cs typeface="Arial"/>
              </a:rPr>
              <a:t> understanding,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another</a:t>
            </a:r>
            <a:r>
              <a:rPr sz="1100" spc="-5" dirty="0">
                <a:latin typeface="Arial"/>
                <a:cs typeface="Arial"/>
              </a:rPr>
              <a:t> topic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“key”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question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 next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step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client.</a:t>
            </a:r>
            <a:endParaRPr sz="1100">
              <a:latin typeface="Arial"/>
              <a:cs typeface="Arial"/>
            </a:endParaRPr>
          </a:p>
          <a:p>
            <a:pPr marL="469265" marR="200025" indent="-227965" algn="just">
              <a:lnSpc>
                <a:spcPts val="1270"/>
              </a:lnSpc>
              <a:spcBef>
                <a:spcPts val="30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wrong,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eith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correct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(good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outc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me)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talking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(bad outcome).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offer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correct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refl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ction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sometimes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expected;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many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spc="-5" dirty="0">
                <a:latin typeface="Arial"/>
                <a:cs typeface="Arial"/>
              </a:rPr>
              <a:t> 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will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lose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patience.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00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 </a:t>
            </a:r>
            <a:r>
              <a:rPr sz="1100" spc="-10" dirty="0">
                <a:latin typeface="Arial"/>
                <a:cs typeface="Arial"/>
              </a:rPr>
              <a:t>seems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overly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agreeable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sign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10" dirty="0">
                <a:latin typeface="Arial"/>
                <a:cs typeface="Arial"/>
              </a:rPr>
              <a:t>n-engagement,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endParaRPr sz="1100">
              <a:latin typeface="Arial"/>
              <a:cs typeface="Arial"/>
            </a:endParaRPr>
          </a:p>
          <a:p>
            <a:pPr marR="3568065" algn="ctr">
              <a:lnSpc>
                <a:spcPts val="1295"/>
              </a:lnSpc>
            </a:pPr>
            <a:r>
              <a:rPr sz="1100" spc="-5" dirty="0">
                <a:latin typeface="Arial"/>
                <a:cs typeface="Arial"/>
              </a:rPr>
              <a:t>just agreei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</a:t>
            </a:r>
            <a:r>
              <a:rPr sz="1100" spc="-15" dirty="0">
                <a:latin typeface="Arial"/>
                <a:cs typeface="Arial"/>
              </a:rPr>
              <a:t>p</a:t>
            </a:r>
            <a:r>
              <a:rPr sz="1100" spc="-5" dirty="0">
                <a:latin typeface="Arial"/>
                <a:cs typeface="Arial"/>
              </a:rPr>
              <a:t>ect.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"/>
              </a:spcBef>
            </a:pPr>
            <a:endParaRPr sz="1200"/>
          </a:p>
          <a:p>
            <a:pPr marL="12700">
              <a:lnSpc>
                <a:spcPts val="1410"/>
              </a:lnSpc>
            </a:pP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If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makin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resistanc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or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challeng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statements…</a:t>
            </a:r>
            <a:endParaRPr sz="1200">
              <a:latin typeface="Arial"/>
              <a:cs typeface="Arial"/>
            </a:endParaRPr>
          </a:p>
          <a:p>
            <a:pPr marL="469265" marR="225425" indent="-227965">
              <a:lnSpc>
                <a:spcPct val="957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sign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doing.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Inst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ad,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reflections 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" dirty="0">
                <a:latin typeface="Arial"/>
                <a:cs typeface="Arial"/>
              </a:rPr>
              <a:t> resistance 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aim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understand</a:t>
            </a:r>
            <a:r>
              <a:rPr sz="1100" spc="-5" dirty="0">
                <a:latin typeface="Arial"/>
                <a:cs typeface="Arial"/>
              </a:rPr>
              <a:t>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resista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ef</a:t>
            </a:r>
            <a:r>
              <a:rPr sz="1100" spc="-5" dirty="0">
                <a:latin typeface="Arial"/>
                <a:cs typeface="Arial"/>
              </a:rPr>
              <a:t>fort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get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ack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same</a:t>
            </a:r>
            <a:r>
              <a:rPr sz="1100" spc="-5" dirty="0">
                <a:latin typeface="Arial"/>
                <a:cs typeface="Arial"/>
              </a:rPr>
              <a:t> “team”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partnership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See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pages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32-33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responding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 resistance </a:t>
            </a:r>
            <a:r>
              <a:rPr sz="1100" spc="-10" dirty="0">
                <a:latin typeface="Arial"/>
                <a:cs typeface="Arial"/>
              </a:rPr>
              <a:t>statements.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"/>
              </a:spcBef>
              <a:buFont typeface="Arial"/>
              <a:buChar char="❖"/>
            </a:pPr>
            <a:endParaRPr sz="1200"/>
          </a:p>
          <a:p>
            <a:pPr marL="12700">
              <a:lnSpc>
                <a:spcPts val="1410"/>
              </a:lnSpc>
            </a:pP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If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makin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chang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statements…</a:t>
            </a:r>
            <a:endParaRPr sz="1200">
              <a:latin typeface="Arial"/>
              <a:cs typeface="Arial"/>
            </a:endParaRPr>
          </a:p>
          <a:p>
            <a:pPr marL="469265" marR="140970" indent="-227965">
              <a:lnSpc>
                <a:spcPct val="957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 gr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sign!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Ke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10" dirty="0">
                <a:latin typeface="Arial"/>
                <a:cs typeface="Arial"/>
              </a:rPr>
              <a:t>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let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 doing.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Refl</a:t>
            </a:r>
            <a:r>
              <a:rPr sz="1100" spc="-15" dirty="0">
                <a:latin typeface="Arial"/>
                <a:cs typeface="Arial"/>
              </a:rPr>
              <a:t>e</a:t>
            </a:r>
            <a:r>
              <a:rPr sz="1100" spc="-5" dirty="0">
                <a:latin typeface="Arial"/>
                <a:cs typeface="Arial"/>
              </a:rPr>
              <a:t>ct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these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statements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ask</a:t>
            </a:r>
            <a:r>
              <a:rPr sz="1100" spc="-5" dirty="0">
                <a:latin typeface="Arial"/>
                <a:cs typeface="Arial"/>
              </a:rPr>
              <a:t> for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details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ot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5" dirty="0">
                <a:latin typeface="Arial"/>
                <a:cs typeface="Arial"/>
              </a:rPr>
              <a:t>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examples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</a:t>
            </a:r>
            <a:r>
              <a:rPr sz="1100" spc="-5" dirty="0">
                <a:latin typeface="Arial"/>
                <a:cs typeface="Arial"/>
              </a:rPr>
              <a:t> 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</a:t>
            </a:r>
            <a:r>
              <a:rPr sz="1100" spc="-5" dirty="0">
                <a:latin typeface="Arial"/>
                <a:cs typeface="Arial"/>
              </a:rPr>
              <a:t>ice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whether</a:t>
            </a:r>
            <a:r>
              <a:rPr sz="1100" spc="-5" dirty="0">
                <a:latin typeface="Arial"/>
                <a:cs typeface="Arial"/>
              </a:rPr>
              <a:t> it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alk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about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making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refer</a:t>
            </a:r>
            <a:r>
              <a:rPr sz="1100" spc="-10" dirty="0">
                <a:latin typeface="Arial"/>
                <a:cs typeface="Arial"/>
              </a:rPr>
              <a:t> back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change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plan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already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created.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"/>
              </a:spcBef>
              <a:buFont typeface="Arial"/>
              <a:buChar char="❖"/>
            </a:pPr>
            <a:endParaRPr sz="1200"/>
          </a:p>
          <a:p>
            <a:pPr marL="12700">
              <a:lnSpc>
                <a:spcPts val="1410"/>
              </a:lnSpc>
            </a:pP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If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our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clien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is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makin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g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both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r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esistanc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e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d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chang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statements…</a:t>
            </a:r>
            <a:endParaRPr sz="1200">
              <a:latin typeface="Arial"/>
              <a:cs typeface="Arial"/>
            </a:endParaRPr>
          </a:p>
          <a:p>
            <a:pPr marL="469265" marR="372745" indent="-227965">
              <a:lnSpc>
                <a:spcPts val="1270"/>
              </a:lnSpc>
              <a:spcBef>
                <a:spcPts val="5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Try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using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double-sided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eflectio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5" dirty="0">
                <a:latin typeface="Arial"/>
                <a:cs typeface="Arial"/>
              </a:rPr>
              <a:t>s.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voice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resistance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ge statements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beginning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resis</a:t>
            </a:r>
            <a:r>
              <a:rPr sz="1100" spc="-10" dirty="0">
                <a:latin typeface="Arial"/>
                <a:cs typeface="Arial"/>
              </a:rPr>
              <a:t>tance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ding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h</a:t>
            </a:r>
            <a:r>
              <a:rPr sz="1100" spc="-10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change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talk.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00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Try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explorin</a:t>
            </a:r>
            <a:r>
              <a:rPr sz="1100" spc="-1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resista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ce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fully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90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Explore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barriers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cha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ge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"/>
              </a:spcBef>
              <a:buFont typeface="Arial"/>
              <a:buChar char="❖"/>
            </a:pPr>
            <a:endParaRPr sz="1200"/>
          </a:p>
          <a:p>
            <a:pPr marL="12700">
              <a:lnSpc>
                <a:spcPts val="1410"/>
              </a:lnSpc>
            </a:pP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Pay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931200"/>
                </a:solidFill>
                <a:latin typeface="Arial"/>
                <a:cs typeface="Arial"/>
              </a:rPr>
              <a:t>attentio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your</a:t>
            </a:r>
            <a:r>
              <a:rPr sz="1200" b="1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931200"/>
                </a:solidFill>
                <a:latin typeface="Arial"/>
                <a:cs typeface="Arial"/>
              </a:rPr>
              <a:t>w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931200"/>
                </a:solidFill>
                <a:latin typeface="Arial"/>
                <a:cs typeface="Arial"/>
              </a:rPr>
              <a:t>feelings…</a:t>
            </a:r>
            <a:endParaRPr sz="1200">
              <a:latin typeface="Arial"/>
              <a:cs typeface="Arial"/>
            </a:endParaRPr>
          </a:p>
          <a:p>
            <a:pPr marL="469265" marR="99695" indent="-227965">
              <a:lnSpc>
                <a:spcPct val="95700"/>
              </a:lnSpc>
              <a:spcBef>
                <a:spcPts val="25"/>
              </a:spcBef>
              <a:buFont typeface="Arial"/>
              <a:buChar char="❖"/>
              <a:tabLst>
                <a:tab pos="470534" algn="l"/>
              </a:tabLst>
            </a:pPr>
            <a:r>
              <a:rPr sz="1100" spc="-5" dirty="0">
                <a:latin typeface="Arial"/>
                <a:cs typeface="Arial"/>
              </a:rPr>
              <a:t>If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relationship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client 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g</a:t>
            </a:r>
            <a:r>
              <a:rPr sz="1100" spc="-10" dirty="0">
                <a:latin typeface="Arial"/>
                <a:cs typeface="Arial"/>
              </a:rPr>
              <a:t>oing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downhill,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usually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notice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it.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think 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yourself,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“uh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oh”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have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physical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sensation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like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knot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your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stomach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start clenching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spc="-5" dirty="0">
                <a:latin typeface="Arial"/>
                <a:cs typeface="Arial"/>
              </a:rPr>
              <a:t>ur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teeth.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often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sign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stop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what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are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doing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and</a:t>
            </a:r>
            <a:r>
              <a:rPr sz="1100" spc="-5" dirty="0">
                <a:latin typeface="Arial"/>
                <a:cs typeface="Arial"/>
              </a:rPr>
              <a:t> try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something</a:t>
            </a:r>
            <a:r>
              <a:rPr sz="1100" spc="-5" dirty="0">
                <a:latin typeface="Arial"/>
                <a:cs typeface="Arial"/>
              </a:rPr>
              <a:t> different.</a:t>
            </a:r>
            <a:endParaRPr sz="1100">
              <a:latin typeface="Arial"/>
              <a:cs typeface="Arial"/>
            </a:endParaRPr>
          </a:p>
          <a:p>
            <a:pPr marL="469900" indent="-228600">
              <a:lnSpc>
                <a:spcPts val="1265"/>
              </a:lnSpc>
              <a:buFont typeface="Arial"/>
              <a:buChar char="❖"/>
              <a:tabLst>
                <a:tab pos="470534" algn="l"/>
              </a:tabLst>
            </a:pPr>
            <a:r>
              <a:rPr sz="1100" spc="-10" dirty="0">
                <a:latin typeface="Arial"/>
                <a:cs typeface="Arial"/>
              </a:rPr>
              <a:t>You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may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</a:t>
            </a:r>
            <a:r>
              <a:rPr sz="1100" spc="-5" dirty="0">
                <a:latin typeface="Arial"/>
                <a:cs typeface="Arial"/>
              </a:rPr>
              <a:t>ant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to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consi</a:t>
            </a:r>
            <a:r>
              <a:rPr sz="1100" spc="-15" dirty="0">
                <a:latin typeface="Arial"/>
                <a:cs typeface="Arial"/>
              </a:rPr>
              <a:t>d</a:t>
            </a:r>
            <a:r>
              <a:rPr sz="1100" spc="-5" dirty="0">
                <a:latin typeface="Arial"/>
                <a:cs typeface="Arial"/>
              </a:rPr>
              <a:t>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consulti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g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other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professionals.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191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191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345" y="9664445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34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0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370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0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573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641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70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776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84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8912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98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04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116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18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4251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331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2387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145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20522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9590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8658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726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6793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5861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4929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3997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3065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2132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1200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268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9336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8404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7472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6539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5607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4675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3743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2810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1878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0946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0014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9082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38150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7217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285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65353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4421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3489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2556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1624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0692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9760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8827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7895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6963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6031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5099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4167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32347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23026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13703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04382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5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5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95059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5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8573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44196" y="0"/>
                </a:moveTo>
                <a:lnTo>
                  <a:pt x="0" y="85344"/>
                </a:lnTo>
                <a:lnTo>
                  <a:pt x="89154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76415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5" h="85725">
                <a:moveTo>
                  <a:pt x="0" y="85344"/>
                </a:moveTo>
                <a:lnTo>
                  <a:pt x="89154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67094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57771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48450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44196" y="0"/>
                </a:moveTo>
                <a:lnTo>
                  <a:pt x="0" y="85344"/>
                </a:lnTo>
                <a:lnTo>
                  <a:pt x="89153" y="85344"/>
                </a:lnTo>
                <a:lnTo>
                  <a:pt x="44196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739128" y="9668256"/>
            <a:ext cx="89535" cy="85725"/>
          </a:xfrm>
          <a:custGeom>
            <a:avLst/>
            <a:gdLst/>
            <a:ahLst/>
            <a:cxnLst/>
            <a:rect l="l" t="t" r="r" b="b"/>
            <a:pathLst>
              <a:path w="89534" h="85725">
                <a:moveTo>
                  <a:pt x="0" y="85344"/>
                </a:moveTo>
                <a:lnTo>
                  <a:pt x="89153" y="85344"/>
                </a:lnTo>
                <a:lnTo>
                  <a:pt x="44196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298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2124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12685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0412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7" y="0"/>
                </a:moveTo>
                <a:lnTo>
                  <a:pt x="0" y="85344"/>
                </a:lnTo>
                <a:lnTo>
                  <a:pt x="89915" y="85344"/>
                </a:lnTo>
                <a:lnTo>
                  <a:pt x="4495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9556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5" y="85344"/>
                </a:lnTo>
                <a:lnTo>
                  <a:pt x="44957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44958" y="0"/>
                </a:moveTo>
                <a:lnTo>
                  <a:pt x="0" y="85344"/>
                </a:lnTo>
                <a:lnTo>
                  <a:pt x="89916" y="85344"/>
                </a:lnTo>
                <a:lnTo>
                  <a:pt x="4495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87006" y="9668256"/>
            <a:ext cx="90170" cy="85725"/>
          </a:xfrm>
          <a:custGeom>
            <a:avLst/>
            <a:gdLst/>
            <a:ahLst/>
            <a:cxnLst/>
            <a:rect l="l" t="t" r="r" b="b"/>
            <a:pathLst>
              <a:path w="90170" h="85725">
                <a:moveTo>
                  <a:pt x="0" y="85344"/>
                </a:moveTo>
                <a:lnTo>
                  <a:pt x="89916" y="85344"/>
                </a:lnTo>
                <a:lnTo>
                  <a:pt x="44958" y="0"/>
                </a:lnTo>
                <a:lnTo>
                  <a:pt x="0" y="85344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2345" y="393954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6100" y="0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8463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53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6598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666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73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3802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287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1937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2100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0073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914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8208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5727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66344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541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84480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9354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0261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168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2075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9819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38887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7954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7022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66090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75158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4226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3293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02361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11429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4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20497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29565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38632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47700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56768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65836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74904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83971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93039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02107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11175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0242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29310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38378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7446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6514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65582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74649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83717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92785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01853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0920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9988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29056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38124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47192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56260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653278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4395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83463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925311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015990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10666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197346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88023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378702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469379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560057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8" y="0"/>
                </a:moveTo>
                <a:lnTo>
                  <a:pt x="0" y="0"/>
                </a:lnTo>
                <a:lnTo>
                  <a:pt x="41148" y="83820"/>
                </a:lnTo>
                <a:lnTo>
                  <a:pt x="86868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650735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8" y="0"/>
                </a:lnTo>
                <a:lnTo>
                  <a:pt x="41148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86867" y="0"/>
                </a:moveTo>
                <a:lnTo>
                  <a:pt x="0" y="0"/>
                </a:lnTo>
                <a:lnTo>
                  <a:pt x="41147" y="83820"/>
                </a:lnTo>
                <a:lnTo>
                  <a:pt x="86867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41414" y="304800"/>
            <a:ext cx="86995" cy="83820"/>
          </a:xfrm>
          <a:custGeom>
            <a:avLst/>
            <a:gdLst/>
            <a:ahLst/>
            <a:cxnLst/>
            <a:rect l="l" t="t" r="r" b="b"/>
            <a:pathLst>
              <a:path w="86995" h="83820">
                <a:moveTo>
                  <a:pt x="0" y="0"/>
                </a:moveTo>
                <a:lnTo>
                  <a:pt x="86867" y="0"/>
                </a:lnTo>
                <a:lnTo>
                  <a:pt x="41147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0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10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92353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01497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30" y="0"/>
                </a:moveTo>
                <a:lnTo>
                  <a:pt x="0" y="0"/>
                </a:lnTo>
                <a:lnTo>
                  <a:pt x="41910" y="83820"/>
                </a:lnTo>
                <a:lnTo>
                  <a:pt x="8763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106411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30" y="0"/>
                </a:lnTo>
                <a:lnTo>
                  <a:pt x="41910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19785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87629" y="0"/>
                </a:moveTo>
                <a:lnTo>
                  <a:pt x="0" y="0"/>
                </a:lnTo>
                <a:lnTo>
                  <a:pt x="41909" y="83820"/>
                </a:lnTo>
                <a:lnTo>
                  <a:pt x="87629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289292" y="304800"/>
            <a:ext cx="87630" cy="83820"/>
          </a:xfrm>
          <a:custGeom>
            <a:avLst/>
            <a:gdLst/>
            <a:ahLst/>
            <a:cxnLst/>
            <a:rect l="l" t="t" r="r" b="b"/>
            <a:pathLst>
              <a:path w="87629" h="83820">
                <a:moveTo>
                  <a:pt x="0" y="0"/>
                </a:moveTo>
                <a:lnTo>
                  <a:pt x="87629" y="0"/>
                </a:lnTo>
                <a:lnTo>
                  <a:pt x="41909" y="83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378445" y="9664445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4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solidFill>
            <a:srgbClr val="0317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378445" y="304800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0" y="0"/>
                </a:moveTo>
                <a:lnTo>
                  <a:pt x="89153" y="0"/>
                </a:lnTo>
                <a:lnTo>
                  <a:pt x="89153" y="89153"/>
                </a:lnTo>
                <a:lnTo>
                  <a:pt x="0" y="8915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3784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381875" y="395097"/>
            <a:ext cx="86105" cy="9268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82345" y="393954"/>
            <a:ext cx="0" cy="9271000"/>
          </a:xfrm>
          <a:custGeom>
            <a:avLst/>
            <a:gdLst/>
            <a:ahLst/>
            <a:cxnLst/>
            <a:rect l="l" t="t" r="r" b="b"/>
            <a:pathLst>
              <a:path h="9271000">
                <a:moveTo>
                  <a:pt x="0" y="0"/>
                </a:moveTo>
                <a:lnTo>
                  <a:pt x="0" y="9270492"/>
                </a:lnTo>
              </a:path>
            </a:pathLst>
          </a:custGeom>
          <a:ln w="3175">
            <a:solidFill>
              <a:srgbClr val="0317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92811" y="394334"/>
            <a:ext cx="86106" cy="9269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1" name="object 3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41DAA"/>
                </a:solidFill>
                <a:latin typeface="Arial"/>
                <a:cs typeface="Arial"/>
              </a:rPr>
              <a:t>68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685800"/>
            <a:ext cx="6441060" cy="7784567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Sarah W. Feldstein,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PhD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8575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originally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 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Jersey,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lived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around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(Minnesota,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Mali,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City,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Tennessee,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Equatorial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Guinea,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Ghana,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Oregon),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last several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know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Mexico.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received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PhD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clinic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psycho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log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the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Univ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ersity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Mexico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Dr.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William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Mill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currently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pleting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clinical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ship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Pediat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Psychol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gy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(specializing 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HIV)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Larry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Brown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Brown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Medical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School.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past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3.5 years,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enjoyed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Kamilla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Venner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studying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overcome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ctions.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Star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ducting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ings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liam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Miller,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Kamilla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Venner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 Theresa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Moyers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during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beginni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career, 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2004,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completed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 Trainers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workshop,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allowing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Network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INT).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interests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Mexico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spend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studying 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thinking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appropriate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terventions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risk-taking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viors.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9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Nadine Taf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o</a:t>
            </a:r>
            <a:r>
              <a:rPr lang="en-US" sz="1100" b="1" kern="1200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a,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MSW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(Mescalero</a:t>
            </a:r>
            <a:r>
              <a:rPr lang="en-US" sz="1100" b="1" kern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Apache)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2225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a Mescalero Apac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member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married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Santa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Clara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honored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recruited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Advisory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Board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UNM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Sout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Research Group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(SARG)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2002.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meetings,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Kamilla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Venner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inde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endently expressed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similar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project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born.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90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1270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Throughout my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journey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addressing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issues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 behavioral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guiding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has 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belief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endured over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250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loss,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grief,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devastation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through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aditions,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milial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ties,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laughter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humor.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Yet,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always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heart of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enduring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spiritual center.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follow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path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 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devastation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dictions.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55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240665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Nadine Tafoya &amp; Associates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nsultant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anization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founded.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associa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roviding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facilitation,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mediation,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evaluation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tribes,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tribal organizatio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state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agenci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100"/>
              </a:lnSpc>
              <a:spcBef>
                <a:spcPts val="84"/>
              </a:spcBef>
            </a:pPr>
            <a:endParaRPr lang="en-US" sz="11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L</a:t>
            </a:r>
            <a:r>
              <a:rPr lang="en-US" sz="1100" b="1" kern="1200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nn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A.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beita,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PhD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(Isleta/Laguna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Pueblo)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2069" lvl="0" indent="0" algn="l" defTabSz="914400" rtl="0" eaLnBrk="1" fontAlgn="auto" latinLnBrk="0" hangingPunct="1">
              <a:lnSpc>
                <a:spcPct val="958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a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clinical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psycholo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assistant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professor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Department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Pediatrics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University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nored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ntribute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 adolescents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om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Laguna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reservations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Navajo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reservation.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practitioners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clientele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greatly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tools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search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ellness.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pport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Venner's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effor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adapt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 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 benefits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individuals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seeking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blems,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issues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affect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ur physical,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spiritual,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well-being.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8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D. James, LMSW (Nav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ajo)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 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James,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LM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vajo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on.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field 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5+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Phoenix,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Arizona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 err="1">
                <a:solidFill>
                  <a:prstClr val="black"/>
                </a:solidFill>
                <a:latin typeface="Arial"/>
                <a:cs typeface="Arial"/>
              </a:rPr>
              <a:t>Crownpoint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exico.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24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want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pass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received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alcoholics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professio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Navajo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field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cial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past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13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issu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related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dynamics.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will benefit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ractitioners,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counselors,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social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field</a:t>
            </a:r>
            <a:r>
              <a:rPr lang="en-US" sz="1100" kern="12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932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457200"/>
            <a:ext cx="6702425" cy="685800"/>
          </a:xfrm>
        </p:spPr>
        <p:txBody>
          <a:bodyPr/>
          <a:lstStyle/>
          <a:p>
            <a:pPr marL="381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spc="-15" dirty="0"/>
              <a:t>MI </a:t>
            </a:r>
            <a:r>
              <a:rPr lang="en-US" sz="2000" spc="-10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524000"/>
            <a:ext cx="6702425" cy="7535863"/>
          </a:xfrm>
        </p:spPr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If you’d </a:t>
            </a:r>
            <a:r>
              <a:rPr lang="en-US" sz="2000" spc="-15" dirty="0">
                <a:solidFill>
                  <a:srgbClr val="931200"/>
                </a:solidFill>
                <a:latin typeface="Arial"/>
                <a:cs typeface="Arial"/>
              </a:rPr>
              <a:t>like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to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931200"/>
                </a:solidFill>
                <a:latin typeface="Arial"/>
                <a:cs typeface="Arial"/>
              </a:rPr>
              <a:t>give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931200"/>
                </a:solidFill>
                <a:latin typeface="Arial"/>
                <a:cs typeface="Arial"/>
              </a:rPr>
              <a:t>MI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931200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try,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5" dirty="0">
                <a:solidFill>
                  <a:srgbClr val="931200"/>
                </a:solidFill>
                <a:latin typeface="Arial"/>
                <a:cs typeface="Arial"/>
              </a:rPr>
              <a:t>here’</a:t>
            </a: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s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931200"/>
                </a:solidFill>
                <a:latin typeface="Arial"/>
                <a:cs typeface="Arial"/>
              </a:rPr>
              <a:t>anothe</a:t>
            </a: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r</a:t>
            </a:r>
            <a:r>
              <a:rPr lang="en-US" sz="20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931200"/>
                </a:solidFill>
                <a:latin typeface="Arial"/>
                <a:cs typeface="Arial"/>
              </a:rPr>
              <a:t>character: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2200"/>
              </a:lnSpc>
              <a:spcBef>
                <a:spcPts val="10"/>
              </a:spcBef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spc="-20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800" b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8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800" b="1" spc="-10" dirty="0">
                <a:solidFill>
                  <a:prstClr val="black"/>
                </a:solidFill>
                <a:latin typeface="Arial"/>
                <a:cs typeface="Arial"/>
              </a:rPr>
              <a:t>L.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00965" lvl="0" indent="0">
              <a:lnSpc>
                <a:spcPts val="1380"/>
              </a:lnSpc>
              <a:spcBef>
                <a:spcPts val="1415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40-year-ol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Apache man.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referred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Tribal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Wellness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Treatment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Cente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90-day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the Family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Court.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79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5778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girlfrien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7 years,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Reg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5-year-ol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twin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boys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Joe’s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girlfrien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near-b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iba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Electronics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factory.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rrently 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unemploye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after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suffered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bac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injur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whil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cattle.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worke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cattle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wrangle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Tribe’s cattle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indu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try.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79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5969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stays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elderl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mother’s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200" spc="-3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mother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quit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traditional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speaks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very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littl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English. She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traditional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way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cooks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stove,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carries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hous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from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tends a few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goat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chickens,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a small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garde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corn,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chile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five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brother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two sis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ers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;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all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married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the reservation.</a:t>
            </a: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heavil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days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started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2 years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boardin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chool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California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eventuall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hom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reservation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durin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his junio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year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school,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neve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finished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school.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Joe’s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brother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struggle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They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lef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hom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young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ages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bein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sent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boardin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chool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then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joinin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the military service.</a:t>
            </a:r>
          </a:p>
          <a:p>
            <a:pPr marL="0" lvl="0" indent="0">
              <a:lnSpc>
                <a:spcPts val="1300"/>
              </a:lnSpc>
              <a:spcBef>
                <a:spcPts val="47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118745" lvl="0" indent="0" algn="just">
              <a:lnSpc>
                <a:spcPct val="9560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Regin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took 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Family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afte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esti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disturbanc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betwee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them.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She said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 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tired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support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spc="-3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mily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She threatened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to pu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a restraining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orde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f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doesn’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ways.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16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8191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Although 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angr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Regin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givin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 this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ultimatum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agree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enter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treatment.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reason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for gettin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counselin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show the court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fault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for 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it’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fault 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Regin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fight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the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time.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After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thinks,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Regin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drinkin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too.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thinks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grea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mother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provide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either.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800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03" y="1676400"/>
            <a:ext cx="6399212" cy="6934200"/>
          </a:xfrm>
        </p:spPr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Let’s imagine </a:t>
            </a:r>
            <a:r>
              <a:rPr lang="en-US" sz="1400" b="1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is Joe’s first 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prstClr val="black"/>
                </a:solidFill>
                <a:latin typeface="Arial"/>
                <a:cs typeface="Arial"/>
              </a:rPr>
              <a:t>therapist.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41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Throughout this section, ple</a:t>
            </a:r>
            <a:r>
              <a:rPr lang="en-US" sz="14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look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4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answer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key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prstClr val="black"/>
                </a:solidFill>
                <a:latin typeface="Arial"/>
                <a:cs typeface="Arial"/>
              </a:rPr>
              <a:t>back!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600"/>
              </a:lnSpc>
              <a:spcBef>
                <a:spcPts val="54"/>
              </a:spcBef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12700" marR="98425" lvl="0" indent="-63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therapist,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what’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thing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 Joe to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beg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 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sess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on?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writ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line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below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  <a:p>
            <a:pPr marL="12700" marR="98425" lvl="0" indent="-63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</a:t>
            </a:r>
          </a:p>
          <a:p>
            <a:pPr marL="12700" marR="98425" lvl="0" indent="-63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</a:t>
            </a:r>
          </a:p>
          <a:p>
            <a:pPr marL="12700" marR="98425" lvl="0" indent="-63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Feeling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uck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?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He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clue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ge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started…!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42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marR="267335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m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ght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star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b="1" spc="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troduction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ourself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st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uring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statemen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. For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us,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migh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soun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 like: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78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469900" marR="5016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I’m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Kamilla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200" spc="-5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15" dirty="0" err="1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from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Athabaskan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Alaska.  I’m your counselor today. 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specialize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addiction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rking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kinds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takes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courage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come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thank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coming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today.</a:t>
            </a: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469900" marR="635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giv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you a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littl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overvie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together.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0 minutes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use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today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you see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helpful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Eve</a:t>
            </a:r>
            <a:r>
              <a:rPr lang="en-US" sz="1200" spc="-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ything you say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confidential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unless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 mention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sort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intentio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hur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yourself,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others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sort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child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elder abuse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 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questions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?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(If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so,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answe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questions).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4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699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Tell me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brough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today.</a:t>
            </a:r>
          </a:p>
          <a:p>
            <a:pPr marL="0" lvl="0" indent="0">
              <a:lnSpc>
                <a:spcPts val="1400"/>
              </a:lnSpc>
              <a:spcBef>
                <a:spcPts val="41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Let’s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this in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retu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28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100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I’m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becaus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the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court to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to co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4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355600" marR="354330" lvl="0" indent="-342900">
              <a:lnSpc>
                <a:spcPts val="1490"/>
              </a:lnSpc>
              <a:spcBef>
                <a:spcPts val="0"/>
              </a:spcBef>
              <a:buAutoNum type="arabicParenBoth"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might 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u 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? (hint: Try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ac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eptanc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Joe’s reasons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bein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he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e.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reflection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.)</a:t>
            </a:r>
          </a:p>
          <a:p>
            <a:pPr marL="12700" marR="35433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</a:t>
            </a:r>
          </a:p>
          <a:p>
            <a:pPr marL="12700" marR="35433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</a:t>
            </a:r>
          </a:p>
          <a:p>
            <a:pPr marL="12700" marR="35433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785622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7287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6627812" cy="6381750"/>
          </a:xfrm>
        </p:spPr>
        <p:txBody>
          <a:bodyPr/>
          <a:lstStyle/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So let’s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reflecte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 t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ell.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No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2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100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don’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know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the</a:t>
            </a:r>
            <a:r>
              <a:rPr lang="en-US" sz="13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’r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hop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that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I’ll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here.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47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4508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(2)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now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?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hint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: 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</a:t>
            </a:r>
            <a:r>
              <a:rPr lang="en-US" sz="1300" spc="-3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ge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underlying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meaning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.)</a:t>
            </a:r>
          </a:p>
          <a:p>
            <a:pPr marL="12700" marR="6350" lvl="0" indent="4508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</a:t>
            </a:r>
          </a:p>
          <a:p>
            <a:pPr marL="12700" marR="6350" lvl="0" indent="4508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</a:t>
            </a:r>
          </a:p>
          <a:p>
            <a:pPr marL="12700" marR="6350" lvl="0" indent="45085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now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490"/>
              </a:lnSpc>
              <a:spcBef>
                <a:spcPts val="600"/>
              </a:spcBef>
              <a:buNone/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i="1" dirty="0" smtClean="0">
                <a:solidFill>
                  <a:prstClr val="black"/>
                </a:solidFill>
                <a:latin typeface="Arial"/>
                <a:cs typeface="Arial"/>
              </a:rPr>
              <a:t>:	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We’ll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I’ve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bee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befor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 And the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lad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didn’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e.  She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tried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ake me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abou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feelings.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lvl="0" indent="-342900">
              <a:lnSpc>
                <a:spcPct val="100000"/>
              </a:lnSpc>
              <a:spcBef>
                <a:spcPts val="600"/>
              </a:spcBef>
              <a:buAutoNum type="arabicParenBoth" startAt="3"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You’</a:t>
            </a:r>
            <a:r>
              <a:rPr lang="en-US" sz="1300" spc="-10" dirty="0" smtClean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roll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 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flections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going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!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spc="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2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72819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don’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see that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lik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th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doe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good.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525"/>
              </a:lnSpc>
              <a:spcBef>
                <a:spcPts val="113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(4)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MI-way,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say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somet</a:t>
            </a:r>
            <a:r>
              <a:rPr lang="en-US" sz="13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Joe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you’d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wo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</a:p>
          <a:p>
            <a:pPr marL="12700" lvl="0" indent="0">
              <a:lnSpc>
                <a:spcPts val="1525"/>
              </a:lnSpc>
              <a:spcBef>
                <a:spcPts val="0"/>
              </a:spcBef>
              <a:buNone/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toge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her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him…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aring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300" b="1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him,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partners,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2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100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Huh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 This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so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crazy stuff!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34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(5)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p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act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cing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flections,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b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n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hea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anothe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___________________________________________________________________</a:t>
            </a:r>
          </a:p>
          <a:p>
            <a:pPr marL="12700" marR="6350" lv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reflections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lang="en-US" sz="1300" b="1" spc="-3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to be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rkin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together.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So, 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66788" lvl="0" indent="-95408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Joe:	</a:t>
            </a:r>
            <a:r>
              <a:rPr lang="en-US" sz="1300" i="1" dirty="0" smtClean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guess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hav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ng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coholic?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to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 to AA?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962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88" y="533400"/>
            <a:ext cx="6399212" cy="7239000"/>
          </a:xfrm>
        </p:spPr>
        <p:txBody>
          <a:bodyPr/>
          <a:lstStyle/>
          <a:p>
            <a:pPr marL="12700" marR="6350" lv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(6)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He’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aske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impor</a:t>
            </a:r>
            <a:r>
              <a:rPr lang="en-US" sz="13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questions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, so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free</a:t>
            </a:r>
            <a:r>
              <a:rPr lang="en-US" sz="1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answe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them,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bu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MI-way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/>
              <a:t>_________________________________________________________________________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/>
              <a:t>_________________________________________________________________________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300" dirty="0" smtClean="0"/>
              <a:t>_________________________________________________________________________</a:t>
            </a:r>
          </a:p>
          <a:p>
            <a:pPr marL="12700" marR="148590" lvl="0" indent="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Joe is go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ng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 be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ed b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t</a:t>
            </a:r>
            <a:r>
              <a:rPr lang="en-US" sz="1300" b="1" spc="-2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has 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ed b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l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ng: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9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100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So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wha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w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here?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6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(7) Again,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Joe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300" spc="-1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quest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answe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– remember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 stay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MI-way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reflect!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letting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ses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ion.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though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is in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 due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 his dr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ng,</a:t>
            </a:r>
            <a:r>
              <a:rPr lang="en-US" sz="13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hat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b="1" spc="-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about: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4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735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Well,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hur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back.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34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(8)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goa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wo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ogether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wha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could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say?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notices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aren’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estl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ith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3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m to take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cha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ge of the 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ssion.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Inst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ad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ting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gu</a:t>
            </a:r>
            <a:r>
              <a:rPr lang="en-US" sz="1300" b="1" spc="-3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conversat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ion.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o,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49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300" dirty="0" smtClean="0"/>
              <a:t>Joe:	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Yeah,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w I’ve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los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300" i="1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becaus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it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girlfrien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is naggin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me for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no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helpin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h the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2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ills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 But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it’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becaus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f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That’s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wha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she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says.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bad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; she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drink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the ti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 too</a:t>
            </a:r>
            <a:r>
              <a:rPr lang="en-US" sz="1300" i="1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635">
              <a:lnSpc>
                <a:spcPts val="1490"/>
              </a:lnSpc>
              <a:spcBef>
                <a:spcPts val="0"/>
              </a:spcBef>
              <a:buNone/>
            </a:pP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7100" marR="6350" lvl="0" indent="-91440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(9)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Let’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reflection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skills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again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13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(Hint:  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double-sided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reflection)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>
                <a:solidFill>
                  <a:prstClr val="black"/>
                </a:solidFill>
              </a:rPr>
              <a:t>_________________________________________________________________________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300" dirty="0" smtClean="0">
                <a:solidFill>
                  <a:prstClr val="black"/>
                </a:solidFill>
              </a:rPr>
              <a:t>_________________________________________________________________________</a:t>
            </a:r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234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533400"/>
            <a:ext cx="6321425" cy="7981950"/>
          </a:xfrm>
        </p:spPr>
        <p:txBody>
          <a:bodyPr/>
          <a:lstStyle/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Thanks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for trying out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our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reflectio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skill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again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.  You’ll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kno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reflection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orke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continue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 talking,</a:t>
            </a:r>
            <a:r>
              <a:rPr lang="en-US" sz="13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thout feeling interrupted.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14400" marR="6350" lvl="0" indent="-901700">
              <a:lnSpc>
                <a:spcPts val="1490"/>
              </a:lnSpc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Joe:</a:t>
            </a:r>
            <a:r>
              <a:rPr lang="en-US" dirty="0" smtClean="0"/>
              <a:t>	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I’ve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onl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bee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drin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becau</a:t>
            </a:r>
            <a:r>
              <a:rPr lang="en-US" sz="1300" i="1" spc="-3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I’ve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wor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don’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uch to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dur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the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day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wouldn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drin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f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a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job.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(10)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Man,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ay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, you</a:t>
            </a:r>
            <a:r>
              <a:rPr lang="en-US" sz="13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hav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300" spc="-1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ons!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gu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ru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 -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 shou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two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eflect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pe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questio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 MI).  But you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better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that!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fact,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goo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jus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roll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another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The 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hing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bout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reflect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 is that the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keep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 talking. 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now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62013" marR="6350" lvl="0" indent="-849313">
              <a:lnSpc>
                <a:spcPct val="95900"/>
              </a:lnSpc>
              <a:spcBef>
                <a:spcPts val="1200"/>
              </a:spcBef>
              <a:buNone/>
              <a:tabLst>
                <a:tab pos="862013" algn="l"/>
              </a:tabLst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Joe:	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300" i="1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spc="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m’s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ol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need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p too;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can’t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d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everythin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hur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bac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k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girlfrien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doesn’t unde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stand.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sh they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woul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back.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(11)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hea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ano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 reflect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!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>
              <a:lnSpc>
                <a:spcPts val="1490"/>
              </a:lnSpc>
              <a:spcBef>
                <a:spcPts val="1200"/>
              </a:spcBef>
              <a:buNone/>
            </a:pP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Let’s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reflection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 have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ar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s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de.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He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lets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3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t by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ng: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4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            </a:t>
            </a:r>
            <a:r>
              <a:rPr lang="en-US" sz="1300" i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That’s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right!  It’s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jus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a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bi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deal.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9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240665" lvl="0" indent="0" algn="just">
              <a:lnSpc>
                <a:spcPct val="9590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(12)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Let’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try 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find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wh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might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g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ohol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abou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a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quick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stat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300" spc="-3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ar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m.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THEN,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let’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open questio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 to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as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3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40665" lvl="0" indent="0" algn="just">
              <a:lnSpc>
                <a:spcPct val="95900"/>
              </a:lnSpc>
              <a:spcBef>
                <a:spcPts val="0"/>
              </a:spcBef>
              <a:buNone/>
            </a:pP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Jo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resp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onds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open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quest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3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3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300" b="1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300" b="1" dirty="0">
                <a:solidFill>
                  <a:prstClr val="black"/>
                </a:solidFill>
                <a:latin typeface="Arial"/>
                <a:cs typeface="Arial"/>
              </a:rPr>
              <a:t>ing: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22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  <a:tabLst>
                <a:tab pos="927100" algn="l"/>
              </a:tabLst>
            </a:pP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Joe:	So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eti</a:t>
            </a:r>
            <a:r>
              <a:rPr lang="en-US" sz="13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es I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t a 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litt</a:t>
            </a:r>
            <a:r>
              <a:rPr lang="en-US" sz="1300" i="1" spc="-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carried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away</a:t>
            </a:r>
            <a:r>
              <a:rPr lang="en-US" sz="1300" i="1" dirty="0">
                <a:solidFill>
                  <a:prstClr val="black"/>
                </a:solidFill>
                <a:latin typeface="Arial"/>
                <a:cs typeface="Arial"/>
              </a:rPr>
              <a:t>. That’s</a:t>
            </a:r>
            <a:r>
              <a:rPr lang="en-US" sz="1300" i="1" spc="-5" dirty="0">
                <a:solidFill>
                  <a:prstClr val="black"/>
                </a:solidFill>
                <a:latin typeface="Arial"/>
                <a:cs typeface="Arial"/>
              </a:rPr>
              <a:t> all.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500"/>
              </a:lnSpc>
              <a:spcBef>
                <a:spcPts val="36"/>
              </a:spcBef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(13)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Joe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ha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jus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ope</a:t>
            </a:r>
            <a:r>
              <a:rPr lang="en-US" sz="1300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grea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doo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3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Let’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s finish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exercis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wit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3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 open question</a:t>
            </a: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</a:p>
          <a:p>
            <a:pPr marL="12700" marR="6350" lvl="0" indent="0">
              <a:lnSpc>
                <a:spcPts val="1490"/>
              </a:lnSpc>
              <a:spcBef>
                <a:spcPts val="0"/>
              </a:spcBef>
              <a:buNone/>
            </a:pPr>
            <a:r>
              <a:rPr lang="en-US" sz="1300" spc="-5" dirty="0" smtClean="0">
                <a:solidFill>
                  <a:prstClr val="black"/>
                </a:solidFill>
                <a:latin typeface="Arial"/>
                <a:cs typeface="Arial"/>
              </a:rPr>
              <a:t>____________________________________________________________</a:t>
            </a:r>
            <a:endParaRPr lang="en-US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360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34989"/>
            <a:ext cx="6702425" cy="531812"/>
          </a:xfrm>
        </p:spPr>
        <p:txBody>
          <a:bodyPr/>
          <a:lstStyle/>
          <a:p>
            <a:pPr marL="762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spc="-10" dirty="0"/>
              <a:t>Tip </a:t>
            </a:r>
            <a:r>
              <a:rPr lang="en-US" sz="2000" spc="-15" dirty="0" smtClean="0"/>
              <a:t>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95400"/>
            <a:ext cx="6551612" cy="6381750"/>
          </a:xfrm>
        </p:spPr>
        <p:txBody>
          <a:bodyPr/>
          <a:lstStyle/>
          <a:p>
            <a:pPr marL="12700" marR="6350" lvl="0" indent="0">
              <a:lnSpc>
                <a:spcPts val="1380"/>
              </a:lnSpc>
              <a:spcBef>
                <a:spcPts val="1405"/>
              </a:spcBef>
              <a:buNone/>
            </a:pP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Her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lang="en-US"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way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have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thou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of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responding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to Joe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These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are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not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only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“r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ight”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answers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but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a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eant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o prov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ide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lang="en-US"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gu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idelin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you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beginning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to practice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reflections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wit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resistant clie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Fo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each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respo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e w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prov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three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po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si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ble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answers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labeled t</a:t>
            </a:r>
            <a:r>
              <a:rPr lang="en-US" sz="1200" spc="-1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em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Hot,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”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“</a:t>
            </a:r>
            <a:r>
              <a:rPr lang="en-US" sz="1200" spc="-2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lang="en-US" sz="1200" spc="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12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1200" spc="-5" dirty="0">
                <a:solidFill>
                  <a:prstClr val="black"/>
                </a:solidFill>
                <a:latin typeface="Times New Roman"/>
                <a:cs typeface="Times New Roman"/>
              </a:rPr>
              <a:t>,”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Times New Roman"/>
                <a:cs typeface="Times New Roman"/>
              </a:rPr>
              <a:t>nd </a:t>
            </a:r>
            <a:r>
              <a:rPr lang="en-US" sz="1200" spc="-10" dirty="0">
                <a:solidFill>
                  <a:prstClr val="black"/>
                </a:solidFill>
                <a:latin typeface="Times New Roman"/>
                <a:cs typeface="Times New Roman"/>
              </a:rPr>
              <a:t>“Cold”:</a:t>
            </a:r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ts val="1300"/>
              </a:lnSpc>
              <a:spcBef>
                <a:spcPts val="6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i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i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expert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 MI!!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MI-consistent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onses.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i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You’re on your way!   Yo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ran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practice.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-63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i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Oops,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try again!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not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MI.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’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illion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ye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rs!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72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(1)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re.”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warmly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supportively)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 said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3365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“Well,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better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 back when 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ready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change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court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84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85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(2)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2585" marR="1694814" lvl="0" indent="-35052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little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that.”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(said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warmly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supportively) “You’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wondering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court said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come.”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“Yeah, your PO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said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denial.”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(3)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4769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“Therapy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experience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ing 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same.”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1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here.”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 man so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couldn’t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even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feelings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tried.”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85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(4)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27329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“Well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previous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therapy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experie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nce,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I’m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hopeful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together rather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anything.”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8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“Let’s try 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work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together.”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413384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“Therapy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hasn’t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done any good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because 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haven’t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admitted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have 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alcohol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pro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lem.”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134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762000"/>
            <a:ext cx="6627812" cy="6381750"/>
          </a:xfrm>
        </p:spPr>
        <p:txBody>
          <a:bodyPr/>
          <a:lstStyle/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(5)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ecting.”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beli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“Crazy?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anything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crazy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here,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400"/>
              </a:lnSpc>
              <a:spcBef>
                <a:spcPts val="68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395605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(6)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hint: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Avoid a pre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ure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focus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treat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goals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eling.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i="1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hasize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 personal</a:t>
            </a:r>
            <a:r>
              <a:rPr lang="en-US" sz="11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i="1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i="1" spc="-5" dirty="0">
                <a:solidFill>
                  <a:prstClr val="black"/>
                </a:solidFill>
                <a:latin typeface="Arial"/>
                <a:cs typeface="Arial"/>
              </a:rPr>
              <a:t>oice!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58419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nything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don’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anything 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do.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really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being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called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lcoholic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AA.”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are an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alco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olic,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just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admit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it!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yes,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ave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AA.”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8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(7)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37795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“I’d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like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helpful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start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 most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impor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ant.”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1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sure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bout.”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try to get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through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denial!”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(8)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must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painful.”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spend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session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back.”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“Oh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no!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bet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addict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painkill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rs,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too!”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(9)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girlfriend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thinks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nemploym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due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sure.”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you’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girlfriend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wrong.”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marR="6350" lvl="0" indent="0">
              <a:lnSpc>
                <a:spcPts val="127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think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you’ve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lost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job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back?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C’mon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bud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dy,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obviously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84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(10)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23520" lvl="0" indent="0">
              <a:lnSpc>
                <a:spcPts val="1260"/>
              </a:lnSpc>
              <a:spcBef>
                <a:spcPts val="6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“So,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hel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pass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responsi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iliti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 less.”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8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“With a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job,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you’d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 less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“But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you’ve been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ce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old.”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469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803" y="685800"/>
            <a:ext cx="6551612" cy="6381750"/>
          </a:xfrm>
        </p:spPr>
        <p:txBody>
          <a:bodyPr/>
          <a:lstStyle/>
          <a:p>
            <a:pPr marL="12700" lvl="0" indent="0" algn="just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(11)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 algn="just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“You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girlfriend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would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understandi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only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pain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drink.”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100" i="1" spc="-10" dirty="0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Joe’s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ment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might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invitation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explore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cultural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entification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traditional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les).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1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wish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girlfriend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uld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supportive.”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“Can’t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see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are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just telling yourself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stori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s?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That’s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booze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talk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ng.”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77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(12)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55270" lvl="0" indent="0">
              <a:lnSpc>
                <a:spcPts val="1270"/>
              </a:lnSpc>
              <a:spcBef>
                <a:spcPts val="5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“Some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good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alcohol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fills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ti</a:t>
            </a:r>
            <a:r>
              <a:rPr lang="en-US" sz="11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helps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pain.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not-so-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ood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things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77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“Ok. How about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ways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has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een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probl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“It’s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isn’t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it?”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100"/>
              </a:lnSpc>
              <a:spcBef>
                <a:spcPts val="0"/>
              </a:spcBef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84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(13)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 algn="just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b="1" spc="-15" dirty="0">
                <a:solidFill>
                  <a:prstClr val="black"/>
                </a:solidFill>
                <a:latin typeface="Arial"/>
                <a:cs typeface="Arial"/>
              </a:rPr>
              <a:t>Hot</a:t>
            </a:r>
            <a:r>
              <a:rPr lang="en-US" sz="1100" b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“Tell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bout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getting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carried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away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5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Warm: 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“S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etimes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ets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nd.”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11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spc="-10" dirty="0">
                <a:solidFill>
                  <a:prstClr val="black"/>
                </a:solidFill>
                <a:latin typeface="Arial"/>
                <a:cs typeface="Arial"/>
              </a:rPr>
              <a:t>Cold: 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“Can’t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see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you are minimizing your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drinking?”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614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03" y="2057400"/>
            <a:ext cx="6702425" cy="990600"/>
          </a:xfrm>
        </p:spPr>
        <p:txBody>
          <a:bodyPr/>
          <a:lstStyle/>
          <a:p>
            <a:pPr marL="12700" lvl="0" algn="ctr">
              <a:lnSpc>
                <a:spcPct val="100000"/>
              </a:lnSpc>
              <a:spcBef>
                <a:spcPts val="0"/>
              </a:spcBef>
            </a:pPr>
            <a:r>
              <a:rPr lang="en-US" sz="2000" spc="-20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3048000"/>
            <a:ext cx="6702425" cy="5326063"/>
          </a:xfrm>
        </p:spPr>
        <p:txBody>
          <a:bodyPr/>
          <a:lstStyle/>
          <a:p>
            <a:pPr marL="469900" marR="23495" lvl="0" indent="-45720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Duran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E.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Duran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B.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(1995).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Nativ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American Postco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onia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Psy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chology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York: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SUNY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Press.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191770" lvl="0" indent="-45720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Miller,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W.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"/>
                <a:cs typeface="Arial"/>
              </a:rPr>
              <a:t>Roll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5" dirty="0" err="1">
                <a:solidFill>
                  <a:prstClr val="black"/>
                </a:solidFill>
                <a:latin typeface="Arial"/>
                <a:cs typeface="Arial"/>
              </a:rPr>
              <a:t>ick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(1991).Motivat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ona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Interviewi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Preparing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addictiv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behavior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York: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Guilford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Press.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55244" lvl="0" indent="-45720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Miller,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W.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 err="1">
                <a:solidFill>
                  <a:prstClr val="black"/>
                </a:solidFill>
                <a:latin typeface="Arial"/>
                <a:cs typeface="Arial"/>
              </a:rPr>
              <a:t>Roll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10" dirty="0" err="1">
                <a:solidFill>
                  <a:prstClr val="black"/>
                </a:solidFill>
                <a:latin typeface="Arial"/>
                <a:cs typeface="Arial"/>
              </a:rPr>
              <a:t>ick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(2002). Motivational Intervi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Preparing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pl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change,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200" spc="-15" baseline="3819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200" spc="-7" baseline="38194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baseline="3819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65" baseline="3819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Ed.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Ne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w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York: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ilfor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Press.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6350" lvl="0" indent="-45720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Villanu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eva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M.,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/>
                <a:cs typeface="Arial"/>
              </a:rPr>
              <a:t>Tonigan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J.,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S.,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Miller,</a:t>
            </a:r>
            <a:r>
              <a:rPr lang="en-US" sz="12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W.,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.  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Retrospectiv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Study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Client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Treatment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Matching: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Differen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l treatment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responses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f Nativ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e American Alcoholics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Project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MATCH.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Alcoholis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200" i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Clinica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d Experi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enta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l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Resea</a:t>
            </a:r>
            <a:r>
              <a:rPr lang="en-US" sz="1200" i="1" spc="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200" i="1" spc="-10" dirty="0">
                <a:solidFill>
                  <a:prstClr val="black"/>
                </a:solidFill>
                <a:latin typeface="Arial"/>
                <a:cs typeface="Arial"/>
              </a:rPr>
              <a:t>ch,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26</a:t>
            </a:r>
            <a:r>
              <a:rPr lang="en-US" sz="1200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2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bs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rac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t), 2002.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Websites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4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1687195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Cente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Alcoho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lism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Abuse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(CASAA) </a:t>
            </a:r>
            <a:r>
              <a:rPr lang="en-US" sz="1200" u="sng" spc="-5" dirty="0">
                <a:solidFill>
                  <a:srgbClr val="0A31FF"/>
                </a:solidFill>
                <a:latin typeface="Arial"/>
                <a:cs typeface="Arial"/>
                <a:hlinkClick r:id="rId2"/>
              </a:rPr>
              <a:t>http://casaa.unm.edu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300"/>
              </a:lnSpc>
              <a:spcBef>
                <a:spcPts val="80"/>
              </a:spcBef>
              <a:buNone/>
            </a:pPr>
            <a:endParaRPr lang="en-US" sz="1300" dirty="0">
              <a:solidFill>
                <a:prstClr val="black"/>
              </a:solidFill>
            </a:endParaRPr>
          </a:p>
          <a:p>
            <a:pPr marL="12700" marR="3894454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Motivational Interviewing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website </a:t>
            </a:r>
            <a:r>
              <a:rPr lang="en-US" sz="1200" u="sng" spc="-5" dirty="0">
                <a:solidFill>
                  <a:srgbClr val="0A31FF"/>
                </a:solidFill>
                <a:latin typeface="Arial"/>
                <a:cs typeface="Arial"/>
                <a:hlinkClick r:id="rId3"/>
              </a:rPr>
              <a:t>http://motivationalinterview.org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89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spc="-10" dirty="0">
                <a:solidFill>
                  <a:prstClr val="black"/>
                </a:solidFill>
                <a:latin typeface="Arial"/>
                <a:cs typeface="Arial"/>
              </a:rPr>
              <a:t>Training Videos/DVDs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400"/>
              </a:lnSpc>
              <a:spcBef>
                <a:spcPts val="1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12700" marR="742950" lvl="0" indent="0">
              <a:lnSpc>
                <a:spcPts val="138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You can find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orde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form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informatio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n 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eithe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the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200" spc="-10" dirty="0">
                <a:solidFill>
                  <a:prstClr val="black"/>
                </a:solidFill>
                <a:latin typeface="Arial"/>
                <a:cs typeface="Arial"/>
              </a:rPr>
              <a:t>SAA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r motivational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interviewin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website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liste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abo</a:t>
            </a:r>
            <a:r>
              <a:rPr lang="en-US" sz="1200" spc="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 Send the form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paymen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lang="en-US" sz="1200" spc="-5" dirty="0">
                <a:solidFill>
                  <a:prstClr val="black"/>
                </a:solidFill>
                <a:latin typeface="Arial"/>
                <a:cs typeface="Arial"/>
              </a:rPr>
              <a:t>to: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3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5"/>
              </a:lnSpc>
              <a:spcBef>
                <a:spcPts val="0"/>
              </a:spcBef>
              <a:buNone/>
            </a:pP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UNM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lang="en-US" sz="1100" spc="-15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A*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65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ATTN: Van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ssa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Montoya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542665" lvl="0" indent="0">
              <a:lnSpc>
                <a:spcPts val="1270"/>
              </a:lnSpc>
              <a:spcBef>
                <a:spcPts val="55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MSC11 62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80,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Mexico Albuquerque,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NM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871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1-0001</a:t>
            </a:r>
            <a:r>
              <a:rPr lang="en-US" sz="1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USA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>
              <a:lnSpc>
                <a:spcPts val="1200"/>
              </a:lnSpc>
              <a:spcBef>
                <a:spcPts val="92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Phone: (505) 925-2332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>
              <a:lnSpc>
                <a:spcPts val="1290"/>
              </a:lnSpc>
              <a:spcBef>
                <a:spcPts val="0"/>
              </a:spcBef>
              <a:buNone/>
            </a:pP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Fax </a:t>
            </a:r>
            <a:r>
              <a:rPr lang="en-US" sz="1100" spc="-5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1100" spc="-10" dirty="0">
                <a:solidFill>
                  <a:prstClr val="black"/>
                </a:solidFill>
                <a:latin typeface="Arial"/>
                <a:cs typeface="Arial"/>
              </a:rPr>
              <a:t>(505) 925-2379</a:t>
            </a:r>
            <a:endParaRPr lang="en-US" sz="11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1581150"/>
            <a:ext cx="1283970" cy="62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74653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438400"/>
            <a:ext cx="6702425" cy="6381750"/>
          </a:xfrm>
        </p:spPr>
        <p:txBody>
          <a:bodyPr/>
          <a:lstStyle/>
          <a:p>
            <a:pPr marL="12700" marR="60960" lvl="0" indent="0">
              <a:lnSpc>
                <a:spcPct val="93500"/>
              </a:lnSpc>
              <a:spcBef>
                <a:spcPts val="0"/>
              </a:spcBef>
              <a:buNone/>
            </a:pP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“I believe that the concept of MI</a:t>
            </a:r>
            <a:r>
              <a:rPr lang="en-US" sz="2200" i="1" spc="-50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is already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withi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n</a:t>
            </a:r>
            <a:r>
              <a:rPr lang="en-US" sz="2200" i="1" spc="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our culture. In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Navaj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o it’s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wit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h the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beauty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wa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y or positive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wa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y of thinking.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I think Indigenous cultures,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native cultures,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w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e have it in our culture already …” “I</a:t>
            </a:r>
            <a:r>
              <a:rPr lang="en-US" sz="2200" i="1" spc="-20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believe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w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e have the state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of the art, but then 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w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e get our degrees or our training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and then the Western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culture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confuses</a:t>
            </a:r>
            <a:r>
              <a:rPr lang="en-US" sz="22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2200" i="1" dirty="0">
                <a:solidFill>
                  <a:prstClr val="black"/>
                </a:solidFill>
                <a:latin typeface="Monotype Corsiva"/>
                <a:cs typeface="Monotype Corsiva"/>
              </a:rPr>
              <a:t>us …”</a:t>
            </a:r>
            <a:endParaRPr lang="en-US" sz="22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pPr marL="0" marR="6350" lvl="0" indent="0" algn="r">
              <a:lnSpc>
                <a:spcPts val="1850"/>
              </a:lnSpc>
              <a:spcBef>
                <a:spcPts val="0"/>
              </a:spcBef>
              <a:buNone/>
            </a:pPr>
            <a:r>
              <a:rPr lang="en-US" sz="1600" i="1" dirty="0">
                <a:solidFill>
                  <a:prstClr val="black"/>
                </a:solidFill>
                <a:latin typeface="Monotype Corsiva"/>
                <a:cs typeface="Monotype Corsiva"/>
              </a:rPr>
              <a:t>~ </a:t>
            </a:r>
            <a:r>
              <a:rPr lang="en-US" sz="16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Navaj</a:t>
            </a:r>
            <a:r>
              <a:rPr lang="en-US" sz="1600" i="1" dirty="0">
                <a:solidFill>
                  <a:prstClr val="black"/>
                </a:solidFill>
                <a:latin typeface="Monotype Corsiva"/>
                <a:cs typeface="Monotype Corsiva"/>
              </a:rPr>
              <a:t>o female</a:t>
            </a:r>
            <a:r>
              <a:rPr lang="en-US" sz="1600" i="1" spc="-5" dirty="0">
                <a:solidFill>
                  <a:prstClr val="black"/>
                </a:solidFill>
                <a:latin typeface="Monotype Corsiva"/>
                <a:cs typeface="Monotype Corsiva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Monotype Corsiva"/>
                <a:cs typeface="Monotype Corsiva"/>
              </a:rPr>
              <a:t>participant</a:t>
            </a:r>
            <a:endParaRPr lang="en-US" sz="1600" dirty="0">
              <a:solidFill>
                <a:prstClr val="black"/>
              </a:solidFill>
              <a:latin typeface="Monotype Corsiva"/>
              <a:cs typeface="Monotype Corsiva"/>
            </a:endParaRPr>
          </a:p>
          <a:p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508504" y="6018276"/>
            <a:ext cx="284607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49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1171" y="905256"/>
            <a:ext cx="6441060" cy="6638544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Lupe Br</a:t>
            </a:r>
            <a:r>
              <a:rPr lang="en-US" sz="1100" b="1" kern="1200" spc="-20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an</a:t>
            </a:r>
            <a:r>
              <a:rPr lang="en-US" sz="1100" b="1" kern="1200" spc="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(Jemez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Pueblo)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8890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a 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mez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field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addictio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years. 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pacity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Director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unselor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Sandoval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Pueblos,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 err="1">
                <a:solidFill>
                  <a:prstClr val="black"/>
                </a:solidFill>
                <a:latin typeface="Arial"/>
                <a:cs typeface="Arial"/>
              </a:rPr>
              <a:t>Tohajillee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Southwest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olytechnic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stitute,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developed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Substance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First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Healthcare.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Currently,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Substance Abuse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Specialist/Case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Manager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IHS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Sunrise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RTC.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believe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tremendous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counselors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resista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well 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struggling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ives.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hope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guide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2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Lena Gachupin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(Zia/Jemez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Pueblos)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2225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 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Lena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Gachupin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member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Zia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Jemez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Pueblo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descent.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clinical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Social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ker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nearly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20+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ealth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 Santa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Indian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Hospit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recently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detailed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Domingo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Center.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Behavioral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Specialist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’ve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tinue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ggle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behavioral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issues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especi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controlled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spirit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alco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drugs. 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reason,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encouraged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honored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participate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fellow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actitioners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clinicians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create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simplified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friendly.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Again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thank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allowi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participate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dedicated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efforts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relatives.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2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William Waquie, CAC 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(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Jemez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Pueblo)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350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employed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Jemez Behavioral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Health.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fifth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year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Health Program.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Currently,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Manag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Jemez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Behavioral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graduated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Ft.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Lewis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Coll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Durango,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Colorado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1975.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certified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counselor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(CAC).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My reason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volve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effective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community;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observed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reduction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alcoh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8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Doreen Bird (Santo Domingo Pueblo)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875" lvl="0" indent="0" algn="l" defTabSz="914400" rtl="0" eaLnBrk="1" fontAlgn="auto" latinLnBrk="0" hangingPunct="1">
              <a:lnSpc>
                <a:spcPct val="958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 from Santo Domingo Pueblo, NM.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 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student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University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majoring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Psychology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minoring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Studies.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ndergraduate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research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assista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proj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ct, transcribing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focus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sessio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while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training 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research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 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effort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mbine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academics,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arch,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knowledge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culturally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relevant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holistic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pproach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treatment.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18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0" lvl="0" indent="0" algn="l" defTabSz="914400" rtl="0" eaLnBrk="1" fontAlgn="auto" latinLnBrk="0" hangingPunct="1">
              <a:lnSpc>
                <a:spcPts val="12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Five ano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n</a:t>
            </a:r>
            <a:r>
              <a:rPr lang="en-US" sz="1100" b="1" kern="1200" spc="-15" dirty="0">
                <a:solidFill>
                  <a:srgbClr val="931200"/>
                </a:solidFill>
                <a:latin typeface="Arial"/>
                <a:cs typeface="Arial"/>
              </a:rPr>
              <a:t>y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mous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contributors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10" dirty="0">
                <a:solidFill>
                  <a:srgbClr val="931200"/>
                </a:solidFill>
                <a:latin typeface="Arial"/>
                <a:cs typeface="Arial"/>
              </a:rPr>
              <a:t>(various</a:t>
            </a:r>
            <a:r>
              <a:rPr lang="en-US" sz="1100" b="1" kern="1200" dirty="0">
                <a:solidFill>
                  <a:srgbClr val="931200"/>
                </a:solidFill>
                <a:latin typeface="Arial"/>
                <a:cs typeface="Arial"/>
              </a:rPr>
              <a:t> </a:t>
            </a:r>
            <a:r>
              <a:rPr lang="en-US" sz="1100" b="1" kern="1200" spc="-5" dirty="0">
                <a:solidFill>
                  <a:srgbClr val="931200"/>
                </a:solidFill>
                <a:latin typeface="Arial"/>
                <a:cs typeface="Arial"/>
              </a:rPr>
              <a:t>tribes)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4610" lvl="0" indent="0" algn="l" defTabSz="914400" rtl="0" eaLnBrk="1" fontAlgn="auto" latinLnBrk="0" hangingPunct="1">
              <a:lnSpc>
                <a:spcPts val="127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There were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five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more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group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articipants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contribu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greatly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completion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manual.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various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reasons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(pers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decision, lack</a:t>
            </a:r>
            <a:r>
              <a:rPr lang="en-US" sz="1100" kern="12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consent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form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release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name,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lack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time)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unable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include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names.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participan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together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player.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appreciate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energy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enthusiasm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participant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generously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72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1171" y="1752600"/>
            <a:ext cx="6441060" cy="7340984"/>
          </a:xfrm>
        </p:spPr>
        <p:txBody>
          <a:bodyPr/>
          <a:lstStyle/>
          <a:p>
            <a:pPr marL="12700" marR="149860" lvl="0" indent="457200" algn="l" defTabSz="914400" rtl="0" eaLnBrk="1" fontAlgn="auto" latinLnBrk="0" hangingPunct="1">
              <a:lnSpc>
                <a:spcPct val="95800"/>
              </a:lnSpc>
              <a:spcBef>
                <a:spcPts val="1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has been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said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mber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plaguing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 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communities.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tribal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alers,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health profession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others 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devot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much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energy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address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devastating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illn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Substance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abuse counselors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array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techniq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brothers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sis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trying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changes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lives.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96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139700" lvl="0" indent="45720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 have wr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tten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goal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easy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ractice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 suffering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alcohol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dep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ndence.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73990" lvl="0" indent="0" algn="l" defTabSz="914400" rtl="0" eaLnBrk="1" fontAlgn="auto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Although MI has been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different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disorders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(diabetes,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car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iovascular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roblems,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gambling,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 err="1">
                <a:solidFill>
                  <a:prstClr val="black"/>
                </a:solidFill>
                <a:latin typeface="Arial"/>
                <a:cs typeface="Arial"/>
              </a:rPr>
              <a:t>etc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principles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techniques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applica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across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73990" lvl="0" indent="0" algn="l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disorders, 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 specifically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designed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bstance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problems.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addition,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selors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ethnic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background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clients.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ful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anyone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just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begi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 MI.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27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63500" lvl="0" indent="45720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 may 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noticed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ifficult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eel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impossi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workshops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books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counseling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pful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know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wrote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goal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bridging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gap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between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about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actually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clinical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pract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ice.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mind,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incl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examp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exercises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providers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practitioners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begin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MI,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perhaps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beginner’s level,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well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continuing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improve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 practice,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already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intermediate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advanced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level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practicing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manual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useful 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two-day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workshop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possi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follow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“coaching”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call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extra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sessions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trainer.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section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“Strategies” 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sense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have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attended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two-day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workshop.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may supplement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learning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reading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two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books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(Mot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Interviewing: Preparing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nge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addicti</a:t>
            </a:r>
            <a:r>
              <a:rPr lang="en-US" sz="1100" kern="1200" spc="-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behavior,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1991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Motivational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nterviewing: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Preparing people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change,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200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),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reading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articles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watching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raining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videos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(DVD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 VHS).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67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15875" lvl="0" indent="45720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Some counselors may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rightly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wonder whether MI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diffe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enough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already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help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their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better.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jud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whether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 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clients.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going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familiar things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already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doing.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differences.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invite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take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look 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 whole,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sense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similar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dif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doing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now.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may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decide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certain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parts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 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great</a:t>
            </a:r>
            <a:r>
              <a:rPr lang="en-US" sz="1100" kern="1200" spc="-5" dirty="0">
                <a:solidFill>
                  <a:srgbClr val="4348AA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srgbClr val="4348AA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 same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quickly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whole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approach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already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expert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feel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 overwhelm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ng.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helpful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aspect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appealing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easy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do.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0495" lvl="0" indent="0" algn="l" defTabSz="914400" rtl="0" eaLnBrk="1" fontAlgn="auto" latinLnBrk="0" hangingPunct="1">
              <a:lnSpc>
                <a:spcPts val="127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That may help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start 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foundation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 building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blocks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sing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wish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expert,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wel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your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way.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algn="l" rtl="0">
              <a:lnSpc>
                <a:spcPts val="1200"/>
              </a:lnSpc>
              <a:spcBef>
                <a:spcPts val="34"/>
              </a:spcBef>
            </a:pPr>
            <a:endParaRPr lang="en-US" sz="1200" kern="1200" dirty="0">
              <a:solidFill>
                <a:prstClr val="black"/>
              </a:solidFill>
            </a:endParaRPr>
          </a:p>
          <a:p>
            <a:pPr marL="12700" marR="6350" lvl="0" indent="457200" algn="l" defTabSz="914400" rtl="0" eaLnBrk="1" fontAlgn="auto" latinLnBrk="0" hangingPunct="1">
              <a:lnSpc>
                <a:spcPct val="9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want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ackn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ow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ledge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seems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provider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because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certain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elements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inherent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erican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practices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values.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one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Native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Ameri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treatment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southwest,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were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told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“client” 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“patient” 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“substance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abuser”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allowe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Instead,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program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terms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such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“rela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ive”,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other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terms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 identifying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pers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actually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was,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labeling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em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meth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also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ct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“way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of being,”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who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come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our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assist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nce.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MI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proposes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join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the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person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rat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 than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trying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assert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aut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hority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convey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1100" kern="1200" spc="-15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lang="en-US" sz="1100" kern="12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ert</a:t>
            </a:r>
            <a:r>
              <a:rPr lang="en-US" sz="1100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100" kern="1200" spc="-5" dirty="0">
                <a:solidFill>
                  <a:prstClr val="black"/>
                </a:solidFill>
                <a:latin typeface="Arial"/>
                <a:cs typeface="Arial"/>
              </a:rPr>
              <a:t>status.</a:t>
            </a:r>
            <a:endParaRPr lang="en-US" sz="1100" kern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1171" y="1292423"/>
            <a:ext cx="6173216" cy="307777"/>
          </a:xfrm>
        </p:spPr>
        <p:txBody>
          <a:bodyPr/>
          <a:lstStyle/>
          <a:p>
            <a:pPr algn="ctr"/>
            <a:r>
              <a:rPr lang="en-US" sz="2000" kern="1200" spc="-15" dirty="0">
                <a:ea typeface="+mn-ea"/>
              </a:rPr>
              <a:t>Purpose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289553" y="589026"/>
            <a:ext cx="1283970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63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22306</Words>
  <Application>Microsoft Office PowerPoint</Application>
  <PresentationFormat>Custom</PresentationFormat>
  <Paragraphs>1508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79</vt:i4>
      </vt:variant>
    </vt:vector>
  </HeadingPairs>
  <TitlesOfParts>
    <vt:vector size="92" baseType="lpstr">
      <vt:lpstr>Arial</vt:lpstr>
      <vt:lpstr>Calibri</vt:lpstr>
      <vt:lpstr>Calibri Light</vt:lpstr>
      <vt:lpstr>Courier New</vt:lpstr>
      <vt:lpstr>Monotype Corsiva</vt:lpstr>
      <vt:lpstr>Symbol</vt:lpstr>
      <vt:lpstr>Times New Roman</vt:lpstr>
      <vt:lpstr>Wingdings</vt:lpstr>
      <vt:lpstr>Office Theme</vt:lpstr>
      <vt:lpstr>3_Custom Design</vt:lpstr>
      <vt:lpstr>2_Custom Design</vt:lpstr>
      <vt:lpstr>1_Custom Design</vt:lpstr>
      <vt:lpstr>Custom Design</vt:lpstr>
      <vt:lpstr>Native American Motivational Interviewing: Weaving Native American and Western Practices  A Manual for Counselors in  Native American Communities</vt:lpstr>
      <vt:lpstr>PowerPoint Presentation</vt:lpstr>
      <vt:lpstr>Welcome</vt:lpstr>
      <vt:lpstr>Table of Contents</vt:lpstr>
      <vt:lpstr>Acknowledgments</vt:lpstr>
      <vt:lpstr>About This Manual and Participants</vt:lpstr>
      <vt:lpstr>PowerPoint Presentation</vt:lpstr>
      <vt:lpstr>PowerPoint Presentation</vt:lpstr>
      <vt:lpstr>Purpose</vt:lpstr>
      <vt:lpstr>Uses of Motivational Interviewing</vt:lpstr>
      <vt:lpstr>PowerPoint Presentation</vt:lpstr>
      <vt:lpstr>MI might be easy for you if . . .</vt:lpstr>
      <vt:lpstr>The Spirit and Definitions of Motivational Interviewing</vt:lpstr>
      <vt:lpstr>Introduction to the Spirit and Definitions of MI</vt:lpstr>
      <vt:lpstr>What is Motivational Interviewing (MI)?</vt:lpstr>
      <vt:lpstr>Using Prayer to Describe MI</vt:lpstr>
      <vt:lpstr>Examples of Ceremonies to explain MI: Creating a safe, respectful, harmonious space</vt:lpstr>
      <vt:lpstr>The Four Principles of Motivational Interviewing:</vt:lpstr>
      <vt:lpstr>PowerPoint Presentation</vt:lpstr>
      <vt:lpstr>The developers of MI try to clarify the difference between MI and styles that are non-MI by giving you the following examples:</vt:lpstr>
      <vt:lpstr>A Case Example</vt:lpstr>
      <vt:lpstr>Non-MI Way</vt:lpstr>
      <vt:lpstr>The MI Way</vt:lpstr>
      <vt:lpstr>PowerPoint Presentation</vt:lpstr>
      <vt:lpstr>Using Our Communication Skills to Decrease Resistance and Increase Change Talk</vt:lpstr>
      <vt:lpstr>Communication</vt:lpstr>
      <vt:lpstr>Reflective Listening: A key MI skill</vt:lpstr>
      <vt:lpstr>PowerPoint Presentation</vt:lpstr>
      <vt:lpstr>OARS: 4 key MI skills</vt:lpstr>
      <vt:lpstr>PowerPoint Presentation</vt:lpstr>
      <vt:lpstr>Non-Change Behavior: When clients put on the brakes</vt:lpstr>
      <vt:lpstr>PowerPoint Presentation</vt:lpstr>
      <vt:lpstr>Responding to Non-Change Behavior Reflective Responses</vt:lpstr>
      <vt:lpstr>PowerPoint Presentation</vt:lpstr>
      <vt:lpstr>Traps to Avoid</vt:lpstr>
      <vt:lpstr>PowerPoint Presentation</vt:lpstr>
      <vt:lpstr>Importance of Increasing Change Talk: Helping clients move toward harmony</vt:lpstr>
      <vt:lpstr>PowerPoint Presentation</vt:lpstr>
      <vt:lpstr>Strategies</vt:lpstr>
      <vt:lpstr>Introduction to the Strategies Section</vt:lpstr>
      <vt:lpstr>Phase 1: Developing Motivation to Change</vt:lpstr>
      <vt:lpstr>Prochaska &amp; DiClemente’s Transtheoretical Stages of Change</vt:lpstr>
      <vt:lpstr>PowerPoint Presentation</vt:lpstr>
      <vt:lpstr>Deciding on a Topic</vt:lpstr>
      <vt:lpstr>Exploring Pros and Cons to Elicit Change Talk</vt:lpstr>
      <vt:lpstr>Pros and Cons: The Decisional Balance</vt:lpstr>
      <vt:lpstr>Assessing Importance, Confidence and Readiness</vt:lpstr>
      <vt:lpstr>PowerPoint Presentation</vt:lpstr>
      <vt:lpstr>Using Rulers to Measure Importance of Change</vt:lpstr>
      <vt:lpstr>PowerPoint Presentation</vt:lpstr>
      <vt:lpstr>Exploring Meaning and Values</vt:lpstr>
      <vt:lpstr>Specific Native American Values: Spirituality, Community &amp; Cultural Identity</vt:lpstr>
      <vt:lpstr>PowerPoint Presentation</vt:lpstr>
      <vt:lpstr>Cultural Identity</vt:lpstr>
      <vt:lpstr>Affirming Clients</vt:lpstr>
      <vt:lpstr>Phase 2: Strengthening Commitment to Change</vt:lpstr>
      <vt:lpstr>PowerPoint Presentation</vt:lpstr>
      <vt:lpstr>Creating an Action Plan</vt:lpstr>
      <vt:lpstr>PowerPoint Presentation</vt:lpstr>
      <vt:lpstr>Action Plan Worksheet</vt:lpstr>
      <vt:lpstr>Action Plan Worksheet</vt:lpstr>
      <vt:lpstr>MI Strategies Overview</vt:lpstr>
      <vt:lpstr>PowerPoint Presentation</vt:lpstr>
      <vt:lpstr>Steps to Begin  Using MI with Clients</vt:lpstr>
      <vt:lpstr>Putting It All Together</vt:lpstr>
      <vt:lpstr>Getting Started with Clients</vt:lpstr>
      <vt:lpstr>PowerPoint Presentation</vt:lpstr>
      <vt:lpstr>Overall MI Goals for Clinicians</vt:lpstr>
      <vt:lpstr>PowerPoint Presentation</vt:lpstr>
      <vt:lpstr>MI Practice</vt:lpstr>
      <vt:lpstr>PowerPoint Presentation</vt:lpstr>
      <vt:lpstr>PowerPoint Presentation</vt:lpstr>
      <vt:lpstr>PowerPoint Presentation</vt:lpstr>
      <vt:lpstr>PowerPoint Presentation</vt:lpstr>
      <vt:lpstr>Tip Sheet</vt:lpstr>
      <vt:lpstr>PowerPoint Presentation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Venner, Feldstein &amp; Tafoya – Native American Motivational Interviewing Manual</dc:title>
  <dc:subject>Venner, Feldstein &amp; Tafoya – Native American Motivational Interviewing Manual</dc:subject>
  <dc:creator>IHS/SDPI</dc:creator>
  <cp:keywords>Venner, Feldstein &amp; Tafoya – Native American Motivational Interviewing Manual</cp:keywords>
  <cp:lastModifiedBy>Waquie, Janell F (IHS/HQ) [C]</cp:lastModifiedBy>
  <cp:revision>63</cp:revision>
  <dcterms:created xsi:type="dcterms:W3CDTF">2014-03-04T13:08:53Z</dcterms:created>
  <dcterms:modified xsi:type="dcterms:W3CDTF">2015-06-25T21:01:56Z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2010-04-26T00:00:00Z</vt:filetime>
  </property>
  <property fmtid="{D5CDD505-2E9C-101B-9397-08002B2CF9AE}" pid="3" name="LastSaved">
    <vt:filetime>2014-03-04T00:00:00Z</vt:filetime>
  </property>
</Properties>
</file>